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616" r:id="rId5"/>
    <p:sldId id="594" r:id="rId6"/>
    <p:sldId id="595" r:id="rId7"/>
    <p:sldId id="613" r:id="rId8"/>
    <p:sldId id="608" r:id="rId9"/>
    <p:sldId id="609" r:id="rId10"/>
    <p:sldId id="610" r:id="rId11"/>
    <p:sldId id="61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C0"/>
    <a:srgbClr val="02687D"/>
    <a:srgbClr val="AFE0E5"/>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62500" autoAdjust="0"/>
  </p:normalViewPr>
  <p:slideViewPr>
    <p:cSldViewPr snapToGrid="0">
      <p:cViewPr varScale="1">
        <p:scale>
          <a:sx n="55" d="100"/>
          <a:sy n="55" d="100"/>
        </p:scale>
        <p:origin x="2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2/26/23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student responses.</a:t>
            </a:r>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student responses.</a:t>
            </a:r>
          </a:p>
          <a:p>
            <a:pPr algn="l"/>
            <a:endParaRPr lang="en-US" dirty="0"/>
          </a:p>
          <a:p>
            <a:r>
              <a:rPr lang="en-GB" sz="1200" kern="1200" dirty="0">
                <a:solidFill>
                  <a:schemeClr val="tx1"/>
                </a:solidFill>
                <a:effectLst/>
                <a:latin typeface="+mn-lt"/>
                <a:ea typeface="+mn-ea"/>
                <a:cs typeface="+mn-cs"/>
              </a:rPr>
              <a:t>Invite student response - you are looking for “self-discipline.”</a:t>
            </a:r>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238848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Invite student responses. Feel free to explore many rules, both written and unwritten. (Unwritten rules might be things like arrive to class on time, put your name on your homework, walk in the classroom, don’t talk while the teacher is talking, etc.)</a:t>
            </a:r>
          </a:p>
          <a:p>
            <a:endParaRPr lang="en-US" dirty="0"/>
          </a:p>
          <a:p>
            <a:r>
              <a:rPr lang="en-GB" sz="1200" kern="1200" dirty="0">
                <a:solidFill>
                  <a:schemeClr val="tx1"/>
                </a:solidFill>
                <a:effectLst/>
                <a:latin typeface="+mn-lt"/>
                <a:ea typeface="+mn-ea"/>
                <a:cs typeface="+mn-cs"/>
              </a:rPr>
              <a:t>Look for things like the rules help keep our classroom safe, help us learn in an organized environment, help us have fun while taking our work here seriously.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student response. When you call on a student to share, ask him or her why he/she chose to break the rule.</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379306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Give students the </a:t>
            </a:r>
            <a:r>
              <a:rPr lang="en-GB" sz="1200" b="1" kern="1200" dirty="0">
                <a:solidFill>
                  <a:schemeClr val="tx1"/>
                </a:solidFill>
                <a:effectLst/>
                <a:latin typeface="+mn-lt"/>
                <a:ea typeface="+mn-ea"/>
                <a:cs typeface="+mn-cs"/>
              </a:rPr>
              <a:t>A3</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poster paper </a:t>
            </a:r>
            <a:r>
              <a:rPr lang="en-GB" sz="1200" kern="1200" dirty="0">
                <a:solidFill>
                  <a:schemeClr val="tx1"/>
                </a:solidFill>
                <a:effectLst/>
                <a:latin typeface="+mn-lt"/>
                <a:ea typeface="+mn-ea"/>
                <a:cs typeface="+mn-cs"/>
              </a:rPr>
              <a:t>and have them get out their own art supplies (or set out the classroom art supplies). On the board, write (or project some examples) of some common phrases that you would see on signs: “You Can Do It!”, “Don’t Give Up!”, “You are Almost Finished!”, “Keep Going!”, and “Finish What You Start!” Somewhere on the poster, ask students to add one or both of the following hashtags: #responsibility or #self-discipline or #kindness.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students to be creative.</a:t>
            </a:r>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266471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students share their posters when they are finished and then hang them</a:t>
            </a:r>
          </a:p>
          <a:p>
            <a:r>
              <a:rPr lang="en-GB" sz="1200" kern="1200" dirty="0">
                <a:solidFill>
                  <a:schemeClr val="tx1"/>
                </a:solidFill>
                <a:effectLst/>
                <a:latin typeface="+mn-lt"/>
                <a:ea typeface="+mn-ea"/>
                <a:cs typeface="+mn-cs"/>
              </a:rPr>
              <a:t>up around the room or around the school/hallways if you are able.</a:t>
            </a:r>
          </a:p>
          <a:p>
            <a:r>
              <a:rPr lang="en-GB" sz="1200" kern="1200" dirty="0">
                <a:solidFill>
                  <a:schemeClr val="tx1"/>
                </a:solidFill>
                <a:effectLst/>
                <a:latin typeface="+mn-lt"/>
                <a:ea typeface="+mn-ea"/>
                <a:cs typeface="+mn-cs"/>
              </a:rPr>
              <a:t>Remind students that making responsible choices is not always easy and they</a:t>
            </a:r>
          </a:p>
          <a:p>
            <a:r>
              <a:rPr lang="en-GB" sz="1200" kern="1200" dirty="0">
                <a:solidFill>
                  <a:schemeClr val="tx1"/>
                </a:solidFill>
                <a:effectLst/>
                <a:latin typeface="+mn-lt"/>
                <a:ea typeface="+mn-ea"/>
                <a:cs typeface="+mn-cs"/>
              </a:rPr>
              <a:t>need to dig deep to make sure they are thinking about the choices they are</a:t>
            </a:r>
          </a:p>
          <a:p>
            <a:r>
              <a:rPr lang="en-GB" sz="1200" kern="1200" dirty="0">
                <a:solidFill>
                  <a:schemeClr val="tx1"/>
                </a:solidFill>
                <a:effectLst/>
                <a:latin typeface="+mn-lt"/>
                <a:ea typeface="+mn-ea"/>
                <a:cs typeface="+mn-cs"/>
              </a:rPr>
              <a:t>making, especially at the end of the year. Encourage students to look at these</a:t>
            </a:r>
          </a:p>
          <a:p>
            <a:r>
              <a:rPr lang="en-GB" sz="1200" kern="1200" dirty="0">
                <a:solidFill>
                  <a:schemeClr val="tx1"/>
                </a:solidFill>
                <a:effectLst/>
                <a:latin typeface="+mn-lt"/>
                <a:ea typeface="+mn-ea"/>
                <a:cs typeface="+mn-cs"/>
              </a:rPr>
              <a:t>affirming posters and use them as encouragement to tap into their</a:t>
            </a:r>
          </a:p>
          <a:p>
            <a:r>
              <a:rPr lang="en-GB" sz="1200" kern="1200" dirty="0">
                <a:solidFill>
                  <a:schemeClr val="tx1"/>
                </a:solidFill>
                <a:effectLst/>
                <a:latin typeface="+mn-lt"/>
                <a:ea typeface="+mn-ea"/>
                <a:cs typeface="+mn-cs"/>
              </a:rPr>
              <a:t>self-discipline when faced with a difficult choice or the nagging feeling of</a:t>
            </a:r>
          </a:p>
          <a:p>
            <a:r>
              <a:rPr lang="en-GB" sz="1200" kern="1200" dirty="0">
                <a:solidFill>
                  <a:schemeClr val="tx1"/>
                </a:solidFill>
                <a:effectLst/>
                <a:latin typeface="+mn-lt"/>
                <a:ea typeface="+mn-ea"/>
                <a:cs typeface="+mn-cs"/>
              </a:rPr>
              <a:t>quitting or giving only half effort when the days get long.</a:t>
            </a:r>
          </a:p>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253537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2/26/23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2/26/23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2/26/23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2/26/23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981995" y="5980589"/>
            <a:ext cx="7853833" cy="584775"/>
          </a:xfrm>
          <a:prstGeom prst="rect">
            <a:avLst/>
          </a:prstGeom>
          <a:noFill/>
        </p:spPr>
        <p:txBody>
          <a:bodyPr wrap="square" rtlCol="0">
            <a:spAutoFit/>
          </a:bodyPr>
          <a:lstStyle/>
          <a:p>
            <a:pPr algn="ctr"/>
            <a:r>
              <a:rPr lang="en-US" sz="3200" dirty="0">
                <a:solidFill>
                  <a:schemeClr val="bg1"/>
                </a:solidFill>
              </a:rPr>
              <a:t>What Are </a:t>
            </a:r>
            <a:r>
              <a:rPr lang="en-US" sz="3200">
                <a:solidFill>
                  <a:schemeClr val="bg1"/>
                </a:solidFill>
              </a:rPr>
              <a:t>You Responsible For?</a:t>
            </a:r>
            <a:endParaRPr lang="en-US" sz="3200" b="1" dirty="0">
              <a:solidFill>
                <a:schemeClr val="bg1"/>
              </a:solidFill>
              <a:latin typeface="Century Gothic" panose="020B0502020202020204" pitchFamily="34" charset="0"/>
            </a:endParaRP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22934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838200" y="2649415"/>
            <a:ext cx="10515600" cy="3527548"/>
          </a:xfrm>
        </p:spPr>
        <p:txBody>
          <a:bodyPr/>
          <a:lstStyle/>
          <a:p>
            <a:r>
              <a:rPr lang="en-GB" dirty="0" err="1"/>
              <a:t>Analyze</a:t>
            </a:r>
            <a:r>
              <a:rPr lang="en-GB" dirty="0"/>
              <a:t> the role of self-discipline in responsible decision making.</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3310743" y="1056437"/>
            <a:ext cx="5570514" cy="707886"/>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is Responsibility?</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a:extLst>
              <a:ext uri="{FF2B5EF4-FFF2-40B4-BE49-F238E27FC236}">
                <a16:creationId xmlns:a16="http://schemas.microsoft.com/office/drawing/2014/main" id="{28CE6ECF-7CC7-3A4E-A42C-3BA537AAC785}"/>
              </a:ext>
            </a:extLst>
          </p:cNvPr>
          <p:cNvSpPr/>
          <p:nvPr/>
        </p:nvSpPr>
        <p:spPr>
          <a:xfrm>
            <a:off x="246184" y="2397948"/>
            <a:ext cx="11699631" cy="3939540"/>
          </a:xfrm>
          <a:prstGeom prst="rect">
            <a:avLst/>
          </a:prstGeom>
        </p:spPr>
        <p:txBody>
          <a:bodyPr wrap="square">
            <a:spAutoFit/>
          </a:bodyPr>
          <a:lstStyle/>
          <a:p>
            <a:r>
              <a:rPr lang="en-GB" sz="3200" dirty="0">
                <a:latin typeface="Helvetica" pitchFamily="2" charset="0"/>
              </a:rPr>
              <a:t>In this lesson, we are going to talk about </a:t>
            </a:r>
            <a:r>
              <a:rPr lang="en-GB" sz="3200" b="1" dirty="0">
                <a:latin typeface="Helvetica" pitchFamily="2" charset="0"/>
              </a:rPr>
              <a:t>responsibility</a:t>
            </a:r>
            <a:r>
              <a:rPr lang="en-GB" sz="3200" dirty="0">
                <a:latin typeface="Helvetica" pitchFamily="2" charset="0"/>
              </a:rPr>
              <a:t> and something called </a:t>
            </a:r>
            <a:r>
              <a:rPr lang="en-GB" sz="3200" b="1" dirty="0">
                <a:latin typeface="Helvetica" pitchFamily="2" charset="0"/>
              </a:rPr>
              <a:t>self-discipline</a:t>
            </a:r>
            <a:r>
              <a:rPr lang="en-GB" sz="3200" dirty="0">
                <a:latin typeface="Helvetica" pitchFamily="2" charset="0"/>
              </a:rPr>
              <a:t>. </a:t>
            </a:r>
          </a:p>
          <a:p>
            <a:endParaRPr lang="en-GB" sz="3200" dirty="0">
              <a:latin typeface="Helvetica" pitchFamily="2" charset="0"/>
            </a:endParaRPr>
          </a:p>
          <a:p>
            <a:r>
              <a:rPr lang="en-GB" sz="3200" dirty="0">
                <a:latin typeface="Helvetica" pitchFamily="2" charset="0"/>
              </a:rPr>
              <a:t>Can someone share a basic definition of responsibility with us?</a:t>
            </a:r>
          </a:p>
          <a:p>
            <a:endParaRPr lang="en-GB" sz="5400" dirty="0">
              <a:effectLst/>
              <a:latin typeface="Helvetica" pitchFamily="2" charset="0"/>
            </a:endParaRPr>
          </a:p>
          <a:p>
            <a:r>
              <a:rPr lang="en-GB" sz="3600" dirty="0"/>
              <a:t>What are some things that you are personally responsible for?</a:t>
            </a:r>
          </a:p>
          <a:p>
            <a:endParaRPr lang="en-GB" sz="3200" dirty="0">
              <a:effectLst/>
              <a:latin typeface="Helvetica" pitchFamily="2" charset="0"/>
            </a:endParaRPr>
          </a:p>
        </p:txBody>
      </p:sp>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3310743" y="1056437"/>
            <a:ext cx="5570514" cy="707886"/>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is Responsibility?</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a:extLst>
              <a:ext uri="{FF2B5EF4-FFF2-40B4-BE49-F238E27FC236}">
                <a16:creationId xmlns:a16="http://schemas.microsoft.com/office/drawing/2014/main" id="{28CE6ECF-7CC7-3A4E-A42C-3BA537AAC785}"/>
              </a:ext>
            </a:extLst>
          </p:cNvPr>
          <p:cNvSpPr/>
          <p:nvPr/>
        </p:nvSpPr>
        <p:spPr>
          <a:xfrm>
            <a:off x="246184" y="2397948"/>
            <a:ext cx="11699631" cy="3539430"/>
          </a:xfrm>
          <a:prstGeom prst="rect">
            <a:avLst/>
          </a:prstGeom>
        </p:spPr>
        <p:txBody>
          <a:bodyPr wrap="square">
            <a:spAutoFit/>
          </a:bodyPr>
          <a:lstStyle/>
          <a:p>
            <a:r>
              <a:rPr lang="en-GB" sz="3200" dirty="0">
                <a:latin typeface="Helvetica" pitchFamily="2" charset="0"/>
              </a:rPr>
              <a:t>So, what if you don’t want to do something that you are responsible for?</a:t>
            </a:r>
          </a:p>
          <a:p>
            <a:r>
              <a:rPr lang="en-GB" sz="3200" dirty="0">
                <a:latin typeface="Helvetica" pitchFamily="2" charset="0"/>
              </a:rPr>
              <a:t> Let’s say it’s your responsibility to make your bed every morning and one day you just don’t want to. </a:t>
            </a:r>
          </a:p>
          <a:p>
            <a:endParaRPr lang="en-GB" sz="3200" dirty="0">
              <a:latin typeface="Helvetica" pitchFamily="2" charset="0"/>
            </a:endParaRPr>
          </a:p>
          <a:p>
            <a:r>
              <a:rPr lang="en-GB" sz="3200" dirty="0">
                <a:latin typeface="Helvetica" pitchFamily="2" charset="0"/>
              </a:rPr>
              <a:t>What is it that enables you to continue making your bed even when you don’t want to?</a:t>
            </a:r>
            <a:endParaRPr lang="en-GB" sz="3200" dirty="0">
              <a:effectLst/>
              <a:latin typeface="Helvetica" pitchFamily="2" charset="0"/>
            </a:endParaRPr>
          </a:p>
        </p:txBody>
      </p:sp>
      <p:pic>
        <p:nvPicPr>
          <p:cNvPr id="5" name="Graphic 4" descr="Bed with solid fill">
            <a:extLst>
              <a:ext uri="{FF2B5EF4-FFF2-40B4-BE49-F238E27FC236}">
                <a16:creationId xmlns:a16="http://schemas.microsoft.com/office/drawing/2014/main" id="{AA82218D-54D9-A44A-A989-B5574C629E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2554" y="3429000"/>
            <a:ext cx="2063261" cy="2063261"/>
          </a:xfrm>
          <a:prstGeom prst="rect">
            <a:avLst/>
          </a:prstGeom>
        </p:spPr>
      </p:pic>
    </p:spTree>
    <p:extLst>
      <p:ext uri="{BB962C8B-B14F-4D97-AF65-F5344CB8AC3E}">
        <p14:creationId xmlns:p14="http://schemas.microsoft.com/office/powerpoint/2010/main" val="263721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8440-CE3E-4340-9D95-A290D9C9CFC7}"/>
              </a:ext>
            </a:extLst>
          </p:cNvPr>
          <p:cNvSpPr>
            <a:spLocks noGrp="1"/>
          </p:cNvSpPr>
          <p:nvPr>
            <p:ph type="title"/>
          </p:nvPr>
        </p:nvSpPr>
        <p:spPr>
          <a:xfrm>
            <a:off x="4425462" y="0"/>
            <a:ext cx="10515600" cy="1325563"/>
          </a:xfrm>
        </p:spPr>
        <p:txBody>
          <a:bodyPr/>
          <a:lstStyle/>
          <a:p>
            <a:r>
              <a:rPr lang="en-US" dirty="0"/>
              <a:t>SELF-DISCIPLINE </a:t>
            </a:r>
            <a:endParaRPr lang="en-AE" dirty="0"/>
          </a:p>
        </p:txBody>
      </p:sp>
      <p:sp>
        <p:nvSpPr>
          <p:cNvPr id="3" name="Content Placeholder 2">
            <a:extLst>
              <a:ext uri="{FF2B5EF4-FFF2-40B4-BE49-F238E27FC236}">
                <a16:creationId xmlns:a16="http://schemas.microsoft.com/office/drawing/2014/main" id="{BB653338-9F8C-47EE-AC6A-0021A7D194B3}"/>
              </a:ext>
            </a:extLst>
          </p:cNvPr>
          <p:cNvSpPr>
            <a:spLocks noGrp="1"/>
          </p:cNvSpPr>
          <p:nvPr>
            <p:ph idx="1"/>
          </p:nvPr>
        </p:nvSpPr>
        <p:spPr>
          <a:xfrm>
            <a:off x="536331" y="1027906"/>
            <a:ext cx="11119338" cy="4802187"/>
          </a:xfrm>
        </p:spPr>
        <p:txBody>
          <a:bodyPr>
            <a:noAutofit/>
          </a:bodyPr>
          <a:lstStyle/>
          <a:p>
            <a:pPr marL="0" indent="0" algn="ctr">
              <a:buNone/>
            </a:pPr>
            <a:r>
              <a:rPr lang="en-GB" dirty="0"/>
              <a:t>The answer is self-discipline! </a:t>
            </a:r>
          </a:p>
          <a:p>
            <a:pPr marL="0" indent="0" algn="ctr">
              <a:buNone/>
            </a:pPr>
            <a:r>
              <a:rPr lang="en-GB" dirty="0"/>
              <a:t>Self-discipline is the ability to overcome negative feelings that might stop you from doing something you need to do (like make your bed) or that might stop you from finishing what you started (maybe you started playing a sport and it’s hard; instead of giving up on your team, you decide to stick it out and try to get better). </a:t>
            </a:r>
          </a:p>
          <a:p>
            <a:pPr marL="0" indent="0" algn="ctr">
              <a:buNone/>
            </a:pPr>
            <a:endParaRPr lang="en-GB" dirty="0"/>
          </a:p>
          <a:p>
            <a:pPr marL="0" indent="0" algn="ctr">
              <a:buNone/>
            </a:pPr>
            <a:r>
              <a:rPr lang="en-GB" dirty="0"/>
              <a:t>This is self-discipline!</a:t>
            </a:r>
          </a:p>
          <a:p>
            <a:pPr marL="0" indent="0" algn="ctr">
              <a:buNone/>
            </a:pPr>
            <a:r>
              <a:rPr lang="en-GB" dirty="0"/>
              <a:t>When we choose self-discipline, we are making a </a:t>
            </a:r>
            <a:r>
              <a:rPr lang="en-GB" b="1" dirty="0"/>
              <a:t>responsible</a:t>
            </a:r>
            <a:r>
              <a:rPr lang="en-GB" dirty="0"/>
              <a:t> choice.</a:t>
            </a:r>
          </a:p>
          <a:p>
            <a:pPr marL="0" indent="0" algn="ctr">
              <a:buNone/>
            </a:pPr>
            <a:endParaRPr lang="en-GB" dirty="0"/>
          </a:p>
          <a:p>
            <a:pPr marL="0" indent="0" algn="ctr">
              <a:buNone/>
            </a:pPr>
            <a:r>
              <a:rPr lang="en-GB" dirty="0"/>
              <a:t>Self-discipline is what helps us make responsible choices and do the right thing.</a:t>
            </a:r>
          </a:p>
          <a:p>
            <a:pPr marL="0" indent="0">
              <a:buNone/>
            </a:pPr>
            <a:endParaRPr lang="en-GB" sz="1600" dirty="0"/>
          </a:p>
          <a:p>
            <a:pPr marL="0" indent="0" algn="l">
              <a:buNone/>
            </a:pPr>
            <a:endParaRPr lang="en-AE" sz="1600" dirty="0"/>
          </a:p>
        </p:txBody>
      </p:sp>
    </p:spTree>
    <p:extLst>
      <p:ext uri="{BB962C8B-B14F-4D97-AF65-F5344CB8AC3E}">
        <p14:creationId xmlns:p14="http://schemas.microsoft.com/office/powerpoint/2010/main" val="211814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52B1-9CEF-4823-B7DD-669265564DE7}"/>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C6AC2495-B124-4CF9-A32C-55BD49E860EF}"/>
              </a:ext>
            </a:extLst>
          </p:cNvPr>
          <p:cNvSpPr>
            <a:spLocks noGrp="1"/>
          </p:cNvSpPr>
          <p:nvPr>
            <p:ph idx="1"/>
          </p:nvPr>
        </p:nvSpPr>
        <p:spPr/>
        <p:txBody>
          <a:bodyPr>
            <a:normAutofit/>
          </a:bodyPr>
          <a:lstStyle/>
          <a:p>
            <a:pPr marL="0" indent="0" algn="ctr">
              <a:buNone/>
            </a:pPr>
            <a:r>
              <a:rPr lang="en-GB" sz="3200" dirty="0"/>
              <a:t>Now we are going to examine the rules we have in our classroom. What are the rules we have here as 5th graders?</a:t>
            </a:r>
          </a:p>
          <a:p>
            <a:pPr marL="0" indent="0" algn="ctr">
              <a:buNone/>
            </a:pPr>
            <a:endParaRPr lang="en-GB" sz="3200" dirty="0"/>
          </a:p>
          <a:p>
            <a:r>
              <a:rPr lang="en-GB" dirty="0"/>
              <a:t>And, everyone is responsible for following the rules, right? Why do we follow the rules?</a:t>
            </a:r>
          </a:p>
          <a:p>
            <a:endParaRPr lang="en-GB" dirty="0"/>
          </a:p>
          <a:p>
            <a:r>
              <a:rPr lang="en-GB" dirty="0"/>
              <a:t>Now, let’s have an honest chat. How many of you have ever broken one of these rules?</a:t>
            </a:r>
          </a:p>
          <a:p>
            <a:endParaRPr lang="en-GB" dirty="0"/>
          </a:p>
          <a:p>
            <a:pPr marL="0" indent="0" algn="ctr">
              <a:buNone/>
            </a:pPr>
            <a:endParaRPr lang="en-AE" sz="3200" dirty="0"/>
          </a:p>
        </p:txBody>
      </p:sp>
      <p:pic>
        <p:nvPicPr>
          <p:cNvPr id="5" name="Graphic 4" descr="Chat with solid fill">
            <a:extLst>
              <a:ext uri="{FF2B5EF4-FFF2-40B4-BE49-F238E27FC236}">
                <a16:creationId xmlns:a16="http://schemas.microsoft.com/office/drawing/2014/main" id="{A192B91E-5F59-0E42-B4D1-A1C2E6EB6D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2616" y="-223135"/>
            <a:ext cx="2502082" cy="2502082"/>
          </a:xfrm>
          <a:prstGeom prst="rect">
            <a:avLst/>
          </a:prstGeom>
        </p:spPr>
      </p:pic>
      <p:sp>
        <p:nvSpPr>
          <p:cNvPr id="6" name="TextBox 5">
            <a:extLst>
              <a:ext uri="{FF2B5EF4-FFF2-40B4-BE49-F238E27FC236}">
                <a16:creationId xmlns:a16="http://schemas.microsoft.com/office/drawing/2014/main" id="{06016BFA-9D72-B24E-BE52-28B9D8FEB324}"/>
              </a:ext>
            </a:extLst>
          </p:cNvPr>
          <p:cNvSpPr txBox="1"/>
          <p:nvPr/>
        </p:nvSpPr>
        <p:spPr>
          <a:xfrm>
            <a:off x="3228516" y="1028343"/>
            <a:ext cx="5767754" cy="4801314"/>
          </a:xfrm>
          <a:prstGeom prst="rect">
            <a:avLst/>
          </a:prstGeom>
          <a:solidFill>
            <a:schemeClr val="bg1"/>
          </a:solidFill>
        </p:spPr>
        <p:txBody>
          <a:bodyPr wrap="square" rtlCol="0">
            <a:spAutoFit/>
          </a:bodyPr>
          <a:lstStyle/>
          <a:p>
            <a:pPr algn="ctr"/>
            <a:r>
              <a:rPr lang="en-GB" sz="3600" dirty="0"/>
              <a:t>We must overcome the temptation to break the rules even if it feels like it won’t be a big deal.</a:t>
            </a:r>
          </a:p>
          <a:p>
            <a:pPr algn="ctr"/>
            <a:r>
              <a:rPr lang="en-GB" sz="3600" dirty="0"/>
              <a:t>Building our </a:t>
            </a:r>
            <a:r>
              <a:rPr lang="en-GB" sz="3600" b="1" dirty="0"/>
              <a:t>self-discipline </a:t>
            </a:r>
            <a:r>
              <a:rPr lang="en-GB" sz="3600" dirty="0"/>
              <a:t>skills will help us make responsible choices all the time!</a:t>
            </a:r>
          </a:p>
          <a:p>
            <a:endParaRPr lang="en-US" dirty="0"/>
          </a:p>
        </p:txBody>
      </p:sp>
    </p:spTree>
    <p:extLst>
      <p:ext uri="{BB962C8B-B14F-4D97-AF65-F5344CB8AC3E}">
        <p14:creationId xmlns:p14="http://schemas.microsoft.com/office/powerpoint/2010/main" val="20374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71A0-1F35-400D-95DF-4BCBFFEBCE99}"/>
              </a:ext>
            </a:extLst>
          </p:cNvPr>
          <p:cNvSpPr>
            <a:spLocks noGrp="1"/>
          </p:cNvSpPr>
          <p:nvPr>
            <p:ph type="title"/>
          </p:nvPr>
        </p:nvSpPr>
        <p:spPr/>
        <p:txBody>
          <a:bodyPr/>
          <a:lstStyle/>
          <a:p>
            <a:r>
              <a:rPr lang="en-US" dirty="0"/>
              <a:t>Activity</a:t>
            </a:r>
            <a:endParaRPr lang="en-AE" dirty="0"/>
          </a:p>
        </p:txBody>
      </p:sp>
      <p:sp>
        <p:nvSpPr>
          <p:cNvPr id="3" name="Content Placeholder 2">
            <a:extLst>
              <a:ext uri="{FF2B5EF4-FFF2-40B4-BE49-F238E27FC236}">
                <a16:creationId xmlns:a16="http://schemas.microsoft.com/office/drawing/2014/main" id="{86408B02-4963-4FC5-8D9B-79C8D35DDD65}"/>
              </a:ext>
            </a:extLst>
          </p:cNvPr>
          <p:cNvSpPr>
            <a:spLocks noGrp="1"/>
          </p:cNvSpPr>
          <p:nvPr>
            <p:ph idx="1"/>
          </p:nvPr>
        </p:nvSpPr>
        <p:spPr>
          <a:xfrm>
            <a:off x="838200" y="2141537"/>
            <a:ext cx="10515600" cy="4351338"/>
          </a:xfrm>
        </p:spPr>
        <p:txBody>
          <a:bodyPr>
            <a:normAutofit/>
          </a:bodyPr>
          <a:lstStyle/>
          <a:p>
            <a:r>
              <a:rPr lang="en-GB" dirty="0"/>
              <a:t>Right now, we are going to create posters that we can post around our room (and maybe even the school) that help inspire our </a:t>
            </a:r>
            <a:r>
              <a:rPr lang="en-GB" b="1" dirty="0"/>
              <a:t>self-discipline </a:t>
            </a:r>
            <a:r>
              <a:rPr lang="en-GB" dirty="0"/>
              <a:t>to make responsible decisions, even when we don’t feel like it. As we get closer to the end of school, it can get easier to give up or to not finish what we start.</a:t>
            </a:r>
          </a:p>
          <a:p>
            <a:r>
              <a:rPr lang="en-GB" dirty="0"/>
              <a:t>Or, we might not even start something because we don’t know if we will be successful or we are just too tired. These posters can help encourage us and others throughout the rest of the year.</a:t>
            </a:r>
          </a:p>
          <a:p>
            <a:pPr marL="0" indent="0" algn="ctr">
              <a:buNone/>
            </a:pPr>
            <a:r>
              <a:rPr lang="en-US" b="1" dirty="0"/>
              <a:t>Be as creative as you can!</a:t>
            </a:r>
            <a:endParaRPr lang="en-AE" b="1" dirty="0"/>
          </a:p>
        </p:txBody>
      </p:sp>
      <p:pic>
        <p:nvPicPr>
          <p:cNvPr id="5" name="Graphic 4" descr="Palette with solid fill">
            <a:extLst>
              <a:ext uri="{FF2B5EF4-FFF2-40B4-BE49-F238E27FC236}">
                <a16:creationId xmlns:a16="http://schemas.microsoft.com/office/drawing/2014/main" id="{75BD99A7-76F3-1649-BAAB-C51893D4A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2954" y="-431617"/>
            <a:ext cx="2919046" cy="2919046"/>
          </a:xfrm>
          <a:prstGeom prst="rect">
            <a:avLst/>
          </a:prstGeom>
        </p:spPr>
      </p:pic>
    </p:spTree>
    <p:extLst>
      <p:ext uri="{BB962C8B-B14F-4D97-AF65-F5344CB8AC3E}">
        <p14:creationId xmlns:p14="http://schemas.microsoft.com/office/powerpoint/2010/main" val="275799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B578-69DA-49A2-9DB6-B92DEF66F5E8}"/>
              </a:ext>
            </a:extLst>
          </p:cNvPr>
          <p:cNvSpPr>
            <a:spLocks noGrp="1"/>
          </p:cNvSpPr>
          <p:nvPr>
            <p:ph type="title"/>
          </p:nvPr>
        </p:nvSpPr>
        <p:spPr/>
        <p:txBody>
          <a:bodyPr/>
          <a:lstStyle/>
          <a:p>
            <a:r>
              <a:rPr lang="en-US"/>
              <a:t>Reflection – Let’s share!</a:t>
            </a:r>
            <a:endParaRPr lang="en-AE" dirty="0"/>
          </a:p>
        </p:txBody>
      </p:sp>
      <p:sp>
        <p:nvSpPr>
          <p:cNvPr id="5" name="Content Placeholder 4">
            <a:extLst>
              <a:ext uri="{FF2B5EF4-FFF2-40B4-BE49-F238E27FC236}">
                <a16:creationId xmlns:a16="http://schemas.microsoft.com/office/drawing/2014/main" id="{F49EE34D-3A02-48D3-879A-01AF0D7E6011}"/>
              </a:ext>
            </a:extLst>
          </p:cNvPr>
          <p:cNvSpPr>
            <a:spLocks noGrp="1"/>
          </p:cNvSpPr>
          <p:nvPr>
            <p:ph idx="1"/>
          </p:nvPr>
        </p:nvSpPr>
        <p:spPr>
          <a:xfrm>
            <a:off x="838200" y="3001657"/>
            <a:ext cx="10515600" cy="854686"/>
          </a:xfrm>
        </p:spPr>
        <p:txBody>
          <a:bodyPr>
            <a:normAutofit/>
          </a:bodyPr>
          <a:lstStyle/>
          <a:p>
            <a:pPr marL="0" indent="0" algn="ctr">
              <a:buNone/>
            </a:pPr>
            <a:r>
              <a:rPr lang="en-US" sz="4400" dirty="0"/>
              <a:t>Would anyone like to share their posters?</a:t>
            </a:r>
            <a:endParaRPr lang="en-AE" sz="4400" dirty="0"/>
          </a:p>
        </p:txBody>
      </p:sp>
    </p:spTree>
    <p:extLst>
      <p:ext uri="{BB962C8B-B14F-4D97-AF65-F5344CB8AC3E}">
        <p14:creationId xmlns:p14="http://schemas.microsoft.com/office/powerpoint/2010/main" val="56266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FA83C2-B029-4F2A-9F20-3C6BDCC0489B}">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2.xml><?xml version="1.0" encoding="utf-8"?>
<ds:datastoreItem xmlns:ds="http://schemas.openxmlformats.org/officeDocument/2006/customXml" ds:itemID="{AB1C0346-39B2-434A-A2B8-45F784DCD4A6}">
  <ds:schemaRefs>
    <ds:schemaRef ds:uri="http://schemas.microsoft.com/sharepoint/v3/contenttype/forms"/>
  </ds:schemaRefs>
</ds:datastoreItem>
</file>

<file path=customXml/itemProps3.xml><?xml version="1.0" encoding="utf-8"?>
<ds:datastoreItem xmlns:ds="http://schemas.openxmlformats.org/officeDocument/2006/customXml" ds:itemID="{072592F4-4CA2-4ED1-B210-2F5B4FE08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TotalTime>
  <Words>802</Words>
  <Application>Microsoft Macintosh PowerPoint</Application>
  <PresentationFormat>Widescreen</PresentationFormat>
  <Paragraphs>65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Century Gothic</vt:lpstr>
      <vt:lpstr>Helvetica</vt:lpstr>
      <vt:lpstr>ProximaNova-Regular</vt:lpstr>
      <vt:lpstr>Office Theme</vt:lpstr>
      <vt:lpstr>PowerPoint Presentation</vt:lpstr>
      <vt:lpstr>In this lesson students will </vt:lpstr>
      <vt:lpstr>PowerPoint Presentation</vt:lpstr>
      <vt:lpstr>PowerPoint Presentation</vt:lpstr>
      <vt:lpstr>SELF-DISCIPLINE </vt:lpstr>
      <vt:lpstr>Discussion</vt:lpstr>
      <vt:lpstr>Activity</vt:lpstr>
      <vt:lpstr>Reflection – Let’s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29</cp:revision>
  <dcterms:created xsi:type="dcterms:W3CDTF">2020-08-28T16:08:04Z</dcterms:created>
  <dcterms:modified xsi:type="dcterms:W3CDTF">2023-02-26T10:54:04Z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