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615" r:id="rId5"/>
    <p:sldId id="594" r:id="rId6"/>
    <p:sldId id="595" r:id="rId7"/>
    <p:sldId id="608" r:id="rId8"/>
    <p:sldId id="612" r:id="rId9"/>
    <p:sldId id="609" r:id="rId10"/>
    <p:sldId id="616" r:id="rId11"/>
    <p:sldId id="617" r:id="rId12"/>
    <p:sldId id="620" r:id="rId13"/>
    <p:sldId id="621" r:id="rId14"/>
    <p:sldId id="61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C0"/>
    <a:srgbClr val="02687D"/>
    <a:srgbClr val="AFE0E5"/>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1310" autoAdjust="0"/>
  </p:normalViewPr>
  <p:slideViewPr>
    <p:cSldViewPr snapToGrid="0">
      <p:cViewPr varScale="1">
        <p:scale>
          <a:sx n="64" d="100"/>
          <a:sy n="64"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E1684-21DA-3F46-805E-E4C10EA2E7B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DA52B298-EDD7-8147-BF6F-88F23D882785}">
      <dgm:prSet phldrT="[Text]" custT="1"/>
      <dgm:spPr/>
      <dgm:t>
        <a:bodyPr/>
        <a:lstStyle/>
        <a:p>
          <a:r>
            <a:rPr lang="en-GB" sz="2800" dirty="0"/>
            <a:t>Promise</a:t>
          </a:r>
          <a:endParaRPr lang="en-GB" sz="1800" dirty="0"/>
        </a:p>
        <a:p>
          <a:r>
            <a:rPr lang="en-GB" sz="1800" dirty="0"/>
            <a:t>When you verbally or contractually agree to do something.</a:t>
          </a:r>
        </a:p>
        <a:p>
          <a:r>
            <a:rPr lang="en-GB" sz="1800" dirty="0"/>
            <a:t>For example, promising to pick someone up for school</a:t>
          </a:r>
        </a:p>
      </dgm:t>
    </dgm:pt>
    <dgm:pt modelId="{8AF00305-B962-0E47-B67C-0BED93B163F5}" type="parTrans" cxnId="{7AF5A2C1-DF6F-BF41-857E-E38EE2706321}">
      <dgm:prSet/>
      <dgm:spPr/>
      <dgm:t>
        <a:bodyPr/>
        <a:lstStyle/>
        <a:p>
          <a:endParaRPr lang="en-GB"/>
        </a:p>
      </dgm:t>
    </dgm:pt>
    <dgm:pt modelId="{B80FD68E-E1B8-F14B-9E65-F245159D7207}" type="sibTrans" cxnId="{7AF5A2C1-DF6F-BF41-857E-E38EE2706321}">
      <dgm:prSet/>
      <dgm:spPr/>
      <dgm:t>
        <a:bodyPr/>
        <a:lstStyle/>
        <a:p>
          <a:endParaRPr lang="en-GB"/>
        </a:p>
      </dgm:t>
    </dgm:pt>
    <dgm:pt modelId="{4777AC2C-5CFD-854F-96D0-EBBCB7EEAF29}">
      <dgm:prSet phldrT="[Text]" custT="1"/>
      <dgm:spPr/>
      <dgm:t>
        <a:bodyPr/>
        <a:lstStyle/>
        <a:p>
          <a:r>
            <a:rPr lang="en-GB" sz="2800" dirty="0"/>
            <a:t>Assignments</a:t>
          </a:r>
          <a:endParaRPr lang="en-GB" sz="1800" dirty="0"/>
        </a:p>
        <a:p>
          <a:r>
            <a:rPr lang="en-GB" sz="1800" dirty="0"/>
            <a:t>When you are given a task to complete. For example, school homework and daily chores at home that have been “assigned” to you.</a:t>
          </a:r>
        </a:p>
      </dgm:t>
    </dgm:pt>
    <dgm:pt modelId="{54F70061-3B22-9F4D-BD48-0ADBC5CCC4FF}" type="parTrans" cxnId="{EFB7E6D3-B6C6-7F41-B741-6E73A796406A}">
      <dgm:prSet/>
      <dgm:spPr/>
      <dgm:t>
        <a:bodyPr/>
        <a:lstStyle/>
        <a:p>
          <a:endParaRPr lang="en-GB"/>
        </a:p>
      </dgm:t>
    </dgm:pt>
    <dgm:pt modelId="{E28C44A3-9149-4149-81B3-CC22389809D7}" type="sibTrans" cxnId="{EFB7E6D3-B6C6-7F41-B741-6E73A796406A}">
      <dgm:prSet/>
      <dgm:spPr/>
      <dgm:t>
        <a:bodyPr/>
        <a:lstStyle/>
        <a:p>
          <a:endParaRPr lang="en-GB"/>
        </a:p>
      </dgm:t>
    </dgm:pt>
    <dgm:pt modelId="{B4447AB0-8B80-0147-8A26-A7EA88A0E351}">
      <dgm:prSet phldrT="[Text]" custT="1"/>
      <dgm:spPr/>
      <dgm:t>
        <a:bodyPr/>
        <a:lstStyle/>
        <a:p>
          <a:r>
            <a:rPr lang="en-GB" sz="2400" dirty="0"/>
            <a:t>Appointments</a:t>
          </a:r>
          <a:endParaRPr lang="en-GB" sz="1800" dirty="0"/>
        </a:p>
        <a:p>
          <a:r>
            <a:rPr lang="en-GB" sz="1800" dirty="0"/>
            <a:t>When you have agreed to a schedule, to show up for a meeting, or have been given a task within a group, you have been “appointed” to a certain position. For example, going to the doctor.</a:t>
          </a:r>
        </a:p>
      </dgm:t>
    </dgm:pt>
    <dgm:pt modelId="{DF26A241-42D8-2742-9E81-3190A0D2325E}" type="parTrans" cxnId="{D39A18F3-C495-A44F-9A3E-2CC8B01C9825}">
      <dgm:prSet/>
      <dgm:spPr/>
      <dgm:t>
        <a:bodyPr/>
        <a:lstStyle/>
        <a:p>
          <a:endParaRPr lang="en-GB"/>
        </a:p>
      </dgm:t>
    </dgm:pt>
    <dgm:pt modelId="{6142948F-4F0A-2143-B457-EB80B0B38A0C}" type="sibTrans" cxnId="{D39A18F3-C495-A44F-9A3E-2CC8B01C9825}">
      <dgm:prSet/>
      <dgm:spPr/>
      <dgm:t>
        <a:bodyPr/>
        <a:lstStyle/>
        <a:p>
          <a:endParaRPr lang="en-GB"/>
        </a:p>
      </dgm:t>
    </dgm:pt>
    <dgm:pt modelId="{D5D4163B-E43B-7F40-906A-9E61DFD8CD9A}" type="pres">
      <dgm:prSet presAssocID="{789E1684-21DA-3F46-805E-E4C10EA2E7B8}" presName="diagram" presStyleCnt="0">
        <dgm:presLayoutVars>
          <dgm:dir/>
          <dgm:resizeHandles val="exact"/>
        </dgm:presLayoutVars>
      </dgm:prSet>
      <dgm:spPr/>
    </dgm:pt>
    <dgm:pt modelId="{F72DC5FB-681E-6A4E-87C3-0090A7F13781}" type="pres">
      <dgm:prSet presAssocID="{DA52B298-EDD7-8147-BF6F-88F23D882785}" presName="node" presStyleLbl="node1" presStyleIdx="0" presStyleCnt="3">
        <dgm:presLayoutVars>
          <dgm:bulletEnabled val="1"/>
        </dgm:presLayoutVars>
      </dgm:prSet>
      <dgm:spPr/>
    </dgm:pt>
    <dgm:pt modelId="{96C5F128-98DD-784A-AD95-996708D4C899}" type="pres">
      <dgm:prSet presAssocID="{B80FD68E-E1B8-F14B-9E65-F245159D7207}" presName="sibTrans" presStyleCnt="0"/>
      <dgm:spPr/>
    </dgm:pt>
    <dgm:pt modelId="{03FF1488-8E17-B345-B9FB-0057B70B6264}" type="pres">
      <dgm:prSet presAssocID="{4777AC2C-5CFD-854F-96D0-EBBCB7EEAF29}" presName="node" presStyleLbl="node1" presStyleIdx="1" presStyleCnt="3">
        <dgm:presLayoutVars>
          <dgm:bulletEnabled val="1"/>
        </dgm:presLayoutVars>
      </dgm:prSet>
      <dgm:spPr/>
    </dgm:pt>
    <dgm:pt modelId="{3F130857-B1D5-8C42-9E13-35287614EBF9}" type="pres">
      <dgm:prSet presAssocID="{E28C44A3-9149-4149-81B3-CC22389809D7}" presName="sibTrans" presStyleCnt="0"/>
      <dgm:spPr/>
    </dgm:pt>
    <dgm:pt modelId="{96A99013-365A-D142-818F-8446C72F429A}" type="pres">
      <dgm:prSet presAssocID="{B4447AB0-8B80-0147-8A26-A7EA88A0E351}" presName="node" presStyleLbl="node1" presStyleIdx="2" presStyleCnt="3">
        <dgm:presLayoutVars>
          <dgm:bulletEnabled val="1"/>
        </dgm:presLayoutVars>
      </dgm:prSet>
      <dgm:spPr/>
    </dgm:pt>
  </dgm:ptLst>
  <dgm:cxnLst>
    <dgm:cxn modelId="{16C5EF29-C2D2-B347-9C9F-B95B82EDA987}" type="presOf" srcId="{B4447AB0-8B80-0147-8A26-A7EA88A0E351}" destId="{96A99013-365A-D142-818F-8446C72F429A}" srcOrd="0" destOrd="0" presId="urn:microsoft.com/office/officeart/2005/8/layout/default"/>
    <dgm:cxn modelId="{22F24E81-6750-3345-A7DC-BF78904F333F}" type="presOf" srcId="{4777AC2C-5CFD-854F-96D0-EBBCB7EEAF29}" destId="{03FF1488-8E17-B345-B9FB-0057B70B6264}" srcOrd="0" destOrd="0" presId="urn:microsoft.com/office/officeart/2005/8/layout/default"/>
    <dgm:cxn modelId="{91AE97B7-2D75-8146-816B-05FDA6CB6B45}" type="presOf" srcId="{DA52B298-EDD7-8147-BF6F-88F23D882785}" destId="{F72DC5FB-681E-6A4E-87C3-0090A7F13781}" srcOrd="0" destOrd="0" presId="urn:microsoft.com/office/officeart/2005/8/layout/default"/>
    <dgm:cxn modelId="{7AF5A2C1-DF6F-BF41-857E-E38EE2706321}" srcId="{789E1684-21DA-3F46-805E-E4C10EA2E7B8}" destId="{DA52B298-EDD7-8147-BF6F-88F23D882785}" srcOrd="0" destOrd="0" parTransId="{8AF00305-B962-0E47-B67C-0BED93B163F5}" sibTransId="{B80FD68E-E1B8-F14B-9E65-F245159D7207}"/>
    <dgm:cxn modelId="{EFB7E6D3-B6C6-7F41-B741-6E73A796406A}" srcId="{789E1684-21DA-3F46-805E-E4C10EA2E7B8}" destId="{4777AC2C-5CFD-854F-96D0-EBBCB7EEAF29}" srcOrd="1" destOrd="0" parTransId="{54F70061-3B22-9F4D-BD48-0ADBC5CCC4FF}" sibTransId="{E28C44A3-9149-4149-81B3-CC22389809D7}"/>
    <dgm:cxn modelId="{D39A18F3-C495-A44F-9A3E-2CC8B01C9825}" srcId="{789E1684-21DA-3F46-805E-E4C10EA2E7B8}" destId="{B4447AB0-8B80-0147-8A26-A7EA88A0E351}" srcOrd="2" destOrd="0" parTransId="{DF26A241-42D8-2742-9E81-3190A0D2325E}" sibTransId="{6142948F-4F0A-2143-B457-EB80B0B38A0C}"/>
    <dgm:cxn modelId="{023A53FA-0509-1745-AF57-5AEB6CB9F336}" type="presOf" srcId="{789E1684-21DA-3F46-805E-E4C10EA2E7B8}" destId="{D5D4163B-E43B-7F40-906A-9E61DFD8CD9A}" srcOrd="0" destOrd="0" presId="urn:microsoft.com/office/officeart/2005/8/layout/default"/>
    <dgm:cxn modelId="{DBEAEB2A-6E13-4C4C-AEBF-25AFD3FCEA49}" type="presParOf" srcId="{D5D4163B-E43B-7F40-906A-9E61DFD8CD9A}" destId="{F72DC5FB-681E-6A4E-87C3-0090A7F13781}" srcOrd="0" destOrd="0" presId="urn:microsoft.com/office/officeart/2005/8/layout/default"/>
    <dgm:cxn modelId="{E7D14C8C-AB1F-EE47-8913-6CA52B2DCD20}" type="presParOf" srcId="{D5D4163B-E43B-7F40-906A-9E61DFD8CD9A}" destId="{96C5F128-98DD-784A-AD95-996708D4C899}" srcOrd="1" destOrd="0" presId="urn:microsoft.com/office/officeart/2005/8/layout/default"/>
    <dgm:cxn modelId="{F3D41EE6-54A9-D747-87A9-3B991E67A24E}" type="presParOf" srcId="{D5D4163B-E43B-7F40-906A-9E61DFD8CD9A}" destId="{03FF1488-8E17-B345-B9FB-0057B70B6264}" srcOrd="2" destOrd="0" presId="urn:microsoft.com/office/officeart/2005/8/layout/default"/>
    <dgm:cxn modelId="{AE2088F4-3D06-E842-951F-602EBEBD402B}" type="presParOf" srcId="{D5D4163B-E43B-7F40-906A-9E61DFD8CD9A}" destId="{3F130857-B1D5-8C42-9E13-35287614EBF9}" srcOrd="3" destOrd="0" presId="urn:microsoft.com/office/officeart/2005/8/layout/default"/>
    <dgm:cxn modelId="{57CAC530-E99C-554B-9714-1FB49D97839E}" type="presParOf" srcId="{D5D4163B-E43B-7F40-906A-9E61DFD8CD9A}" destId="{96A99013-365A-D142-818F-8446C72F429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E1684-21DA-3F46-805E-E4C10EA2E7B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DA52B298-EDD7-8147-BF6F-88F23D882785}">
      <dgm:prSet phldrT="[Text]" custT="1"/>
      <dgm:spPr/>
      <dgm:t>
        <a:bodyPr/>
        <a:lstStyle/>
        <a:p>
          <a:r>
            <a:rPr lang="en-GB" sz="2400" dirty="0"/>
            <a:t>Occupations</a:t>
          </a:r>
          <a:endParaRPr lang="en-GB" sz="1700" dirty="0"/>
        </a:p>
        <a:p>
          <a:r>
            <a:rPr lang="en-GB" sz="1700" dirty="0"/>
            <a:t>When you have agreed to do a job for pay. if you are babysitting, you must </a:t>
          </a:r>
          <a:r>
            <a:rPr lang="en-GB" sz="1700" dirty="0" err="1"/>
            <a:t>fulfill</a:t>
          </a:r>
          <a:r>
            <a:rPr lang="en-GB" sz="1700" dirty="0"/>
            <a:t> the responsibilities associated with that job, for example babysitting - showing up on time, taking care of the kids, keeping the house clean and safe.</a:t>
          </a:r>
        </a:p>
      </dgm:t>
    </dgm:pt>
    <dgm:pt modelId="{8AF00305-B962-0E47-B67C-0BED93B163F5}" type="parTrans" cxnId="{7AF5A2C1-DF6F-BF41-857E-E38EE2706321}">
      <dgm:prSet/>
      <dgm:spPr/>
      <dgm:t>
        <a:bodyPr/>
        <a:lstStyle/>
        <a:p>
          <a:endParaRPr lang="en-GB"/>
        </a:p>
      </dgm:t>
    </dgm:pt>
    <dgm:pt modelId="{B80FD68E-E1B8-F14B-9E65-F245159D7207}" type="sibTrans" cxnId="{7AF5A2C1-DF6F-BF41-857E-E38EE2706321}">
      <dgm:prSet/>
      <dgm:spPr/>
      <dgm:t>
        <a:bodyPr/>
        <a:lstStyle/>
        <a:p>
          <a:endParaRPr lang="en-GB"/>
        </a:p>
      </dgm:t>
    </dgm:pt>
    <dgm:pt modelId="{4777AC2C-5CFD-854F-96D0-EBBCB7EEAF29}">
      <dgm:prSet phldrT="[Text]" custT="1"/>
      <dgm:spPr/>
      <dgm:t>
        <a:bodyPr/>
        <a:lstStyle/>
        <a:p>
          <a:r>
            <a:rPr lang="en-GB" sz="2400" dirty="0"/>
            <a:t>Laws</a:t>
          </a:r>
          <a:endParaRPr lang="en-GB" sz="1700" dirty="0"/>
        </a:p>
        <a:p>
          <a:r>
            <a:rPr lang="en-GB" sz="1700" dirty="0"/>
            <a:t>These are the rules that all citizens of a state or country must follow. Everyone has the responsibility to follow the laws set by the governing bodies. No one is above the law. For example, following</a:t>
          </a:r>
        </a:p>
        <a:p>
          <a:r>
            <a:rPr lang="en-GB" sz="1700" dirty="0"/>
            <a:t>the laws of the road while driving</a:t>
          </a:r>
        </a:p>
      </dgm:t>
    </dgm:pt>
    <dgm:pt modelId="{54F70061-3B22-9F4D-BD48-0ADBC5CCC4FF}" type="parTrans" cxnId="{EFB7E6D3-B6C6-7F41-B741-6E73A796406A}">
      <dgm:prSet/>
      <dgm:spPr/>
      <dgm:t>
        <a:bodyPr/>
        <a:lstStyle/>
        <a:p>
          <a:endParaRPr lang="en-GB"/>
        </a:p>
      </dgm:t>
    </dgm:pt>
    <dgm:pt modelId="{E28C44A3-9149-4149-81B3-CC22389809D7}" type="sibTrans" cxnId="{EFB7E6D3-B6C6-7F41-B741-6E73A796406A}">
      <dgm:prSet/>
      <dgm:spPr/>
      <dgm:t>
        <a:bodyPr/>
        <a:lstStyle/>
        <a:p>
          <a:endParaRPr lang="en-GB"/>
        </a:p>
      </dgm:t>
    </dgm:pt>
    <dgm:pt modelId="{B4447AB0-8B80-0147-8A26-A7EA88A0E351}">
      <dgm:prSet phldrT="[Text]" custT="1"/>
      <dgm:spPr/>
      <dgm:t>
        <a:bodyPr/>
        <a:lstStyle/>
        <a:p>
          <a:r>
            <a:rPr lang="en-GB" sz="2800" dirty="0"/>
            <a:t>Customs</a:t>
          </a:r>
          <a:endParaRPr lang="en-GB" sz="1700" dirty="0"/>
        </a:p>
        <a:p>
          <a:r>
            <a:rPr lang="en-GB" sz="1700" dirty="0"/>
            <a:t>These are the “unwritten” rules that those part of the shared custom have a responsibility to follow because they have evolved as expected norms overtime. For example, waiting patiently in line</a:t>
          </a:r>
        </a:p>
      </dgm:t>
    </dgm:pt>
    <dgm:pt modelId="{DF26A241-42D8-2742-9E81-3190A0D2325E}" type="parTrans" cxnId="{D39A18F3-C495-A44F-9A3E-2CC8B01C9825}">
      <dgm:prSet/>
      <dgm:spPr/>
      <dgm:t>
        <a:bodyPr/>
        <a:lstStyle/>
        <a:p>
          <a:endParaRPr lang="en-GB"/>
        </a:p>
      </dgm:t>
    </dgm:pt>
    <dgm:pt modelId="{6142948F-4F0A-2143-B457-EB80B0B38A0C}" type="sibTrans" cxnId="{D39A18F3-C495-A44F-9A3E-2CC8B01C9825}">
      <dgm:prSet/>
      <dgm:spPr/>
      <dgm:t>
        <a:bodyPr/>
        <a:lstStyle/>
        <a:p>
          <a:endParaRPr lang="en-GB"/>
        </a:p>
      </dgm:t>
    </dgm:pt>
    <dgm:pt modelId="{DFC7CA84-82C6-774B-B346-DC1A102A4135}">
      <dgm:prSet phldrT="[Text]" custT="1"/>
      <dgm:spPr/>
      <dgm:t>
        <a:bodyPr/>
        <a:lstStyle/>
        <a:p>
          <a:r>
            <a:rPr lang="en-GB" sz="2400" dirty="0"/>
            <a:t>Citizenship</a:t>
          </a:r>
        </a:p>
        <a:p>
          <a:r>
            <a:rPr lang="en-GB" sz="1700" dirty="0"/>
            <a:t>These are the responsibilities we have just because we live in a certain community, state, or country.</a:t>
          </a:r>
        </a:p>
      </dgm:t>
    </dgm:pt>
    <dgm:pt modelId="{CDF72DF0-903C-D94D-A955-9CBFC511EE5F}" type="parTrans" cxnId="{8CD1B752-0F74-704F-A25B-A4552C0327FF}">
      <dgm:prSet/>
      <dgm:spPr/>
      <dgm:t>
        <a:bodyPr/>
        <a:lstStyle/>
        <a:p>
          <a:endParaRPr lang="en-GB"/>
        </a:p>
      </dgm:t>
    </dgm:pt>
    <dgm:pt modelId="{1BCDF967-372A-7846-A979-601B9D88BAEC}" type="sibTrans" cxnId="{8CD1B752-0F74-704F-A25B-A4552C0327FF}">
      <dgm:prSet/>
      <dgm:spPr/>
      <dgm:t>
        <a:bodyPr/>
        <a:lstStyle/>
        <a:p>
          <a:endParaRPr lang="en-GB"/>
        </a:p>
      </dgm:t>
    </dgm:pt>
    <dgm:pt modelId="{83C623D4-B033-3E40-A3C4-903AA56D2EE1}">
      <dgm:prSet phldrT="[Text]" custT="1"/>
      <dgm:spPr/>
      <dgm:t>
        <a:bodyPr/>
        <a:lstStyle/>
        <a:p>
          <a:r>
            <a:rPr lang="en-GB" sz="2400" dirty="0"/>
            <a:t>Morals/Principles</a:t>
          </a:r>
        </a:p>
        <a:p>
          <a:r>
            <a:rPr lang="en-GB" sz="1700" dirty="0"/>
            <a:t>These are the understood rules related to “right and wrong,” which can be sometimes hard to define. In general, each community has a shared understanding of right and wrong. For example, everyone should be treated with respect</a:t>
          </a:r>
        </a:p>
      </dgm:t>
    </dgm:pt>
    <dgm:pt modelId="{912D09D7-EBA8-0944-A69B-5E5C7F732158}" type="parTrans" cxnId="{660D2334-129F-E44E-9EC9-EAD63C94BB83}">
      <dgm:prSet/>
      <dgm:spPr/>
      <dgm:t>
        <a:bodyPr/>
        <a:lstStyle/>
        <a:p>
          <a:endParaRPr lang="en-GB"/>
        </a:p>
      </dgm:t>
    </dgm:pt>
    <dgm:pt modelId="{BC28FAC2-D560-884B-BC5D-25BE679178F3}" type="sibTrans" cxnId="{660D2334-129F-E44E-9EC9-EAD63C94BB83}">
      <dgm:prSet/>
      <dgm:spPr/>
      <dgm:t>
        <a:bodyPr/>
        <a:lstStyle/>
        <a:p>
          <a:endParaRPr lang="en-GB"/>
        </a:p>
      </dgm:t>
    </dgm:pt>
    <dgm:pt modelId="{D5D4163B-E43B-7F40-906A-9E61DFD8CD9A}" type="pres">
      <dgm:prSet presAssocID="{789E1684-21DA-3F46-805E-E4C10EA2E7B8}" presName="diagram" presStyleCnt="0">
        <dgm:presLayoutVars>
          <dgm:dir/>
          <dgm:resizeHandles val="exact"/>
        </dgm:presLayoutVars>
      </dgm:prSet>
      <dgm:spPr/>
    </dgm:pt>
    <dgm:pt modelId="{F72DC5FB-681E-6A4E-87C3-0090A7F13781}" type="pres">
      <dgm:prSet presAssocID="{DA52B298-EDD7-8147-BF6F-88F23D882785}" presName="node" presStyleLbl="node1" presStyleIdx="0" presStyleCnt="5">
        <dgm:presLayoutVars>
          <dgm:bulletEnabled val="1"/>
        </dgm:presLayoutVars>
      </dgm:prSet>
      <dgm:spPr/>
    </dgm:pt>
    <dgm:pt modelId="{96C5F128-98DD-784A-AD95-996708D4C899}" type="pres">
      <dgm:prSet presAssocID="{B80FD68E-E1B8-F14B-9E65-F245159D7207}" presName="sibTrans" presStyleCnt="0"/>
      <dgm:spPr/>
    </dgm:pt>
    <dgm:pt modelId="{03FF1488-8E17-B345-B9FB-0057B70B6264}" type="pres">
      <dgm:prSet presAssocID="{4777AC2C-5CFD-854F-96D0-EBBCB7EEAF29}" presName="node" presStyleLbl="node1" presStyleIdx="1" presStyleCnt="5">
        <dgm:presLayoutVars>
          <dgm:bulletEnabled val="1"/>
        </dgm:presLayoutVars>
      </dgm:prSet>
      <dgm:spPr/>
    </dgm:pt>
    <dgm:pt modelId="{3F130857-B1D5-8C42-9E13-35287614EBF9}" type="pres">
      <dgm:prSet presAssocID="{E28C44A3-9149-4149-81B3-CC22389809D7}" presName="sibTrans" presStyleCnt="0"/>
      <dgm:spPr/>
    </dgm:pt>
    <dgm:pt modelId="{96A99013-365A-D142-818F-8446C72F429A}" type="pres">
      <dgm:prSet presAssocID="{B4447AB0-8B80-0147-8A26-A7EA88A0E351}" presName="node" presStyleLbl="node1" presStyleIdx="2" presStyleCnt="5">
        <dgm:presLayoutVars>
          <dgm:bulletEnabled val="1"/>
        </dgm:presLayoutVars>
      </dgm:prSet>
      <dgm:spPr/>
    </dgm:pt>
    <dgm:pt modelId="{018E4D30-E346-8543-8514-F918D5A504A8}" type="pres">
      <dgm:prSet presAssocID="{6142948F-4F0A-2143-B457-EB80B0B38A0C}" presName="sibTrans" presStyleCnt="0"/>
      <dgm:spPr/>
    </dgm:pt>
    <dgm:pt modelId="{540012D5-7B68-0B4E-AD7B-D8BEA4A92DB2}" type="pres">
      <dgm:prSet presAssocID="{DFC7CA84-82C6-774B-B346-DC1A102A4135}" presName="node" presStyleLbl="node1" presStyleIdx="3" presStyleCnt="5">
        <dgm:presLayoutVars>
          <dgm:bulletEnabled val="1"/>
        </dgm:presLayoutVars>
      </dgm:prSet>
      <dgm:spPr/>
    </dgm:pt>
    <dgm:pt modelId="{1FFB2138-46F5-9643-ADA8-B59B537D4B8B}" type="pres">
      <dgm:prSet presAssocID="{1BCDF967-372A-7846-A979-601B9D88BAEC}" presName="sibTrans" presStyleCnt="0"/>
      <dgm:spPr/>
    </dgm:pt>
    <dgm:pt modelId="{408A7CBF-9708-6147-853C-3E2C13511274}" type="pres">
      <dgm:prSet presAssocID="{83C623D4-B033-3E40-A3C4-903AA56D2EE1}" presName="node" presStyleLbl="node1" presStyleIdx="4" presStyleCnt="5" custScaleY="146254">
        <dgm:presLayoutVars>
          <dgm:bulletEnabled val="1"/>
        </dgm:presLayoutVars>
      </dgm:prSet>
      <dgm:spPr/>
    </dgm:pt>
  </dgm:ptLst>
  <dgm:cxnLst>
    <dgm:cxn modelId="{16C5EF29-C2D2-B347-9C9F-B95B82EDA987}" type="presOf" srcId="{B4447AB0-8B80-0147-8A26-A7EA88A0E351}" destId="{96A99013-365A-D142-818F-8446C72F429A}" srcOrd="0" destOrd="0" presId="urn:microsoft.com/office/officeart/2005/8/layout/default"/>
    <dgm:cxn modelId="{1760FF2C-04C1-E94D-8773-3BEFF4CB1A32}" type="presOf" srcId="{83C623D4-B033-3E40-A3C4-903AA56D2EE1}" destId="{408A7CBF-9708-6147-853C-3E2C13511274}" srcOrd="0" destOrd="0" presId="urn:microsoft.com/office/officeart/2005/8/layout/default"/>
    <dgm:cxn modelId="{660D2334-129F-E44E-9EC9-EAD63C94BB83}" srcId="{789E1684-21DA-3F46-805E-E4C10EA2E7B8}" destId="{83C623D4-B033-3E40-A3C4-903AA56D2EE1}" srcOrd="4" destOrd="0" parTransId="{912D09D7-EBA8-0944-A69B-5E5C7F732158}" sibTransId="{BC28FAC2-D560-884B-BC5D-25BE679178F3}"/>
    <dgm:cxn modelId="{8CD1B752-0F74-704F-A25B-A4552C0327FF}" srcId="{789E1684-21DA-3F46-805E-E4C10EA2E7B8}" destId="{DFC7CA84-82C6-774B-B346-DC1A102A4135}" srcOrd="3" destOrd="0" parTransId="{CDF72DF0-903C-D94D-A955-9CBFC511EE5F}" sibTransId="{1BCDF967-372A-7846-A979-601B9D88BAEC}"/>
    <dgm:cxn modelId="{22F24E81-6750-3345-A7DC-BF78904F333F}" type="presOf" srcId="{4777AC2C-5CFD-854F-96D0-EBBCB7EEAF29}" destId="{03FF1488-8E17-B345-B9FB-0057B70B6264}" srcOrd="0" destOrd="0" presId="urn:microsoft.com/office/officeart/2005/8/layout/default"/>
    <dgm:cxn modelId="{F3C30C9C-45D9-554A-B928-0B62C504183F}" type="presOf" srcId="{DFC7CA84-82C6-774B-B346-DC1A102A4135}" destId="{540012D5-7B68-0B4E-AD7B-D8BEA4A92DB2}" srcOrd="0" destOrd="0" presId="urn:microsoft.com/office/officeart/2005/8/layout/default"/>
    <dgm:cxn modelId="{91AE97B7-2D75-8146-816B-05FDA6CB6B45}" type="presOf" srcId="{DA52B298-EDD7-8147-BF6F-88F23D882785}" destId="{F72DC5FB-681E-6A4E-87C3-0090A7F13781}" srcOrd="0" destOrd="0" presId="urn:microsoft.com/office/officeart/2005/8/layout/default"/>
    <dgm:cxn modelId="{7AF5A2C1-DF6F-BF41-857E-E38EE2706321}" srcId="{789E1684-21DA-3F46-805E-E4C10EA2E7B8}" destId="{DA52B298-EDD7-8147-BF6F-88F23D882785}" srcOrd="0" destOrd="0" parTransId="{8AF00305-B962-0E47-B67C-0BED93B163F5}" sibTransId="{B80FD68E-E1B8-F14B-9E65-F245159D7207}"/>
    <dgm:cxn modelId="{EFB7E6D3-B6C6-7F41-B741-6E73A796406A}" srcId="{789E1684-21DA-3F46-805E-E4C10EA2E7B8}" destId="{4777AC2C-5CFD-854F-96D0-EBBCB7EEAF29}" srcOrd="1" destOrd="0" parTransId="{54F70061-3B22-9F4D-BD48-0ADBC5CCC4FF}" sibTransId="{E28C44A3-9149-4149-81B3-CC22389809D7}"/>
    <dgm:cxn modelId="{D39A18F3-C495-A44F-9A3E-2CC8B01C9825}" srcId="{789E1684-21DA-3F46-805E-E4C10EA2E7B8}" destId="{B4447AB0-8B80-0147-8A26-A7EA88A0E351}" srcOrd="2" destOrd="0" parTransId="{DF26A241-42D8-2742-9E81-3190A0D2325E}" sibTransId="{6142948F-4F0A-2143-B457-EB80B0B38A0C}"/>
    <dgm:cxn modelId="{023A53FA-0509-1745-AF57-5AEB6CB9F336}" type="presOf" srcId="{789E1684-21DA-3F46-805E-E4C10EA2E7B8}" destId="{D5D4163B-E43B-7F40-906A-9E61DFD8CD9A}" srcOrd="0" destOrd="0" presId="urn:microsoft.com/office/officeart/2005/8/layout/default"/>
    <dgm:cxn modelId="{DBEAEB2A-6E13-4C4C-AEBF-25AFD3FCEA49}" type="presParOf" srcId="{D5D4163B-E43B-7F40-906A-9E61DFD8CD9A}" destId="{F72DC5FB-681E-6A4E-87C3-0090A7F13781}" srcOrd="0" destOrd="0" presId="urn:microsoft.com/office/officeart/2005/8/layout/default"/>
    <dgm:cxn modelId="{E7D14C8C-AB1F-EE47-8913-6CA52B2DCD20}" type="presParOf" srcId="{D5D4163B-E43B-7F40-906A-9E61DFD8CD9A}" destId="{96C5F128-98DD-784A-AD95-996708D4C899}" srcOrd="1" destOrd="0" presId="urn:microsoft.com/office/officeart/2005/8/layout/default"/>
    <dgm:cxn modelId="{F3D41EE6-54A9-D747-87A9-3B991E67A24E}" type="presParOf" srcId="{D5D4163B-E43B-7F40-906A-9E61DFD8CD9A}" destId="{03FF1488-8E17-B345-B9FB-0057B70B6264}" srcOrd="2" destOrd="0" presId="urn:microsoft.com/office/officeart/2005/8/layout/default"/>
    <dgm:cxn modelId="{AE2088F4-3D06-E842-951F-602EBEBD402B}" type="presParOf" srcId="{D5D4163B-E43B-7F40-906A-9E61DFD8CD9A}" destId="{3F130857-B1D5-8C42-9E13-35287614EBF9}" srcOrd="3" destOrd="0" presId="urn:microsoft.com/office/officeart/2005/8/layout/default"/>
    <dgm:cxn modelId="{57CAC530-E99C-554B-9714-1FB49D97839E}" type="presParOf" srcId="{D5D4163B-E43B-7F40-906A-9E61DFD8CD9A}" destId="{96A99013-365A-D142-818F-8446C72F429A}" srcOrd="4" destOrd="0" presId="urn:microsoft.com/office/officeart/2005/8/layout/default"/>
    <dgm:cxn modelId="{37A0C072-856A-0B49-9906-D49665545F7F}" type="presParOf" srcId="{D5D4163B-E43B-7F40-906A-9E61DFD8CD9A}" destId="{018E4D30-E346-8543-8514-F918D5A504A8}" srcOrd="5" destOrd="0" presId="urn:microsoft.com/office/officeart/2005/8/layout/default"/>
    <dgm:cxn modelId="{B3DD5B86-EAB5-B546-B329-2DA194647011}" type="presParOf" srcId="{D5D4163B-E43B-7F40-906A-9E61DFD8CD9A}" destId="{540012D5-7B68-0B4E-AD7B-D8BEA4A92DB2}" srcOrd="6" destOrd="0" presId="urn:microsoft.com/office/officeart/2005/8/layout/default"/>
    <dgm:cxn modelId="{3F846AA3-2C32-C049-AF21-C69E208C68E2}" type="presParOf" srcId="{D5D4163B-E43B-7F40-906A-9E61DFD8CD9A}" destId="{1FFB2138-46F5-9643-ADA8-B59B537D4B8B}" srcOrd="7" destOrd="0" presId="urn:microsoft.com/office/officeart/2005/8/layout/default"/>
    <dgm:cxn modelId="{1974D85F-1512-8049-A278-6B9F34B4AAB7}" type="presParOf" srcId="{D5D4163B-E43B-7F40-906A-9E61DFD8CD9A}" destId="{408A7CBF-9708-6147-853C-3E2C1351127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DC5FB-681E-6A4E-87C3-0090A7F13781}">
      <dsp:nvSpPr>
        <dsp:cNvPr id="0" name=""/>
        <dsp:cNvSpPr/>
      </dsp:nvSpPr>
      <dsp:spPr>
        <a:xfrm>
          <a:off x="0" y="645663"/>
          <a:ext cx="3485802" cy="2091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Promise</a:t>
          </a:r>
          <a:endParaRPr lang="en-GB" sz="1800" kern="1200" dirty="0"/>
        </a:p>
        <a:p>
          <a:pPr marL="0" lvl="0" indent="0" algn="ctr" defTabSz="1244600">
            <a:lnSpc>
              <a:spcPct val="90000"/>
            </a:lnSpc>
            <a:spcBef>
              <a:spcPct val="0"/>
            </a:spcBef>
            <a:spcAft>
              <a:spcPct val="35000"/>
            </a:spcAft>
            <a:buNone/>
          </a:pPr>
          <a:r>
            <a:rPr lang="en-GB" sz="1800" kern="1200" dirty="0"/>
            <a:t>When you verbally or contractually agree to do something.</a:t>
          </a:r>
        </a:p>
        <a:p>
          <a:pPr marL="0" lvl="0" indent="0" algn="ctr" defTabSz="1244600">
            <a:lnSpc>
              <a:spcPct val="90000"/>
            </a:lnSpc>
            <a:spcBef>
              <a:spcPct val="0"/>
            </a:spcBef>
            <a:spcAft>
              <a:spcPct val="35000"/>
            </a:spcAft>
            <a:buNone/>
          </a:pPr>
          <a:r>
            <a:rPr lang="en-GB" sz="1800" kern="1200" dirty="0"/>
            <a:t>For example, promising to pick someone up for school</a:t>
          </a:r>
        </a:p>
      </dsp:txBody>
      <dsp:txXfrm>
        <a:off x="0" y="645663"/>
        <a:ext cx="3485802" cy="2091481"/>
      </dsp:txXfrm>
    </dsp:sp>
    <dsp:sp modelId="{03FF1488-8E17-B345-B9FB-0057B70B6264}">
      <dsp:nvSpPr>
        <dsp:cNvPr id="0" name=""/>
        <dsp:cNvSpPr/>
      </dsp:nvSpPr>
      <dsp:spPr>
        <a:xfrm>
          <a:off x="3834382" y="645663"/>
          <a:ext cx="3485802" cy="2091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Assignments</a:t>
          </a:r>
          <a:endParaRPr lang="en-GB" sz="1800" kern="1200" dirty="0"/>
        </a:p>
        <a:p>
          <a:pPr marL="0" lvl="0" indent="0" algn="ctr" defTabSz="1244600">
            <a:lnSpc>
              <a:spcPct val="90000"/>
            </a:lnSpc>
            <a:spcBef>
              <a:spcPct val="0"/>
            </a:spcBef>
            <a:spcAft>
              <a:spcPct val="35000"/>
            </a:spcAft>
            <a:buNone/>
          </a:pPr>
          <a:r>
            <a:rPr lang="en-GB" sz="1800" kern="1200" dirty="0"/>
            <a:t>When you are given a task to complete. For example, school homework and daily chores at home that have been “assigned” to you.</a:t>
          </a:r>
        </a:p>
      </dsp:txBody>
      <dsp:txXfrm>
        <a:off x="3834382" y="645663"/>
        <a:ext cx="3485802" cy="2091481"/>
      </dsp:txXfrm>
    </dsp:sp>
    <dsp:sp modelId="{96A99013-365A-D142-818F-8446C72F429A}">
      <dsp:nvSpPr>
        <dsp:cNvPr id="0" name=""/>
        <dsp:cNvSpPr/>
      </dsp:nvSpPr>
      <dsp:spPr>
        <a:xfrm>
          <a:off x="7668764" y="645663"/>
          <a:ext cx="3485802" cy="2091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Appointments</a:t>
          </a:r>
          <a:endParaRPr lang="en-GB" sz="1800" kern="1200" dirty="0"/>
        </a:p>
        <a:p>
          <a:pPr marL="0" lvl="0" indent="0" algn="ctr" defTabSz="1066800">
            <a:lnSpc>
              <a:spcPct val="90000"/>
            </a:lnSpc>
            <a:spcBef>
              <a:spcPct val="0"/>
            </a:spcBef>
            <a:spcAft>
              <a:spcPct val="35000"/>
            </a:spcAft>
            <a:buNone/>
          </a:pPr>
          <a:r>
            <a:rPr lang="en-GB" sz="1800" kern="1200" dirty="0"/>
            <a:t>When you have agreed to a schedule, to show up for a meeting, or have been given a task within a group, you have been “appointed” to a certain position. For example, going to the doctor.</a:t>
          </a:r>
        </a:p>
      </dsp:txBody>
      <dsp:txXfrm>
        <a:off x="7668764" y="645663"/>
        <a:ext cx="3485802" cy="2091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DC5FB-681E-6A4E-87C3-0090A7F13781}">
      <dsp:nvSpPr>
        <dsp:cNvPr id="0" name=""/>
        <dsp:cNvSpPr/>
      </dsp:nvSpPr>
      <dsp:spPr>
        <a:xfrm>
          <a:off x="0" y="382245"/>
          <a:ext cx="3648488" cy="2189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Occupations</a:t>
          </a:r>
          <a:endParaRPr lang="en-GB" sz="1700" kern="1200" dirty="0"/>
        </a:p>
        <a:p>
          <a:pPr marL="0" lvl="0" indent="0" algn="ctr" defTabSz="1066800">
            <a:lnSpc>
              <a:spcPct val="90000"/>
            </a:lnSpc>
            <a:spcBef>
              <a:spcPct val="0"/>
            </a:spcBef>
            <a:spcAft>
              <a:spcPct val="35000"/>
            </a:spcAft>
            <a:buNone/>
          </a:pPr>
          <a:r>
            <a:rPr lang="en-GB" sz="1700" kern="1200" dirty="0"/>
            <a:t>When you have agreed to do a job for pay. if you are babysitting, you must </a:t>
          </a:r>
          <a:r>
            <a:rPr lang="en-GB" sz="1700" kern="1200" dirty="0" err="1"/>
            <a:t>fulfill</a:t>
          </a:r>
          <a:r>
            <a:rPr lang="en-GB" sz="1700" kern="1200" dirty="0"/>
            <a:t> the responsibilities associated with that job, for example babysitting - showing up on time, taking care of the kids, keeping the house clean and safe.</a:t>
          </a:r>
        </a:p>
      </dsp:txBody>
      <dsp:txXfrm>
        <a:off x="0" y="382245"/>
        <a:ext cx="3648488" cy="2189093"/>
      </dsp:txXfrm>
    </dsp:sp>
    <dsp:sp modelId="{03FF1488-8E17-B345-B9FB-0057B70B6264}">
      <dsp:nvSpPr>
        <dsp:cNvPr id="0" name=""/>
        <dsp:cNvSpPr/>
      </dsp:nvSpPr>
      <dsp:spPr>
        <a:xfrm>
          <a:off x="4013337" y="382245"/>
          <a:ext cx="3648488" cy="2189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Laws</a:t>
          </a:r>
          <a:endParaRPr lang="en-GB" sz="1700" kern="1200" dirty="0"/>
        </a:p>
        <a:p>
          <a:pPr marL="0" lvl="0" indent="0" algn="ctr" defTabSz="1066800">
            <a:lnSpc>
              <a:spcPct val="90000"/>
            </a:lnSpc>
            <a:spcBef>
              <a:spcPct val="0"/>
            </a:spcBef>
            <a:spcAft>
              <a:spcPct val="35000"/>
            </a:spcAft>
            <a:buNone/>
          </a:pPr>
          <a:r>
            <a:rPr lang="en-GB" sz="1700" kern="1200" dirty="0"/>
            <a:t>These are the rules that all citizens of a state or country must follow. Everyone has the responsibility to follow the laws set by the governing bodies. No one is above the law. For example, following</a:t>
          </a:r>
        </a:p>
        <a:p>
          <a:pPr marL="0" lvl="0" indent="0" algn="ctr" defTabSz="1066800">
            <a:lnSpc>
              <a:spcPct val="90000"/>
            </a:lnSpc>
            <a:spcBef>
              <a:spcPct val="0"/>
            </a:spcBef>
            <a:spcAft>
              <a:spcPct val="35000"/>
            </a:spcAft>
            <a:buNone/>
          </a:pPr>
          <a:r>
            <a:rPr lang="en-GB" sz="1700" kern="1200" dirty="0"/>
            <a:t>the laws of the road while driving</a:t>
          </a:r>
        </a:p>
      </dsp:txBody>
      <dsp:txXfrm>
        <a:off x="4013337" y="382245"/>
        <a:ext cx="3648488" cy="2189093"/>
      </dsp:txXfrm>
    </dsp:sp>
    <dsp:sp modelId="{96A99013-365A-D142-818F-8446C72F429A}">
      <dsp:nvSpPr>
        <dsp:cNvPr id="0" name=""/>
        <dsp:cNvSpPr/>
      </dsp:nvSpPr>
      <dsp:spPr>
        <a:xfrm>
          <a:off x="8026675" y="382245"/>
          <a:ext cx="3648488" cy="2189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Customs</a:t>
          </a:r>
          <a:endParaRPr lang="en-GB" sz="1700" kern="1200" dirty="0"/>
        </a:p>
        <a:p>
          <a:pPr marL="0" lvl="0" indent="0" algn="ctr" defTabSz="1244600">
            <a:lnSpc>
              <a:spcPct val="90000"/>
            </a:lnSpc>
            <a:spcBef>
              <a:spcPct val="0"/>
            </a:spcBef>
            <a:spcAft>
              <a:spcPct val="35000"/>
            </a:spcAft>
            <a:buNone/>
          </a:pPr>
          <a:r>
            <a:rPr lang="en-GB" sz="1700" kern="1200" dirty="0"/>
            <a:t>These are the “unwritten” rules that those part of the shared custom have a responsibility to follow because they have evolved as expected norms overtime. For example, waiting patiently in line</a:t>
          </a:r>
        </a:p>
      </dsp:txBody>
      <dsp:txXfrm>
        <a:off x="8026675" y="382245"/>
        <a:ext cx="3648488" cy="2189093"/>
      </dsp:txXfrm>
    </dsp:sp>
    <dsp:sp modelId="{540012D5-7B68-0B4E-AD7B-D8BEA4A92DB2}">
      <dsp:nvSpPr>
        <dsp:cNvPr id="0" name=""/>
        <dsp:cNvSpPr/>
      </dsp:nvSpPr>
      <dsp:spPr>
        <a:xfrm>
          <a:off x="2006668" y="3442458"/>
          <a:ext cx="3648488" cy="2189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Citizenship</a:t>
          </a:r>
        </a:p>
        <a:p>
          <a:pPr marL="0" lvl="0" indent="0" algn="ctr" defTabSz="1066800">
            <a:lnSpc>
              <a:spcPct val="90000"/>
            </a:lnSpc>
            <a:spcBef>
              <a:spcPct val="0"/>
            </a:spcBef>
            <a:spcAft>
              <a:spcPct val="35000"/>
            </a:spcAft>
            <a:buNone/>
          </a:pPr>
          <a:r>
            <a:rPr lang="en-GB" sz="1700" kern="1200" dirty="0"/>
            <a:t>These are the responsibilities we have just because we live in a certain community, state, or country.</a:t>
          </a:r>
        </a:p>
      </dsp:txBody>
      <dsp:txXfrm>
        <a:off x="2006668" y="3442458"/>
        <a:ext cx="3648488" cy="2189093"/>
      </dsp:txXfrm>
    </dsp:sp>
    <dsp:sp modelId="{408A7CBF-9708-6147-853C-3E2C13511274}">
      <dsp:nvSpPr>
        <dsp:cNvPr id="0" name=""/>
        <dsp:cNvSpPr/>
      </dsp:nvSpPr>
      <dsp:spPr>
        <a:xfrm>
          <a:off x="6020006" y="2936187"/>
          <a:ext cx="3648488" cy="32016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Morals/Principles</a:t>
          </a:r>
        </a:p>
        <a:p>
          <a:pPr marL="0" lvl="0" indent="0" algn="ctr" defTabSz="1066800">
            <a:lnSpc>
              <a:spcPct val="90000"/>
            </a:lnSpc>
            <a:spcBef>
              <a:spcPct val="0"/>
            </a:spcBef>
            <a:spcAft>
              <a:spcPct val="35000"/>
            </a:spcAft>
            <a:buNone/>
          </a:pPr>
          <a:r>
            <a:rPr lang="en-GB" sz="1700" kern="1200" dirty="0"/>
            <a:t>These are the understood rules related to “right and wrong,” which can be sometimes hard to define. In general, each community has a shared understanding of right and wrong. For example, everyone should be treated with respect</a:t>
          </a:r>
        </a:p>
      </dsp:txBody>
      <dsp:txXfrm>
        <a:off x="6020006" y="2936187"/>
        <a:ext cx="3648488" cy="32016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 students “popcorn” their responses, speaking them out at random and letting their answers build off of one another.</a:t>
            </a:r>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354650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Invite student response.</a:t>
            </a:r>
          </a:p>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427694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11</a:t>
            </a:fld>
            <a:endParaRPr lang="en-US" dirty="0"/>
          </a:p>
        </p:txBody>
      </p:sp>
    </p:spTree>
    <p:extLst>
      <p:ext uri="{BB962C8B-B14F-4D97-AF65-F5344CB8AC3E}">
        <p14:creationId xmlns:p14="http://schemas.microsoft.com/office/powerpoint/2010/main" val="66804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826188" y="5939110"/>
            <a:ext cx="8294629" cy="646331"/>
          </a:xfrm>
          <a:prstGeom prst="rect">
            <a:avLst/>
          </a:prstGeom>
          <a:noFill/>
        </p:spPr>
        <p:txBody>
          <a:bodyPr wrap="square" rtlCol="0">
            <a:spAutoFit/>
          </a:bodyPr>
          <a:lstStyle/>
          <a:p>
            <a:pPr algn="ctr"/>
            <a:r>
              <a:rPr lang="en-GB" sz="3600" b="1" dirty="0">
                <a:solidFill>
                  <a:schemeClr val="bg1"/>
                </a:solidFill>
              </a:rPr>
              <a:t>Sources of Responsibility</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E907-3BA4-C685-9F9F-2ED0CF557A87}"/>
              </a:ext>
            </a:extLst>
          </p:cNvPr>
          <p:cNvSpPr>
            <a:spLocks noGrp="1"/>
          </p:cNvSpPr>
          <p:nvPr>
            <p:ph type="title"/>
          </p:nvPr>
        </p:nvSpPr>
        <p:spPr>
          <a:solidFill>
            <a:srgbClr val="FFFF00"/>
          </a:solidFill>
        </p:spPr>
        <p:txBody>
          <a:bodyPr/>
          <a:lstStyle/>
          <a:p>
            <a:pPr algn="ctr"/>
            <a:r>
              <a:rPr lang="en-US" dirty="0"/>
              <a:t>Scenario 3: </a:t>
            </a:r>
          </a:p>
        </p:txBody>
      </p:sp>
      <p:sp>
        <p:nvSpPr>
          <p:cNvPr id="3" name="Content Placeholder 2">
            <a:extLst>
              <a:ext uri="{FF2B5EF4-FFF2-40B4-BE49-F238E27FC236}">
                <a16:creationId xmlns:a16="http://schemas.microsoft.com/office/drawing/2014/main" id="{15CB1178-0366-EB59-58FD-7D2FD949F1F6}"/>
              </a:ext>
            </a:extLst>
          </p:cNvPr>
          <p:cNvSpPr>
            <a:spLocks noGrp="1"/>
          </p:cNvSpPr>
          <p:nvPr>
            <p:ph idx="1"/>
          </p:nvPr>
        </p:nvSpPr>
        <p:spPr>
          <a:xfrm>
            <a:off x="374754" y="2055048"/>
            <a:ext cx="6970426" cy="4351338"/>
          </a:xfrm>
        </p:spPr>
        <p:txBody>
          <a:bodyPr>
            <a:normAutofit fontScale="92500" lnSpcReduction="10000"/>
          </a:bodyPr>
          <a:lstStyle/>
          <a:p>
            <a:pPr marL="0" indent="0" algn="ctr">
              <a:buNone/>
            </a:pPr>
            <a:r>
              <a:rPr lang="en-US" sz="3200" dirty="0"/>
              <a:t>Maria gets a ride from her aunt every morning. She is supposed to meet her aunt at 7:30 am at the end of the driveway so she can get in quickly and they can keep moving. It’s a 20-minute drive to school and her aunt needs to get to work by 8:00 am. There is no time to waste! Last night Maria was up late studying and watching YouTube videos. She is exhausted when her alarm goes off in the morning and she feels like hitting snooze.</a:t>
            </a:r>
          </a:p>
        </p:txBody>
      </p:sp>
      <p:sp>
        <p:nvSpPr>
          <p:cNvPr id="5" name="TextBox 4">
            <a:extLst>
              <a:ext uri="{FF2B5EF4-FFF2-40B4-BE49-F238E27FC236}">
                <a16:creationId xmlns:a16="http://schemas.microsoft.com/office/drawing/2014/main" id="{65215709-A64C-00E5-6599-B27B70B0F964}"/>
              </a:ext>
            </a:extLst>
          </p:cNvPr>
          <p:cNvSpPr txBox="1"/>
          <p:nvPr/>
        </p:nvSpPr>
        <p:spPr>
          <a:xfrm>
            <a:off x="7704944" y="1968560"/>
            <a:ext cx="4292184" cy="4524315"/>
          </a:xfrm>
          <a:prstGeom prst="rect">
            <a:avLst/>
          </a:prstGeom>
          <a:solidFill>
            <a:srgbClr val="92D050"/>
          </a:solidFill>
        </p:spPr>
        <p:txBody>
          <a:bodyPr wrap="square">
            <a:spAutoFit/>
          </a:bodyPr>
          <a:lstStyle/>
          <a:p>
            <a:pPr marL="0" indent="0" algn="ctr">
              <a:buNone/>
            </a:pPr>
            <a:r>
              <a:rPr lang="en-US" sz="2400" dirty="0"/>
              <a:t>● Who has responsibilities in the situation? </a:t>
            </a:r>
          </a:p>
          <a:p>
            <a:pPr marL="0" indent="0" algn="ctr">
              <a:buNone/>
            </a:pPr>
            <a:r>
              <a:rPr lang="en-US" sz="2400" dirty="0"/>
              <a:t>● What are those responsibilities?</a:t>
            </a:r>
          </a:p>
          <a:p>
            <a:pPr marL="0" indent="0" algn="ctr">
              <a:buNone/>
            </a:pPr>
            <a:r>
              <a:rPr lang="en-US" sz="2400" dirty="0"/>
              <a:t>● To whom are the responsibilities owed?</a:t>
            </a:r>
          </a:p>
          <a:p>
            <a:pPr marL="0" indent="0" algn="ctr">
              <a:buNone/>
            </a:pPr>
            <a:r>
              <a:rPr lang="en-US" sz="2400" dirty="0"/>
              <a:t>● Where did the responsibilities come from? </a:t>
            </a:r>
          </a:p>
          <a:p>
            <a:pPr marL="0" indent="0" algn="ctr">
              <a:buNone/>
            </a:pPr>
            <a:r>
              <a:rPr lang="en-US" sz="2400" dirty="0"/>
              <a:t>● What might happen if the person or persons fulfilled the responsibilities? What if the person failed to fulfill them?</a:t>
            </a:r>
          </a:p>
        </p:txBody>
      </p:sp>
    </p:spTree>
    <p:extLst>
      <p:ext uri="{BB962C8B-B14F-4D97-AF65-F5344CB8AC3E}">
        <p14:creationId xmlns:p14="http://schemas.microsoft.com/office/powerpoint/2010/main" val="364809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5598-BC0F-40BF-8D7B-EBED468D1CD9}"/>
              </a:ext>
            </a:extLst>
          </p:cNvPr>
          <p:cNvSpPr>
            <a:spLocks noGrp="1"/>
          </p:cNvSpPr>
          <p:nvPr>
            <p:ph type="title"/>
          </p:nvPr>
        </p:nvSpPr>
        <p:spPr/>
        <p:txBody>
          <a:bodyPr/>
          <a:lstStyle/>
          <a:p>
            <a:r>
              <a:rPr lang="en-US" dirty="0"/>
              <a:t>Reflect</a:t>
            </a:r>
            <a:endParaRPr lang="en-AE" dirty="0"/>
          </a:p>
        </p:txBody>
      </p:sp>
      <p:sp>
        <p:nvSpPr>
          <p:cNvPr id="3" name="Content Placeholder 2">
            <a:extLst>
              <a:ext uri="{FF2B5EF4-FFF2-40B4-BE49-F238E27FC236}">
                <a16:creationId xmlns:a16="http://schemas.microsoft.com/office/drawing/2014/main" id="{7E086A3A-A37B-4B2C-8014-5FA0DF86E613}"/>
              </a:ext>
            </a:extLst>
          </p:cNvPr>
          <p:cNvSpPr>
            <a:spLocks noGrp="1"/>
          </p:cNvSpPr>
          <p:nvPr>
            <p:ph idx="1"/>
          </p:nvPr>
        </p:nvSpPr>
        <p:spPr/>
        <p:txBody>
          <a:bodyPr>
            <a:normAutofit/>
          </a:bodyPr>
          <a:lstStyle/>
          <a:p>
            <a:r>
              <a:rPr lang="en-GB" dirty="0"/>
              <a:t>As you go through this week, think about </a:t>
            </a:r>
            <a:r>
              <a:rPr lang="en-GB" dirty="0">
                <a:highlight>
                  <a:srgbClr val="FFFF00"/>
                </a:highlight>
              </a:rPr>
              <a:t>what</a:t>
            </a:r>
            <a:r>
              <a:rPr lang="en-GB" dirty="0"/>
              <a:t> you are responsible for and </a:t>
            </a:r>
            <a:r>
              <a:rPr lang="en-GB" dirty="0">
                <a:highlight>
                  <a:srgbClr val="FFFF00"/>
                </a:highlight>
              </a:rPr>
              <a:t>why</a:t>
            </a:r>
            <a:r>
              <a:rPr lang="en-GB" dirty="0"/>
              <a:t>. What is its source? </a:t>
            </a:r>
          </a:p>
          <a:p>
            <a:r>
              <a:rPr lang="en-GB" dirty="0"/>
              <a:t>Also think about what might happen to someone else if you don’t </a:t>
            </a:r>
            <a:r>
              <a:rPr lang="en-GB" dirty="0" err="1"/>
              <a:t>fulfill</a:t>
            </a:r>
            <a:r>
              <a:rPr lang="en-GB" dirty="0"/>
              <a:t> your responsibility. It turns out that most of us share a number of responsibilities and it takes all of us to </a:t>
            </a:r>
            <a:r>
              <a:rPr lang="en-GB" dirty="0" err="1"/>
              <a:t>fulfill</a:t>
            </a:r>
            <a:r>
              <a:rPr lang="en-GB" dirty="0"/>
              <a:t> them. Some are unique just to us (I, for example, have the responsibility to come to school each day to teach all of you), but many responsibilities we all need to do together. This can help us have the self-discipline we need to complete our responsibilities, knowing that we share them with others and that others are counting on us to do our part</a:t>
            </a:r>
          </a:p>
        </p:txBody>
      </p:sp>
    </p:spTree>
    <p:extLst>
      <p:ext uri="{BB962C8B-B14F-4D97-AF65-F5344CB8AC3E}">
        <p14:creationId xmlns:p14="http://schemas.microsoft.com/office/powerpoint/2010/main" val="4697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838200" y="2426251"/>
            <a:ext cx="10515600" cy="1325563"/>
          </a:xfrm>
        </p:spPr>
        <p:txBody>
          <a:bodyPr>
            <a:normAutofit/>
          </a:bodyPr>
          <a:lstStyle/>
          <a:p>
            <a:pPr algn="ctr"/>
            <a:r>
              <a:rPr lang="en-GB" sz="3600" dirty="0"/>
              <a:t>Understand the various sources of responsibility.</a:t>
            </a:r>
          </a:p>
          <a:p>
            <a:pPr algn="ctr"/>
            <a:r>
              <a:rPr lang="en-GB" sz="3600" dirty="0"/>
              <a:t> Categorize different responsibilities.</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87EDD5-74D5-421C-A4B2-E1D9801E4F6D}"/>
              </a:ext>
            </a:extLst>
          </p:cNvPr>
          <p:cNvSpPr/>
          <p:nvPr/>
        </p:nvSpPr>
        <p:spPr>
          <a:xfrm>
            <a:off x="274055" y="258418"/>
            <a:ext cx="8748550"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Responsibility &amp; </a:t>
            </a:r>
            <a:r>
              <a:rPr lang="en-GB" sz="5400" dirty="0">
                <a:ln w="0"/>
                <a:solidFill>
                  <a:schemeClr val="accent1"/>
                </a:solidFill>
                <a:effectLst>
                  <a:outerShdw blurRad="38100" dist="25400" dir="5400000" algn="ctr" rotWithShape="0">
                    <a:srgbClr val="6E747A">
                      <a:alpha val="43000"/>
                    </a:srgbClr>
                  </a:outerShdw>
                </a:effectLst>
              </a:rPr>
              <a:t>Self Discipline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888F2B6E-C1BD-A546-9ED8-E36724FB9D5E}"/>
              </a:ext>
            </a:extLst>
          </p:cNvPr>
          <p:cNvSpPr/>
          <p:nvPr/>
        </p:nvSpPr>
        <p:spPr>
          <a:xfrm>
            <a:off x="310601" y="1397675"/>
            <a:ext cx="11154567" cy="4832092"/>
          </a:xfrm>
          <a:prstGeom prst="rect">
            <a:avLst/>
          </a:prstGeom>
        </p:spPr>
        <p:txBody>
          <a:bodyPr wrap="square">
            <a:spAutoFit/>
          </a:bodyPr>
          <a:lstStyle/>
          <a:p>
            <a:r>
              <a:rPr lang="en-GB" sz="2800" dirty="0"/>
              <a:t>This week we are going to look at the different sources of responsibility.</a:t>
            </a:r>
          </a:p>
          <a:p>
            <a:r>
              <a:rPr lang="en-GB" sz="2800" dirty="0"/>
              <a:t>Sometimes, especially when you are young, it might feel like you have</a:t>
            </a:r>
          </a:p>
          <a:p>
            <a:r>
              <a:rPr lang="en-GB" sz="2800" dirty="0"/>
              <a:t>responsibilities simply because adults enjoy telling you what to do. Right?</a:t>
            </a:r>
          </a:p>
          <a:p>
            <a:endParaRPr lang="en-GB" sz="2800" dirty="0"/>
          </a:p>
          <a:p>
            <a:r>
              <a:rPr lang="en-GB" sz="2800" dirty="0"/>
              <a:t>Does it ever feel like you have responsibilities but you aren’t really sure why?</a:t>
            </a:r>
          </a:p>
          <a:p>
            <a:r>
              <a:rPr lang="en-GB" sz="2800" dirty="0"/>
              <a:t>It turns out, we all have a number of responsibilities and we have them for a number of reasons. In fact, we sometimes have responsibilities that we might not even realize are responsibilities.</a:t>
            </a:r>
          </a:p>
          <a:p>
            <a:pPr algn="ctr"/>
            <a:r>
              <a:rPr lang="en-GB" sz="2800" dirty="0"/>
              <a:t> What are some responsibilities that you have? This could be at home, at school, in the community?</a:t>
            </a:r>
          </a:p>
        </p:txBody>
      </p:sp>
    </p:spTree>
    <p:extLst>
      <p:ext uri="{BB962C8B-B14F-4D97-AF65-F5344CB8AC3E}">
        <p14:creationId xmlns:p14="http://schemas.microsoft.com/office/powerpoint/2010/main" val="42524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9CEDEE-EEEF-1441-9789-84C8FE2E60FC}"/>
              </a:ext>
            </a:extLst>
          </p:cNvPr>
          <p:cNvSpPr/>
          <p:nvPr/>
        </p:nvSpPr>
        <p:spPr>
          <a:xfrm>
            <a:off x="230481" y="320457"/>
            <a:ext cx="11154567" cy="2677656"/>
          </a:xfrm>
          <a:prstGeom prst="rect">
            <a:avLst/>
          </a:prstGeom>
        </p:spPr>
        <p:txBody>
          <a:bodyPr wrap="square">
            <a:spAutoFit/>
          </a:bodyPr>
          <a:lstStyle/>
          <a:p>
            <a:pPr algn="ctr"/>
            <a:r>
              <a:rPr lang="en-GB" sz="2400" dirty="0"/>
              <a:t>According to The </a:t>
            </a:r>
            <a:r>
              <a:rPr lang="en-GB" sz="2400" dirty="0" err="1"/>
              <a:t>Center</a:t>
            </a:r>
            <a:r>
              <a:rPr lang="en-GB" sz="2400" dirty="0"/>
              <a:t> for Civic Education, there are </a:t>
            </a:r>
            <a:r>
              <a:rPr lang="en-GB" sz="2400" b="1" dirty="0"/>
              <a:t>eight</a:t>
            </a:r>
            <a:r>
              <a:rPr lang="en-GB" sz="2400" dirty="0"/>
              <a:t> sources of responsibility meaning, eight things that call for us to be responsible for something. These are promises, assignments, appointments, occupation, laws, custom, citizenship, and moral principles.</a:t>
            </a:r>
          </a:p>
          <a:p>
            <a:pPr algn="ctr"/>
            <a:endParaRPr lang="en-GB" sz="2400" dirty="0"/>
          </a:p>
          <a:p>
            <a:pPr algn="ctr"/>
            <a:r>
              <a:rPr lang="en-GB" sz="2400" dirty="0"/>
              <a:t>Let’s define or provide examples for what types of responsibilities might fall into each category.</a:t>
            </a:r>
          </a:p>
        </p:txBody>
      </p:sp>
      <p:graphicFrame>
        <p:nvGraphicFramePr>
          <p:cNvPr id="9" name="Diagram 8">
            <a:extLst>
              <a:ext uri="{FF2B5EF4-FFF2-40B4-BE49-F238E27FC236}">
                <a16:creationId xmlns:a16="http://schemas.microsoft.com/office/drawing/2014/main" id="{B2197587-A224-614A-A95E-A0FEA6BB7D46}"/>
              </a:ext>
            </a:extLst>
          </p:cNvPr>
          <p:cNvGraphicFramePr/>
          <p:nvPr>
            <p:extLst>
              <p:ext uri="{D42A27DB-BD31-4B8C-83A1-F6EECF244321}">
                <p14:modId xmlns:p14="http://schemas.microsoft.com/office/powerpoint/2010/main" val="666125859"/>
              </p:ext>
            </p:extLst>
          </p:nvPr>
        </p:nvGraphicFramePr>
        <p:xfrm>
          <a:off x="695739" y="2998114"/>
          <a:ext cx="11154567" cy="3382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14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B2197587-A224-614A-A95E-A0FEA6BB7D46}"/>
              </a:ext>
            </a:extLst>
          </p:cNvPr>
          <p:cNvGraphicFramePr/>
          <p:nvPr>
            <p:extLst>
              <p:ext uri="{D42A27DB-BD31-4B8C-83A1-F6EECF244321}">
                <p14:modId xmlns:p14="http://schemas.microsoft.com/office/powerpoint/2010/main" val="581223450"/>
              </p:ext>
            </p:extLst>
          </p:nvPr>
        </p:nvGraphicFramePr>
        <p:xfrm>
          <a:off x="258418" y="337931"/>
          <a:ext cx="11675164" cy="6520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02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C2495-B124-4CF9-A32C-55BD49E860EF}"/>
              </a:ext>
            </a:extLst>
          </p:cNvPr>
          <p:cNvSpPr>
            <a:spLocks noGrp="1"/>
          </p:cNvSpPr>
          <p:nvPr>
            <p:ph idx="1"/>
          </p:nvPr>
        </p:nvSpPr>
        <p:spPr>
          <a:xfrm>
            <a:off x="269631" y="2836475"/>
            <a:ext cx="11652738" cy="1516865"/>
          </a:xfrm>
        </p:spPr>
        <p:txBody>
          <a:bodyPr>
            <a:normAutofit/>
          </a:bodyPr>
          <a:lstStyle/>
          <a:p>
            <a:pPr algn="ctr"/>
            <a:r>
              <a:rPr lang="en-GB" dirty="0"/>
              <a:t>So, when you think back to the responsibilities we listed at the beginning of class, where do you think most of your responsibilities come from?</a:t>
            </a:r>
          </a:p>
          <a:p>
            <a:pPr algn="ctr"/>
            <a:r>
              <a:rPr lang="en-GB" dirty="0"/>
              <a:t>As you get older, how do you think your sources of responsibility will change?</a:t>
            </a:r>
          </a:p>
          <a:p>
            <a:endParaRPr lang="en-GB" i="1"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03743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8014-2F0C-C273-A937-A1D0AF324360}"/>
              </a:ext>
            </a:extLst>
          </p:cNvPr>
          <p:cNvSpPr>
            <a:spLocks noGrp="1"/>
          </p:cNvSpPr>
          <p:nvPr>
            <p:ph type="title"/>
          </p:nvPr>
        </p:nvSpPr>
        <p:spPr/>
        <p:txBody>
          <a:bodyPr/>
          <a:lstStyle/>
          <a:p>
            <a:pPr algn="ctr"/>
            <a:r>
              <a:rPr lang="en-US" dirty="0"/>
              <a:t>What Are The Responsibilities?  </a:t>
            </a:r>
          </a:p>
        </p:txBody>
      </p:sp>
      <p:sp>
        <p:nvSpPr>
          <p:cNvPr id="3" name="Content Placeholder 2">
            <a:extLst>
              <a:ext uri="{FF2B5EF4-FFF2-40B4-BE49-F238E27FC236}">
                <a16:creationId xmlns:a16="http://schemas.microsoft.com/office/drawing/2014/main" id="{A312F54F-D5C4-025F-B8EB-7AEAC8FBF68B}"/>
              </a:ext>
            </a:extLst>
          </p:cNvPr>
          <p:cNvSpPr>
            <a:spLocks noGrp="1"/>
          </p:cNvSpPr>
          <p:nvPr>
            <p:ph idx="1"/>
          </p:nvPr>
        </p:nvSpPr>
        <p:spPr/>
        <p:txBody>
          <a:bodyPr/>
          <a:lstStyle/>
          <a:p>
            <a:pPr marL="0" indent="0" algn="ctr">
              <a:buNone/>
            </a:pPr>
            <a:r>
              <a:rPr lang="en-US" dirty="0"/>
              <a:t>For each of the scenarios on </a:t>
            </a:r>
            <a:r>
              <a:rPr lang="en-US" b="1" dirty="0"/>
              <a:t>Firefly</a:t>
            </a:r>
            <a:r>
              <a:rPr lang="en-US" dirty="0"/>
              <a:t>, answer the following questions: </a:t>
            </a:r>
          </a:p>
          <a:p>
            <a:pPr marL="0" indent="0" algn="ctr">
              <a:buNone/>
            </a:pPr>
            <a:endParaRPr lang="en-US" dirty="0"/>
          </a:p>
          <a:p>
            <a:pPr marL="0" indent="0" algn="ctr">
              <a:buNone/>
            </a:pPr>
            <a:r>
              <a:rPr lang="en-US" dirty="0"/>
              <a:t>● Who has responsibilities in the situation? </a:t>
            </a:r>
          </a:p>
          <a:p>
            <a:pPr marL="0" indent="0" algn="ctr">
              <a:buNone/>
            </a:pPr>
            <a:r>
              <a:rPr lang="en-US" dirty="0"/>
              <a:t>● What are those responsibilities?</a:t>
            </a:r>
          </a:p>
          <a:p>
            <a:pPr marL="0" indent="0" algn="ctr">
              <a:buNone/>
            </a:pPr>
            <a:r>
              <a:rPr lang="en-US" dirty="0"/>
              <a:t>● To whom are the responsibilities owed?</a:t>
            </a:r>
          </a:p>
          <a:p>
            <a:pPr marL="0" indent="0" algn="ctr">
              <a:buNone/>
            </a:pPr>
            <a:r>
              <a:rPr lang="en-US" dirty="0"/>
              <a:t>● Where did the responsibilities come from? </a:t>
            </a:r>
          </a:p>
          <a:p>
            <a:pPr marL="0" indent="0" algn="ctr">
              <a:buNone/>
            </a:pPr>
            <a:r>
              <a:rPr lang="en-US" dirty="0"/>
              <a:t>● What might happen if the person or persons fulfilled the responsibilities? What if the person failed to fulfill them?</a:t>
            </a:r>
          </a:p>
        </p:txBody>
      </p:sp>
    </p:spTree>
    <p:extLst>
      <p:ext uri="{BB962C8B-B14F-4D97-AF65-F5344CB8AC3E}">
        <p14:creationId xmlns:p14="http://schemas.microsoft.com/office/powerpoint/2010/main" val="342731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E907-3BA4-C685-9F9F-2ED0CF557A87}"/>
              </a:ext>
            </a:extLst>
          </p:cNvPr>
          <p:cNvSpPr>
            <a:spLocks noGrp="1"/>
          </p:cNvSpPr>
          <p:nvPr>
            <p:ph type="title"/>
          </p:nvPr>
        </p:nvSpPr>
        <p:spPr>
          <a:solidFill>
            <a:srgbClr val="FFFF00"/>
          </a:solidFill>
        </p:spPr>
        <p:txBody>
          <a:bodyPr/>
          <a:lstStyle/>
          <a:p>
            <a:pPr algn="ctr"/>
            <a:r>
              <a:rPr lang="en-US" dirty="0"/>
              <a:t>Scenario 1: </a:t>
            </a:r>
          </a:p>
        </p:txBody>
      </p:sp>
      <p:sp>
        <p:nvSpPr>
          <p:cNvPr id="3" name="Content Placeholder 2">
            <a:extLst>
              <a:ext uri="{FF2B5EF4-FFF2-40B4-BE49-F238E27FC236}">
                <a16:creationId xmlns:a16="http://schemas.microsoft.com/office/drawing/2014/main" id="{15CB1178-0366-EB59-58FD-7D2FD949F1F6}"/>
              </a:ext>
            </a:extLst>
          </p:cNvPr>
          <p:cNvSpPr>
            <a:spLocks noGrp="1"/>
          </p:cNvSpPr>
          <p:nvPr>
            <p:ph idx="1"/>
          </p:nvPr>
        </p:nvSpPr>
        <p:spPr>
          <a:xfrm>
            <a:off x="374754" y="2055048"/>
            <a:ext cx="6970426" cy="4351338"/>
          </a:xfrm>
        </p:spPr>
        <p:txBody>
          <a:bodyPr>
            <a:normAutofit/>
          </a:bodyPr>
          <a:lstStyle/>
          <a:p>
            <a:pPr marL="0" indent="0" algn="ctr">
              <a:buNone/>
            </a:pPr>
            <a:r>
              <a:rPr lang="en-US" dirty="0"/>
              <a:t>Cale is in the library and is studying for the geography quiz that he has next hour when Devon and Maya join him at the table. Devon promptly gets out his quiz from last period. It is the same geography quiz that Kale is studying for. Maya is in Cale’s section and has the quiz next hour, too. She starts looking over Devon’s quiz and answers and making notes in her notebook. Cale knows she is cheating and feels uncomfortable. Devon asks Cale if he wants to see the quiz, too. </a:t>
            </a:r>
          </a:p>
        </p:txBody>
      </p:sp>
      <p:sp>
        <p:nvSpPr>
          <p:cNvPr id="5" name="TextBox 4">
            <a:extLst>
              <a:ext uri="{FF2B5EF4-FFF2-40B4-BE49-F238E27FC236}">
                <a16:creationId xmlns:a16="http://schemas.microsoft.com/office/drawing/2014/main" id="{65215709-A64C-00E5-6599-B27B70B0F964}"/>
              </a:ext>
            </a:extLst>
          </p:cNvPr>
          <p:cNvSpPr txBox="1"/>
          <p:nvPr/>
        </p:nvSpPr>
        <p:spPr>
          <a:xfrm>
            <a:off x="7704944" y="1968560"/>
            <a:ext cx="4292184" cy="4524315"/>
          </a:xfrm>
          <a:prstGeom prst="rect">
            <a:avLst/>
          </a:prstGeom>
          <a:solidFill>
            <a:srgbClr val="92D050"/>
          </a:solidFill>
        </p:spPr>
        <p:txBody>
          <a:bodyPr wrap="square">
            <a:spAutoFit/>
          </a:bodyPr>
          <a:lstStyle/>
          <a:p>
            <a:pPr marL="0" indent="0" algn="ctr">
              <a:buNone/>
            </a:pPr>
            <a:r>
              <a:rPr lang="en-US" sz="2400" dirty="0"/>
              <a:t>● Who has responsibilities in the situation? </a:t>
            </a:r>
          </a:p>
          <a:p>
            <a:pPr marL="0" indent="0" algn="ctr">
              <a:buNone/>
            </a:pPr>
            <a:r>
              <a:rPr lang="en-US" sz="2400" dirty="0"/>
              <a:t>● What are those responsibilities?</a:t>
            </a:r>
          </a:p>
          <a:p>
            <a:pPr marL="0" indent="0" algn="ctr">
              <a:buNone/>
            </a:pPr>
            <a:r>
              <a:rPr lang="en-US" sz="2400" dirty="0"/>
              <a:t>● To whom are the responsibilities owed?</a:t>
            </a:r>
          </a:p>
          <a:p>
            <a:pPr marL="0" indent="0" algn="ctr">
              <a:buNone/>
            </a:pPr>
            <a:r>
              <a:rPr lang="en-US" sz="2400" dirty="0"/>
              <a:t>● Where did the responsibilities come from? </a:t>
            </a:r>
          </a:p>
          <a:p>
            <a:pPr marL="0" indent="0" algn="ctr">
              <a:buNone/>
            </a:pPr>
            <a:r>
              <a:rPr lang="en-US" sz="2400" dirty="0"/>
              <a:t>● What might happen if the person or persons fulfilled the responsibilities? What if the person failed to fulfill them?</a:t>
            </a:r>
          </a:p>
        </p:txBody>
      </p:sp>
    </p:spTree>
    <p:extLst>
      <p:ext uri="{BB962C8B-B14F-4D97-AF65-F5344CB8AC3E}">
        <p14:creationId xmlns:p14="http://schemas.microsoft.com/office/powerpoint/2010/main" val="312298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E907-3BA4-C685-9F9F-2ED0CF557A87}"/>
              </a:ext>
            </a:extLst>
          </p:cNvPr>
          <p:cNvSpPr>
            <a:spLocks noGrp="1"/>
          </p:cNvSpPr>
          <p:nvPr>
            <p:ph type="title"/>
          </p:nvPr>
        </p:nvSpPr>
        <p:spPr>
          <a:solidFill>
            <a:srgbClr val="FFFF00"/>
          </a:solidFill>
        </p:spPr>
        <p:txBody>
          <a:bodyPr/>
          <a:lstStyle/>
          <a:p>
            <a:pPr algn="ctr"/>
            <a:r>
              <a:rPr lang="en-US" dirty="0"/>
              <a:t>Scenario 2: </a:t>
            </a:r>
          </a:p>
        </p:txBody>
      </p:sp>
      <p:sp>
        <p:nvSpPr>
          <p:cNvPr id="3" name="Content Placeholder 2">
            <a:extLst>
              <a:ext uri="{FF2B5EF4-FFF2-40B4-BE49-F238E27FC236}">
                <a16:creationId xmlns:a16="http://schemas.microsoft.com/office/drawing/2014/main" id="{15CB1178-0366-EB59-58FD-7D2FD949F1F6}"/>
              </a:ext>
            </a:extLst>
          </p:cNvPr>
          <p:cNvSpPr>
            <a:spLocks noGrp="1"/>
          </p:cNvSpPr>
          <p:nvPr>
            <p:ph idx="1"/>
          </p:nvPr>
        </p:nvSpPr>
        <p:spPr>
          <a:xfrm>
            <a:off x="374754" y="2055048"/>
            <a:ext cx="6970426" cy="4351338"/>
          </a:xfrm>
        </p:spPr>
        <p:txBody>
          <a:bodyPr>
            <a:normAutofit/>
          </a:bodyPr>
          <a:lstStyle/>
          <a:p>
            <a:pPr marL="0" indent="0" algn="ctr">
              <a:buNone/>
            </a:pPr>
            <a:r>
              <a:rPr lang="en-US" sz="3200" dirty="0"/>
              <a:t>Danny told Finn that he would go to his birthday party on Friday, but then he got an invitation to go to a slumber party with Noah, who he is better friends with. Noah has a lot of cool things at his house and his mom always lets them stay up late, watch movies, and drink soda. He would really rather go to Noah’s house than to Finn’s house.</a:t>
            </a:r>
          </a:p>
        </p:txBody>
      </p:sp>
      <p:sp>
        <p:nvSpPr>
          <p:cNvPr id="5" name="TextBox 4">
            <a:extLst>
              <a:ext uri="{FF2B5EF4-FFF2-40B4-BE49-F238E27FC236}">
                <a16:creationId xmlns:a16="http://schemas.microsoft.com/office/drawing/2014/main" id="{65215709-A64C-00E5-6599-B27B70B0F964}"/>
              </a:ext>
            </a:extLst>
          </p:cNvPr>
          <p:cNvSpPr txBox="1"/>
          <p:nvPr/>
        </p:nvSpPr>
        <p:spPr>
          <a:xfrm>
            <a:off x="7704944" y="1968560"/>
            <a:ext cx="4292184" cy="4524315"/>
          </a:xfrm>
          <a:prstGeom prst="rect">
            <a:avLst/>
          </a:prstGeom>
          <a:solidFill>
            <a:srgbClr val="92D050"/>
          </a:solidFill>
        </p:spPr>
        <p:txBody>
          <a:bodyPr wrap="square">
            <a:spAutoFit/>
          </a:bodyPr>
          <a:lstStyle/>
          <a:p>
            <a:pPr marL="0" indent="0" algn="ctr">
              <a:buNone/>
            </a:pPr>
            <a:r>
              <a:rPr lang="en-US" sz="2400" dirty="0"/>
              <a:t>● Who has responsibilities in the situation? </a:t>
            </a:r>
          </a:p>
          <a:p>
            <a:pPr marL="0" indent="0" algn="ctr">
              <a:buNone/>
            </a:pPr>
            <a:r>
              <a:rPr lang="en-US" sz="2400" dirty="0"/>
              <a:t>● What are those responsibilities?</a:t>
            </a:r>
          </a:p>
          <a:p>
            <a:pPr marL="0" indent="0" algn="ctr">
              <a:buNone/>
            </a:pPr>
            <a:r>
              <a:rPr lang="en-US" sz="2400" dirty="0"/>
              <a:t>● To whom are the responsibilities owed?</a:t>
            </a:r>
          </a:p>
          <a:p>
            <a:pPr marL="0" indent="0" algn="ctr">
              <a:buNone/>
            </a:pPr>
            <a:r>
              <a:rPr lang="en-US" sz="2400" dirty="0"/>
              <a:t>● Where did the responsibilities come from? </a:t>
            </a:r>
          </a:p>
          <a:p>
            <a:pPr marL="0" indent="0" algn="ctr">
              <a:buNone/>
            </a:pPr>
            <a:r>
              <a:rPr lang="en-US" sz="2400" dirty="0"/>
              <a:t>● What might happen if the person or persons fulfilled the responsibilities? What if the person failed to fulfill them?</a:t>
            </a:r>
          </a:p>
        </p:txBody>
      </p:sp>
    </p:spTree>
    <p:extLst>
      <p:ext uri="{BB962C8B-B14F-4D97-AF65-F5344CB8AC3E}">
        <p14:creationId xmlns:p14="http://schemas.microsoft.com/office/powerpoint/2010/main" val="2650637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65ABDF-2B8E-4FAB-852A-87B4BB0BBC1D}">
  <ds:schemaRefs>
    <ds:schemaRef ds:uri="http://schemas.microsoft.com/sharepoint/v3/contenttype/forms"/>
  </ds:schemaRefs>
</ds:datastoreItem>
</file>

<file path=customXml/itemProps2.xml><?xml version="1.0" encoding="utf-8"?>
<ds:datastoreItem xmlns:ds="http://schemas.openxmlformats.org/officeDocument/2006/customXml" ds:itemID="{047ADF96-714D-47C3-8B00-8E696FE72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94BEFD-36BE-4B1C-B171-3D8CAFB86246}">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otalTime>293</TotalTime>
  <Words>1214</Words>
  <Application>Microsoft Office PowerPoint</Application>
  <PresentationFormat>Widescreen</PresentationFormat>
  <Paragraphs>78</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ProximaNova-Regular</vt:lpstr>
      <vt:lpstr>Office Theme</vt:lpstr>
      <vt:lpstr>PowerPoint Presentation</vt:lpstr>
      <vt:lpstr>In this lesson students will </vt:lpstr>
      <vt:lpstr>PowerPoint Presentation</vt:lpstr>
      <vt:lpstr>PowerPoint Presentation</vt:lpstr>
      <vt:lpstr>PowerPoint Presentation</vt:lpstr>
      <vt:lpstr>PowerPoint Presentation</vt:lpstr>
      <vt:lpstr>What Are The Responsibilities?  </vt:lpstr>
      <vt:lpstr>Scenario 1: </vt:lpstr>
      <vt:lpstr>Scenario 2: </vt:lpstr>
      <vt:lpstr>Scenario 3: </vt:lpstr>
      <vt:lpstr>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38</cp:revision>
  <dcterms:created xsi:type="dcterms:W3CDTF">2020-08-28T16:08:04Z</dcterms:created>
  <dcterms:modified xsi:type="dcterms:W3CDTF">2023-03-09T03:09:14Z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