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3" r:id="rId5"/>
    <p:sldId id="274" r:id="rId6"/>
    <p:sldId id="270" r:id="rId7"/>
    <p:sldId id="275" r:id="rId8"/>
    <p:sldId id="272" r:id="rId9"/>
    <p:sldId id="259" r:id="rId10"/>
    <p:sldId id="260" r:id="rId11"/>
    <p:sldId id="261" r:id="rId12"/>
    <p:sldId id="263" r:id="rId13"/>
    <p:sldId id="264" r:id="rId14"/>
    <p:sldId id="265" r:id="rId15"/>
    <p:sldId id="276"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p:restoredTop sz="94674"/>
  </p:normalViewPr>
  <p:slideViewPr>
    <p:cSldViewPr snapToGrid="0">
      <p:cViewPr varScale="1">
        <p:scale>
          <a:sx n="102" d="100"/>
          <a:sy n="102"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7E75-FD09-407C-BE27-A89EFDD0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8BBB51-D14E-403D-A801-0112F1DB7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84257-24A5-4D87-98F5-2D9085B66D84}"/>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10A95399-C927-4331-B2BA-AE08F0E68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A4C4F-6FEB-403C-A785-BACE300D14FA}"/>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9570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F18-0BC8-45DD-B5E1-4D654731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F82AA-FCB8-4D91-BC10-45ED2FE02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10311-238E-43DB-85AA-877ED78ACC98}"/>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1B4ACDCD-115E-4573-BB60-8C1579BF6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79BB-B42C-4EAC-B073-CA97B53144B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0263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0187D-B0C6-4178-824D-FEEF822AF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8E79F-C7D6-4939-9349-5CBA655E4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3C8D7-72CD-4799-A06F-A94FCE194E17}"/>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4566C5AE-D713-43A8-B445-22BA324C4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E1A59-A345-4D2E-92CC-642BEE83FB59}"/>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38729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24509A-A0CF-45F5-B072-2F8A2C482A18}" type="slidenum">
              <a:rPr lang="en-US" altLang="en-US"/>
              <a:pPr/>
              <a:t>‹#›</a:t>
            </a:fld>
            <a:endParaRPr lang="en-US" altLang="en-US"/>
          </a:p>
        </p:txBody>
      </p:sp>
    </p:spTree>
    <p:extLst>
      <p:ext uri="{BB962C8B-B14F-4D97-AF65-F5344CB8AC3E}">
        <p14:creationId xmlns:p14="http://schemas.microsoft.com/office/powerpoint/2010/main" val="308681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9DC6-973E-4CD5-A32A-C59F9F1BF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2F928-14F7-4D23-ADC4-B2C540384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9C58-5978-4227-B39F-284C9D5D53D2}"/>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31E9616B-D012-4A98-9C6E-63C2A32DE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F1E-4E5B-436E-81EB-88C1E462F94B}"/>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4998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D72C-FDA8-4380-ACCD-EB270F437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DEAFD-963E-4CDE-9182-B3769C5DF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B9D24-3CC2-44EC-A3CB-3C61E74D1CAF}"/>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86C00523-EC14-43DF-8E65-6C051F70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A0CC2-CD35-4E59-9CE2-D40AFC5208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9192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B309-65CA-449D-B7DB-6FD6DE39B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DF8BF-A989-4B29-AFDC-1E460BC8D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88FE4-40A0-4086-8AB5-4D8F3295F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2F357-BDD4-44A0-9126-51EDD6C230EF}"/>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6" name="Footer Placeholder 5">
            <a:extLst>
              <a:ext uri="{FF2B5EF4-FFF2-40B4-BE49-F238E27FC236}">
                <a16:creationId xmlns:a16="http://schemas.microsoft.com/office/drawing/2014/main" id="{92AC62A8-B4F4-42E5-9182-FBE73AC21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C3F2E-8798-46D1-928B-CEEF50D6200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572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4DE0-08DF-4F82-A5E9-1EFDB7244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55A38-9830-4DB4-ACA2-14D6429EA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131E7-D6E8-4181-AC95-2AE41BDC8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BC087-EE28-45B1-8886-A6CCBBC8E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7407A-C51F-410C-9BD9-265FB37E5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F5E47-19BF-490B-B0B9-E6BF7869B044}"/>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8" name="Footer Placeholder 7">
            <a:extLst>
              <a:ext uri="{FF2B5EF4-FFF2-40B4-BE49-F238E27FC236}">
                <a16:creationId xmlns:a16="http://schemas.microsoft.com/office/drawing/2014/main" id="{B7AE4DF6-4AFA-4090-A852-693EC7DDD0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E66D9-82D2-4815-8298-F9747D44171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6856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DE90-7A37-42DB-BDA2-73E60B1D4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95FF4-337F-4F61-859E-7096C04A845C}"/>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4" name="Footer Placeholder 3">
            <a:extLst>
              <a:ext uri="{FF2B5EF4-FFF2-40B4-BE49-F238E27FC236}">
                <a16:creationId xmlns:a16="http://schemas.microsoft.com/office/drawing/2014/main" id="{46A3FD8A-61DD-47D8-A1C2-FCAD71A50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0CACC-AC5B-4005-B1D9-CDE6B1E5117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3868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7DFC4-E92A-47F5-B47C-B1B6ACE226B3}"/>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3" name="Footer Placeholder 2">
            <a:extLst>
              <a:ext uri="{FF2B5EF4-FFF2-40B4-BE49-F238E27FC236}">
                <a16:creationId xmlns:a16="http://schemas.microsoft.com/office/drawing/2014/main" id="{F7592E14-04F7-40A4-83C8-7DB21506C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5B2C5-2E4F-4D6E-95BF-70408521D727}"/>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54330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3053-E96B-413B-BA32-A0EE8A0BC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8153E-7C80-4FFC-AEA9-BD827D8FC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BFA58-8011-4331-8ACE-959724845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2995-D214-4A07-B184-92617585280F}"/>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6" name="Footer Placeholder 5">
            <a:extLst>
              <a:ext uri="{FF2B5EF4-FFF2-40B4-BE49-F238E27FC236}">
                <a16:creationId xmlns:a16="http://schemas.microsoft.com/office/drawing/2014/main" id="{547754D0-6D9C-4B40-8E62-745C47CD7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F59E0-6137-4A43-AFA3-D50B231EA0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2872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FCE5-31A4-4D81-A591-5E062715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3F8E7-F185-4EA9-BEF0-3DE2B6779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B490C-BD6F-4239-9D09-24BD69D81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600BA-2B10-49AA-87DF-1E69AD18011E}"/>
              </a:ext>
            </a:extLst>
          </p:cNvPr>
          <p:cNvSpPr>
            <a:spLocks noGrp="1"/>
          </p:cNvSpPr>
          <p:nvPr>
            <p:ph type="dt" sz="half" idx="10"/>
          </p:nvPr>
        </p:nvSpPr>
        <p:spPr/>
        <p:txBody>
          <a:bodyPr/>
          <a:lstStyle/>
          <a:p>
            <a:fld id="{0BA737F8-0601-4331-86CD-F40CD48958D0}" type="datetimeFigureOut">
              <a:rPr lang="en-US" smtClean="0"/>
              <a:t>3/5/24</a:t>
            </a:fld>
            <a:endParaRPr lang="en-US"/>
          </a:p>
        </p:txBody>
      </p:sp>
      <p:sp>
        <p:nvSpPr>
          <p:cNvPr id="6" name="Footer Placeholder 5">
            <a:extLst>
              <a:ext uri="{FF2B5EF4-FFF2-40B4-BE49-F238E27FC236}">
                <a16:creationId xmlns:a16="http://schemas.microsoft.com/office/drawing/2014/main" id="{357C728F-F327-42B7-AD13-C89B928CB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60A41-6521-4010-B60D-8CC5D211FAB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4469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35E11-A9AC-46AF-AB3A-C4B51927C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EEB63-26BB-417E-B982-08027783D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CBF2A-79AA-48AD-92D4-8D6378A5D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37F8-0601-4331-86CD-F40CD48958D0}" type="datetimeFigureOut">
              <a:rPr lang="en-US" smtClean="0"/>
              <a:t>3/5/24</a:t>
            </a:fld>
            <a:endParaRPr lang="en-US"/>
          </a:p>
        </p:txBody>
      </p:sp>
      <p:sp>
        <p:nvSpPr>
          <p:cNvPr id="5" name="Footer Placeholder 4">
            <a:extLst>
              <a:ext uri="{FF2B5EF4-FFF2-40B4-BE49-F238E27FC236}">
                <a16:creationId xmlns:a16="http://schemas.microsoft.com/office/drawing/2014/main" id="{AB001559-89A6-4BAD-9031-C0C19736B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CBBBF-9A57-4DDC-B66D-72AB44073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979-4FCA-4041-955D-E99138B548A1}" type="slidenum">
              <a:rPr lang="en-US" smtClean="0"/>
              <a:t>‹#›</a:t>
            </a:fld>
            <a:endParaRPr lang="en-US"/>
          </a:p>
        </p:txBody>
      </p:sp>
    </p:spTree>
    <p:extLst>
      <p:ext uri="{BB962C8B-B14F-4D97-AF65-F5344CB8AC3E}">
        <p14:creationId xmlns:p14="http://schemas.microsoft.com/office/powerpoint/2010/main" val="290431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pages.cms.k12.nc.us/ulvs1-d/gems/staceyluckadoo/PrisonStudyHomework002.jpg&amp;imgrefurl=http://pages.cms.k12.nc.us/staceyluckadoo/homeworkpage.html&amp;usg=__IVa9KkmucE6HxW4F3VHsy4f_XoA=&amp;h=2192&amp;w=1664&amp;sz=498&amp;hl=en&amp;start=65&amp;tbnid=ir6sKWLhrLnpzM:&amp;tbnh=150&amp;tbnw=114&amp;prev=/images?q%3Dschool%2Bhomwork%26gbv%3D2%26ndsp%3D20%26hl%3Den%26sa%3DN%26start%3D6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reehugger.com/stop-sign-toronto.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17797" y="3690357"/>
            <a:ext cx="6669602" cy="865707"/>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40591" y="4565208"/>
            <a:ext cx="6692396" cy="658425"/>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702970" y="3795767"/>
            <a:ext cx="6094070" cy="769441"/>
          </a:xfrm>
          <a:prstGeom prst="rect">
            <a:avLst/>
          </a:prstGeom>
          <a:noFill/>
        </p:spPr>
        <p:txBody>
          <a:bodyPr wrap="square">
            <a:spAutoFit/>
          </a:bodyPr>
          <a:lstStyle/>
          <a:p>
            <a:r>
              <a:rPr lang="en-US" sz="4400" dirty="0">
                <a:solidFill>
                  <a:schemeClr val="bg1">
                    <a:lumMod val="95000"/>
                  </a:schemeClr>
                </a:solidFill>
              </a:rPr>
              <a:t>ASCS </a:t>
            </a:r>
            <a:r>
              <a:rPr lang="en-US" sz="4400" dirty="0" err="1">
                <a:solidFill>
                  <a:schemeClr val="bg1">
                    <a:lumMod val="95000"/>
                  </a:schemeClr>
                </a:solidFill>
              </a:rPr>
              <a:t>Nad</a:t>
            </a:r>
            <a:r>
              <a:rPr lang="en-US" sz="44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208620" y="4623666"/>
            <a:ext cx="6094070" cy="523220"/>
          </a:xfrm>
          <a:prstGeom prst="rect">
            <a:avLst/>
          </a:prstGeom>
          <a:noFill/>
        </p:spPr>
        <p:txBody>
          <a:bodyPr wrap="square">
            <a:spAutoFit/>
          </a:bodyPr>
          <a:lstStyle/>
          <a:p>
            <a:pPr algn="ctr"/>
            <a:r>
              <a:rPr lang="en-US" sz="2800" b="1" dirty="0">
                <a:solidFill>
                  <a:schemeClr val="bg1"/>
                </a:solidFill>
                <a:latin typeface="Century Gothic" panose="020B0502020202020204" pitchFamily="34" charset="0"/>
              </a:rPr>
              <a:t>Making Smart Choices</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857317" y="845320"/>
            <a:ext cx="2666171" cy="1597686"/>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a:t>What would you do?</a:t>
            </a:r>
          </a:p>
        </p:txBody>
      </p:sp>
      <p:sp>
        <p:nvSpPr>
          <p:cNvPr id="9219" name="Rectangle 3"/>
          <p:cNvSpPr>
            <a:spLocks noGrp="1" noChangeArrowheads="1"/>
          </p:cNvSpPr>
          <p:nvPr>
            <p:ph type="body" idx="1"/>
          </p:nvPr>
        </p:nvSpPr>
        <p:spPr/>
        <p:txBody>
          <a:bodyPr>
            <a:normAutofit/>
          </a:bodyPr>
          <a:lstStyle/>
          <a:p>
            <a:pPr algn="ctr" eaLnBrk="1" hangingPunct="1"/>
            <a:r>
              <a:rPr lang="en-US" altLang="en-US" sz="3600" dirty="0">
                <a:solidFill>
                  <a:schemeClr val="accent2"/>
                </a:solidFill>
              </a:rPr>
              <a:t>You are playing outside and you find a 50 AED note</a:t>
            </a:r>
            <a:r>
              <a:rPr lang="en-US" altLang="en-US" sz="3600" dirty="0">
                <a:solidFill>
                  <a:srgbClr val="27BBBB"/>
                </a:solidFill>
              </a:rPr>
              <a:t>.</a:t>
            </a:r>
            <a:r>
              <a:rPr lang="en-US" altLang="en-US" sz="3600" dirty="0"/>
              <a:t>  </a:t>
            </a:r>
            <a:r>
              <a:rPr lang="en-US" altLang="en-US" sz="3600" dirty="0">
                <a:solidFill>
                  <a:srgbClr val="FF0000"/>
                </a:solidFill>
              </a:rPr>
              <a:t>You would really like to have it.  No one is looking.  What would you do?</a:t>
            </a:r>
          </a:p>
          <a:p>
            <a:pPr algn="ctr" eaLnBrk="1" hangingPunct="1"/>
            <a:endParaRPr lang="en-US" altLang="en-US" sz="3600" dirty="0">
              <a:solidFill>
                <a:srgbClr val="FF0066"/>
              </a:solidFill>
            </a:endParaRPr>
          </a:p>
          <a:p>
            <a:pPr algn="ctr" eaLnBrk="1" hangingPunct="1"/>
            <a:r>
              <a:rPr lang="en-US" altLang="en-US" sz="3600" dirty="0">
                <a:solidFill>
                  <a:srgbClr val="0066FF"/>
                </a:solidFill>
              </a:rPr>
              <a:t>Think of your choices and the consequences of your decision.  Make the best decision for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hangingPunct="1"/>
            <a:r>
              <a:rPr lang="en-US" altLang="en-US" sz="4800" dirty="0"/>
              <a:t>What would you do?</a:t>
            </a:r>
          </a:p>
        </p:txBody>
      </p:sp>
      <p:sp>
        <p:nvSpPr>
          <p:cNvPr id="10243" name="Rectangle 3"/>
          <p:cNvSpPr>
            <a:spLocks noGrp="1" noChangeArrowheads="1"/>
          </p:cNvSpPr>
          <p:nvPr>
            <p:ph type="body" idx="1"/>
          </p:nvPr>
        </p:nvSpPr>
        <p:spPr/>
        <p:txBody>
          <a:bodyPr>
            <a:normAutofit/>
          </a:bodyPr>
          <a:lstStyle/>
          <a:p>
            <a:pPr algn="ctr" eaLnBrk="1" hangingPunct="1"/>
            <a:r>
              <a:rPr lang="en-US" altLang="en-US" sz="3600" dirty="0">
                <a:solidFill>
                  <a:srgbClr val="FF0000"/>
                </a:solidFill>
              </a:rPr>
              <a:t>You forgot your homework.  It is due today and it is worth a lot of points.  Your best friend has it done and you could copy it really fast.  What would you do?</a:t>
            </a:r>
          </a:p>
          <a:p>
            <a:pPr marL="0" indent="0" algn="ctr">
              <a:buNone/>
            </a:pPr>
            <a:endParaRPr lang="en-US" altLang="en-US" sz="3600" dirty="0">
              <a:solidFill>
                <a:srgbClr val="FF0000"/>
              </a:solidFill>
            </a:endParaRPr>
          </a:p>
          <a:p>
            <a:pPr algn="ctr" eaLnBrk="1" hangingPunct="1"/>
            <a:r>
              <a:rPr lang="en-US" altLang="en-US" sz="3600" dirty="0">
                <a:solidFill>
                  <a:schemeClr val="accent2"/>
                </a:solidFill>
              </a:rPr>
              <a:t>Think about your choices and the consequences of your choices.  Make the best choice for you.</a:t>
            </a:r>
          </a:p>
        </p:txBody>
      </p:sp>
      <p:pic>
        <p:nvPicPr>
          <p:cNvPr id="10244" name="Picture 5" descr="PrisonStudyHomework0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987" y="4697413"/>
            <a:ext cx="1317625"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dirty="0"/>
              <a:t>What would you do?</a:t>
            </a:r>
          </a:p>
        </p:txBody>
      </p:sp>
      <p:sp>
        <p:nvSpPr>
          <p:cNvPr id="12291" name="Rectangle 3"/>
          <p:cNvSpPr>
            <a:spLocks noGrp="1" noChangeArrowheads="1"/>
          </p:cNvSpPr>
          <p:nvPr>
            <p:ph type="body" idx="1"/>
          </p:nvPr>
        </p:nvSpPr>
        <p:spPr>
          <a:xfrm>
            <a:off x="498764" y="1676401"/>
            <a:ext cx="10855036" cy="4525963"/>
          </a:xfrm>
        </p:spPr>
        <p:txBody>
          <a:bodyPr>
            <a:normAutofit/>
          </a:bodyPr>
          <a:lstStyle/>
          <a:p>
            <a:pPr algn="ctr" eaLnBrk="1" hangingPunct="1">
              <a:lnSpc>
                <a:spcPct val="90000"/>
              </a:lnSpc>
            </a:pPr>
            <a:r>
              <a:rPr lang="en-US" altLang="en-US" sz="3600" dirty="0">
                <a:solidFill>
                  <a:srgbClr val="27BBBB"/>
                </a:solidFill>
              </a:rPr>
              <a:t>You are at a friend’s house.  You are playing and having fun and then all of a sudden your friend wants to get on a website that is off limits at your house.  What are you going to do?</a:t>
            </a:r>
          </a:p>
          <a:p>
            <a:pPr algn="ctr" eaLnBrk="1" hangingPunct="1">
              <a:lnSpc>
                <a:spcPct val="90000"/>
              </a:lnSpc>
            </a:pPr>
            <a:endParaRPr lang="en-US" altLang="en-US" sz="3600" dirty="0"/>
          </a:p>
          <a:p>
            <a:pPr algn="ctr" eaLnBrk="1" hangingPunct="1">
              <a:lnSpc>
                <a:spcPct val="90000"/>
              </a:lnSpc>
            </a:pPr>
            <a:r>
              <a:rPr lang="en-US" altLang="en-US" sz="3600" dirty="0">
                <a:solidFill>
                  <a:srgbClr val="EE1635"/>
                </a:solidFill>
              </a:rPr>
              <a:t>Think about your choices and the consequences of your choices.  Make the best decision for you.</a:t>
            </a:r>
          </a:p>
        </p:txBody>
      </p:sp>
      <p:sp>
        <p:nvSpPr>
          <p:cNvPr id="12294" name="Rectangle 8"/>
          <p:cNvSpPr>
            <a:spLocks noChangeArrowheads="1"/>
          </p:cNvSpPr>
          <p:nvPr/>
        </p:nvSpPr>
        <p:spPr bwMode="auto">
          <a:xfrm>
            <a:off x="2133600" y="17526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5400">
                <a:solidFill>
                  <a:schemeClr val="tx1"/>
                </a:solidFill>
                <a:latin typeface="Algerian" panose="04020705040A02060702" pitchFamily="82" charset="0"/>
              </a:defRPr>
            </a:lvl1pPr>
            <a:lvl2pPr marL="742950" indent="-285750" eaLnBrk="0" hangingPunct="0">
              <a:defRPr sz="5400">
                <a:solidFill>
                  <a:schemeClr val="tx1"/>
                </a:solidFill>
                <a:latin typeface="Algerian" panose="04020705040A02060702" pitchFamily="82" charset="0"/>
              </a:defRPr>
            </a:lvl2pPr>
            <a:lvl3pPr marL="1143000" indent="-228600" eaLnBrk="0" hangingPunct="0">
              <a:defRPr sz="5400">
                <a:solidFill>
                  <a:schemeClr val="tx1"/>
                </a:solidFill>
                <a:latin typeface="Algerian" panose="04020705040A02060702" pitchFamily="82" charset="0"/>
              </a:defRPr>
            </a:lvl3pPr>
            <a:lvl4pPr marL="1600200" indent="-228600" eaLnBrk="0" hangingPunct="0">
              <a:defRPr sz="5400">
                <a:solidFill>
                  <a:schemeClr val="tx1"/>
                </a:solidFill>
                <a:latin typeface="Algerian" panose="04020705040A02060702" pitchFamily="82" charset="0"/>
              </a:defRPr>
            </a:lvl4pPr>
            <a:lvl5pPr marL="2057400" indent="-228600" eaLnBrk="0" hangingPunct="0">
              <a:defRPr sz="5400">
                <a:solidFill>
                  <a:schemeClr val="tx1"/>
                </a:solidFill>
                <a:latin typeface="Algerian" panose="04020705040A02060702" pitchFamily="82" charset="0"/>
              </a:defRPr>
            </a:lvl5pPr>
            <a:lvl6pPr marL="2514600" indent="-228600" eaLnBrk="0" fontAlgn="base" hangingPunct="0">
              <a:spcBef>
                <a:spcPct val="0"/>
              </a:spcBef>
              <a:spcAft>
                <a:spcPct val="0"/>
              </a:spcAft>
              <a:defRPr sz="5400">
                <a:solidFill>
                  <a:schemeClr val="tx1"/>
                </a:solidFill>
                <a:latin typeface="Algerian" panose="04020705040A02060702" pitchFamily="82" charset="0"/>
              </a:defRPr>
            </a:lvl6pPr>
            <a:lvl7pPr marL="2971800" indent="-228600" eaLnBrk="0" fontAlgn="base" hangingPunct="0">
              <a:spcBef>
                <a:spcPct val="0"/>
              </a:spcBef>
              <a:spcAft>
                <a:spcPct val="0"/>
              </a:spcAft>
              <a:defRPr sz="5400">
                <a:solidFill>
                  <a:schemeClr val="tx1"/>
                </a:solidFill>
                <a:latin typeface="Algerian" panose="04020705040A02060702" pitchFamily="82" charset="0"/>
              </a:defRPr>
            </a:lvl7pPr>
            <a:lvl8pPr marL="3429000" indent="-228600" eaLnBrk="0" fontAlgn="base" hangingPunct="0">
              <a:spcBef>
                <a:spcPct val="0"/>
              </a:spcBef>
              <a:spcAft>
                <a:spcPct val="0"/>
              </a:spcAft>
              <a:defRPr sz="5400">
                <a:solidFill>
                  <a:schemeClr val="tx1"/>
                </a:solidFill>
                <a:latin typeface="Algerian" panose="04020705040A02060702" pitchFamily="82" charset="0"/>
              </a:defRPr>
            </a:lvl8pPr>
            <a:lvl9pPr marL="3886200" indent="-228600" eaLnBrk="0" fontAlgn="base" hangingPunct="0">
              <a:spcBef>
                <a:spcPct val="0"/>
              </a:spcBef>
              <a:spcAft>
                <a:spcPct val="0"/>
              </a:spcAft>
              <a:defRPr sz="5400">
                <a:solidFill>
                  <a:schemeClr val="tx1"/>
                </a:solidFill>
                <a:latin typeface="Algerian" panose="04020705040A02060702" pitchFamily="82" charset="0"/>
              </a:defRPr>
            </a:lvl9pPr>
          </a:lstStyle>
          <a:p>
            <a:pPr eaLnBrk="1" hangingPunct="1">
              <a:lnSpc>
                <a:spcPct val="90000"/>
              </a:lnSpc>
              <a:spcBef>
                <a:spcPct val="20000"/>
              </a:spcBef>
              <a:buFontTx/>
              <a:buChar char="•"/>
            </a:pPr>
            <a:endParaRPr lang="en-US" altLang="en-US" sz="3200">
              <a:latin typeface="Arial" panose="020B0604020202020204" pitchFamily="34" charset="0"/>
            </a:endParaRPr>
          </a:p>
          <a:p>
            <a:pPr eaLnBrk="1" hangingPunct="1">
              <a:lnSpc>
                <a:spcPct val="90000"/>
              </a:lnSpc>
              <a:spcBef>
                <a:spcPct val="20000"/>
              </a:spcBef>
              <a:buFontTx/>
              <a:buChar char="•"/>
            </a:pPr>
            <a:endParaRPr lang="en-US" altLang="en-US" sz="3200">
              <a:solidFill>
                <a:srgbClr val="EE1635"/>
              </a:solidFill>
              <a:latin typeface="Arial" panose="020B0604020202020204" pitchFamily="34" charset="0"/>
            </a:endParaRPr>
          </a:p>
        </p:txBody>
      </p:sp>
      <p:sp>
        <p:nvSpPr>
          <p:cNvPr id="12295" name="Rectangle 9"/>
          <p:cNvSpPr>
            <a:spLocks noChangeArrowheads="1"/>
          </p:cNvSpPr>
          <p:nvPr/>
        </p:nvSpPr>
        <p:spPr bwMode="auto">
          <a:xfrm>
            <a:off x="2286000" y="19050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5400">
                <a:solidFill>
                  <a:schemeClr val="tx1"/>
                </a:solidFill>
                <a:latin typeface="Algerian" panose="04020705040A02060702" pitchFamily="82" charset="0"/>
              </a:defRPr>
            </a:lvl1pPr>
            <a:lvl2pPr marL="742950" indent="-285750" eaLnBrk="0" hangingPunct="0">
              <a:defRPr sz="5400">
                <a:solidFill>
                  <a:schemeClr val="tx1"/>
                </a:solidFill>
                <a:latin typeface="Algerian" panose="04020705040A02060702" pitchFamily="82" charset="0"/>
              </a:defRPr>
            </a:lvl2pPr>
            <a:lvl3pPr marL="1143000" indent="-228600" eaLnBrk="0" hangingPunct="0">
              <a:defRPr sz="5400">
                <a:solidFill>
                  <a:schemeClr val="tx1"/>
                </a:solidFill>
                <a:latin typeface="Algerian" panose="04020705040A02060702" pitchFamily="82" charset="0"/>
              </a:defRPr>
            </a:lvl3pPr>
            <a:lvl4pPr marL="1600200" indent="-228600" eaLnBrk="0" hangingPunct="0">
              <a:defRPr sz="5400">
                <a:solidFill>
                  <a:schemeClr val="tx1"/>
                </a:solidFill>
                <a:latin typeface="Algerian" panose="04020705040A02060702" pitchFamily="82" charset="0"/>
              </a:defRPr>
            </a:lvl4pPr>
            <a:lvl5pPr marL="2057400" indent="-228600" eaLnBrk="0" hangingPunct="0">
              <a:defRPr sz="5400">
                <a:solidFill>
                  <a:schemeClr val="tx1"/>
                </a:solidFill>
                <a:latin typeface="Algerian" panose="04020705040A02060702" pitchFamily="82" charset="0"/>
              </a:defRPr>
            </a:lvl5pPr>
            <a:lvl6pPr marL="2514600" indent="-228600" eaLnBrk="0" fontAlgn="base" hangingPunct="0">
              <a:spcBef>
                <a:spcPct val="0"/>
              </a:spcBef>
              <a:spcAft>
                <a:spcPct val="0"/>
              </a:spcAft>
              <a:defRPr sz="5400">
                <a:solidFill>
                  <a:schemeClr val="tx1"/>
                </a:solidFill>
                <a:latin typeface="Algerian" panose="04020705040A02060702" pitchFamily="82" charset="0"/>
              </a:defRPr>
            </a:lvl6pPr>
            <a:lvl7pPr marL="2971800" indent="-228600" eaLnBrk="0" fontAlgn="base" hangingPunct="0">
              <a:spcBef>
                <a:spcPct val="0"/>
              </a:spcBef>
              <a:spcAft>
                <a:spcPct val="0"/>
              </a:spcAft>
              <a:defRPr sz="5400">
                <a:solidFill>
                  <a:schemeClr val="tx1"/>
                </a:solidFill>
                <a:latin typeface="Algerian" panose="04020705040A02060702" pitchFamily="82" charset="0"/>
              </a:defRPr>
            </a:lvl7pPr>
            <a:lvl8pPr marL="3429000" indent="-228600" eaLnBrk="0" fontAlgn="base" hangingPunct="0">
              <a:spcBef>
                <a:spcPct val="0"/>
              </a:spcBef>
              <a:spcAft>
                <a:spcPct val="0"/>
              </a:spcAft>
              <a:defRPr sz="5400">
                <a:solidFill>
                  <a:schemeClr val="tx1"/>
                </a:solidFill>
                <a:latin typeface="Algerian" panose="04020705040A02060702" pitchFamily="82" charset="0"/>
              </a:defRPr>
            </a:lvl8pPr>
            <a:lvl9pPr marL="3886200" indent="-228600" eaLnBrk="0" fontAlgn="base" hangingPunct="0">
              <a:spcBef>
                <a:spcPct val="0"/>
              </a:spcBef>
              <a:spcAft>
                <a:spcPct val="0"/>
              </a:spcAft>
              <a:defRPr sz="5400">
                <a:solidFill>
                  <a:schemeClr val="tx1"/>
                </a:solidFill>
                <a:latin typeface="Algerian" panose="04020705040A02060702" pitchFamily="82" charset="0"/>
              </a:defRPr>
            </a:lvl9pPr>
          </a:lstStyle>
          <a:p>
            <a:pPr eaLnBrk="1" hangingPunct="1">
              <a:lnSpc>
                <a:spcPct val="90000"/>
              </a:lnSpc>
              <a:spcBef>
                <a:spcPct val="20000"/>
              </a:spcBef>
              <a:buFontTx/>
              <a:buChar char="•"/>
            </a:pPr>
            <a:endParaRPr lang="en-US" altLang="en-US" sz="3200">
              <a:solidFill>
                <a:srgbClr val="EE1635"/>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altLang="en-US" sz="5400" dirty="0"/>
              <a:t>What would you do?</a:t>
            </a:r>
          </a:p>
        </p:txBody>
      </p:sp>
      <p:sp>
        <p:nvSpPr>
          <p:cNvPr id="13315" name="Rectangle 3"/>
          <p:cNvSpPr>
            <a:spLocks noGrp="1" noChangeArrowheads="1"/>
          </p:cNvSpPr>
          <p:nvPr>
            <p:ph type="body" idx="1"/>
          </p:nvPr>
        </p:nvSpPr>
        <p:spPr/>
        <p:txBody>
          <a:bodyPr>
            <a:normAutofit/>
          </a:bodyPr>
          <a:lstStyle/>
          <a:p>
            <a:pPr algn="ctr" eaLnBrk="1" hangingPunct="1"/>
            <a:r>
              <a:rPr lang="en-US" altLang="en-US" sz="4000" dirty="0">
                <a:solidFill>
                  <a:srgbClr val="FF0000"/>
                </a:solidFill>
              </a:rPr>
              <a:t>You are at the store with a friend.  They really want this new CD.  They try and talk you into stealing the CD.  What are you going to do?</a:t>
            </a:r>
          </a:p>
          <a:p>
            <a:pPr algn="ctr" eaLnBrk="1" hangingPunct="1"/>
            <a:endParaRPr lang="en-US" altLang="en-US" sz="4000" dirty="0"/>
          </a:p>
          <a:p>
            <a:pPr algn="ctr" eaLnBrk="1" hangingPunct="1"/>
            <a:r>
              <a:rPr lang="en-US" altLang="en-US" sz="4000" dirty="0">
                <a:solidFill>
                  <a:schemeClr val="accent2"/>
                </a:solidFill>
              </a:rPr>
              <a:t>Think about your choices and the consequences of your decision.  Make the best decision for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b="1" dirty="0"/>
              <a:t>What would you do?</a:t>
            </a:r>
          </a:p>
        </p:txBody>
      </p:sp>
      <p:sp>
        <p:nvSpPr>
          <p:cNvPr id="14339" name="Rectangle 3"/>
          <p:cNvSpPr>
            <a:spLocks noGrp="1" noChangeArrowheads="1"/>
          </p:cNvSpPr>
          <p:nvPr>
            <p:ph type="body" idx="1"/>
          </p:nvPr>
        </p:nvSpPr>
        <p:spPr/>
        <p:txBody>
          <a:bodyPr>
            <a:normAutofit/>
          </a:bodyPr>
          <a:lstStyle/>
          <a:p>
            <a:pPr algn="ctr" eaLnBrk="1" hangingPunct="1">
              <a:lnSpc>
                <a:spcPct val="90000"/>
              </a:lnSpc>
            </a:pPr>
            <a:r>
              <a:rPr lang="en-US" altLang="en-US" sz="3600" dirty="0">
                <a:solidFill>
                  <a:srgbClr val="27BBBB"/>
                </a:solidFill>
              </a:rPr>
              <a:t>A friend brings something to school that could be dangerous. They use it to scare someone at break time.</a:t>
            </a:r>
          </a:p>
          <a:p>
            <a:pPr algn="ctr" eaLnBrk="1" hangingPunct="1">
              <a:lnSpc>
                <a:spcPct val="90000"/>
              </a:lnSpc>
            </a:pPr>
            <a:endParaRPr lang="en-US" altLang="en-US" sz="3600" dirty="0"/>
          </a:p>
          <a:p>
            <a:pPr algn="ctr" eaLnBrk="1" hangingPunct="1">
              <a:lnSpc>
                <a:spcPct val="90000"/>
              </a:lnSpc>
            </a:pPr>
            <a:r>
              <a:rPr lang="en-US" altLang="en-US" sz="3600" dirty="0">
                <a:solidFill>
                  <a:srgbClr val="FF0000"/>
                </a:solidFill>
              </a:rPr>
              <a:t>Think about your choices and the consequences of your choices.  Make the best decision for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dirty="0">
                <a:solidFill>
                  <a:srgbClr val="FF0000"/>
                </a:solidFill>
              </a:rPr>
              <a:t>Making Good and Smart Choices</a:t>
            </a:r>
          </a:p>
        </p:txBody>
      </p:sp>
      <p:sp>
        <p:nvSpPr>
          <p:cNvPr id="17411" name="Rectangle 3"/>
          <p:cNvSpPr>
            <a:spLocks noGrp="1" noChangeArrowheads="1"/>
          </p:cNvSpPr>
          <p:nvPr>
            <p:ph type="body" idx="1"/>
          </p:nvPr>
        </p:nvSpPr>
        <p:spPr>
          <a:xfrm>
            <a:off x="838199" y="1552576"/>
            <a:ext cx="10515600" cy="4351338"/>
          </a:xfrm>
        </p:spPr>
        <p:txBody>
          <a:bodyPr>
            <a:normAutofit/>
          </a:bodyPr>
          <a:lstStyle/>
          <a:p>
            <a:pPr algn="ctr" eaLnBrk="1" hangingPunct="1"/>
            <a:r>
              <a:rPr lang="en-US" altLang="en-US" sz="3600" dirty="0">
                <a:solidFill>
                  <a:srgbClr val="27BBBB"/>
                </a:solidFill>
              </a:rPr>
              <a:t>Stop and think!!!</a:t>
            </a:r>
          </a:p>
          <a:p>
            <a:pPr algn="ctr" eaLnBrk="1" hangingPunct="1"/>
            <a:endParaRPr lang="en-US" altLang="en-US" sz="3600" dirty="0">
              <a:solidFill>
                <a:srgbClr val="27BBBB"/>
              </a:solidFill>
            </a:endParaRPr>
          </a:p>
          <a:p>
            <a:pPr algn="ctr" eaLnBrk="1" hangingPunct="1"/>
            <a:r>
              <a:rPr lang="en-US" altLang="en-US" sz="3600" dirty="0">
                <a:solidFill>
                  <a:srgbClr val="27BBBB"/>
                </a:solidFill>
              </a:rPr>
              <a:t>How will this decision affect me and how will it affect others?</a:t>
            </a:r>
          </a:p>
        </p:txBody>
      </p:sp>
      <p:pic>
        <p:nvPicPr>
          <p:cNvPr id="17412"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4001294"/>
            <a:ext cx="36290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br>
              <a:rPr lang="en-US" altLang="en-US" sz="4000">
                <a:solidFill>
                  <a:srgbClr val="27BBBB"/>
                </a:solidFill>
              </a:rPr>
            </a:br>
            <a:endParaRPr lang="en-US" altLang="en-US" sz="4000">
              <a:solidFill>
                <a:srgbClr val="27BBBB"/>
              </a:solidFill>
            </a:endParaRPr>
          </a:p>
        </p:txBody>
      </p:sp>
      <p:sp>
        <p:nvSpPr>
          <p:cNvPr id="18435" name="Rectangle 3"/>
          <p:cNvSpPr>
            <a:spLocks noGrp="1" noChangeArrowheads="1"/>
          </p:cNvSpPr>
          <p:nvPr>
            <p:ph type="body" idx="1"/>
          </p:nvPr>
        </p:nvSpPr>
        <p:spPr>
          <a:xfrm>
            <a:off x="616527" y="2141537"/>
            <a:ext cx="10515600" cy="4351338"/>
          </a:xfrm>
        </p:spPr>
        <p:txBody>
          <a:bodyPr>
            <a:normAutofit fontScale="92500"/>
          </a:bodyPr>
          <a:lstStyle/>
          <a:p>
            <a:pPr algn="ctr" eaLnBrk="1" hangingPunct="1">
              <a:buFontTx/>
              <a:buNone/>
            </a:pPr>
            <a:endParaRPr lang="en-US" altLang="en-US" sz="4400" dirty="0">
              <a:solidFill>
                <a:srgbClr val="27BBBB"/>
              </a:solidFill>
            </a:endParaRPr>
          </a:p>
          <a:p>
            <a:pPr algn="ctr" eaLnBrk="1" hangingPunct="1">
              <a:buFontTx/>
              <a:buNone/>
            </a:pPr>
            <a:r>
              <a:rPr lang="en-US" altLang="en-US" sz="4400" dirty="0">
                <a:solidFill>
                  <a:srgbClr val="27BBBB"/>
                </a:solidFill>
              </a:rPr>
              <a:t>	Every day you will make thousand of decisions.  Some will be simple and some will be more difficult.  Think of the consequences of your choices.  The more decisions you make the better you will become at making decisions.  Ask for help if you need it.</a:t>
            </a:r>
          </a:p>
        </p:txBody>
      </p:sp>
      <p:pic>
        <p:nvPicPr>
          <p:cNvPr id="18436" name="Picture 4" descr="MCj04352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638" y="0"/>
            <a:ext cx="3574723" cy="24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5400" dirty="0"/>
              <a:t>Choices or Decisions</a:t>
            </a:r>
          </a:p>
        </p:txBody>
      </p:sp>
      <p:sp>
        <p:nvSpPr>
          <p:cNvPr id="4099" name="Rectangle 3"/>
          <p:cNvSpPr>
            <a:spLocks noGrp="1" noChangeArrowheads="1"/>
          </p:cNvSpPr>
          <p:nvPr>
            <p:ph type="body" idx="1"/>
          </p:nvPr>
        </p:nvSpPr>
        <p:spPr/>
        <p:txBody>
          <a:bodyPr>
            <a:normAutofit/>
          </a:bodyPr>
          <a:lstStyle/>
          <a:p>
            <a:pPr eaLnBrk="1" hangingPunct="1"/>
            <a:r>
              <a:rPr lang="en-US" altLang="en-US" sz="3600" dirty="0">
                <a:solidFill>
                  <a:srgbClr val="27BBBB"/>
                </a:solidFill>
              </a:rPr>
              <a:t>A choice is a decision.</a:t>
            </a:r>
          </a:p>
          <a:p>
            <a:pPr eaLnBrk="1" hangingPunct="1"/>
            <a:r>
              <a:rPr lang="en-US" altLang="en-US" sz="3600" dirty="0">
                <a:solidFill>
                  <a:srgbClr val="27BBBB"/>
                </a:solidFill>
              </a:rPr>
              <a:t>You make thousands of decisions every day.</a:t>
            </a:r>
          </a:p>
          <a:p>
            <a:pPr eaLnBrk="1" hangingPunct="1"/>
            <a:r>
              <a:rPr lang="en-US" altLang="en-US" sz="3600" dirty="0">
                <a:solidFill>
                  <a:srgbClr val="27BBBB"/>
                </a:solidFill>
              </a:rPr>
              <a:t>Some decisions are simple and some decisions are hard.</a:t>
            </a:r>
          </a:p>
          <a:p>
            <a:pPr eaLnBrk="1" hangingPunct="1"/>
            <a:r>
              <a:rPr lang="en-US" altLang="en-US" sz="3600" dirty="0">
                <a:solidFill>
                  <a:srgbClr val="27BBBB"/>
                </a:solidFill>
              </a:rPr>
              <a:t>Sometimes you may need some help making a decision.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ctr" eaLnBrk="1" hangingPunct="1"/>
            <a:r>
              <a:rPr lang="en-US" altLang="en-US" sz="4800" dirty="0">
                <a:solidFill>
                  <a:srgbClr val="27BBBB"/>
                </a:solidFill>
              </a:rPr>
              <a:t>If you had a tough decision to make, who would you talk to?</a:t>
            </a:r>
          </a:p>
        </p:txBody>
      </p:sp>
      <p:sp>
        <p:nvSpPr>
          <p:cNvPr id="15363" name="Rectangle 3"/>
          <p:cNvSpPr>
            <a:spLocks noGrp="1" noChangeArrowheads="1"/>
          </p:cNvSpPr>
          <p:nvPr>
            <p:ph type="body" idx="1"/>
          </p:nvPr>
        </p:nvSpPr>
        <p:spPr/>
        <p:txBody>
          <a:bodyPr>
            <a:normAutofit/>
          </a:bodyPr>
          <a:lstStyle/>
          <a:p>
            <a:pPr marL="0" indent="0" algn="ctr" eaLnBrk="1" hangingPunct="1">
              <a:buNone/>
            </a:pPr>
            <a:r>
              <a:rPr lang="en-US" altLang="en-US" sz="4400" dirty="0">
                <a:solidFill>
                  <a:srgbClr val="FF0000"/>
                </a:solidFill>
              </a:rPr>
              <a:t>Think of someone you trust. Think of an adult you could talk to.  Who are some adults you could talk to about a tough decision.</a:t>
            </a:r>
          </a:p>
          <a:p>
            <a:pPr algn="ctr" eaLnBrk="1" hangingPunct="1"/>
            <a:r>
              <a:rPr lang="en-US" altLang="en-US" sz="4400" dirty="0">
                <a:solidFill>
                  <a:srgbClr val="27BBBB"/>
                </a:solidFill>
              </a:rPr>
              <a:t>1. </a:t>
            </a:r>
          </a:p>
          <a:p>
            <a:pPr algn="ctr" eaLnBrk="1" hangingPunct="1"/>
            <a:r>
              <a:rPr lang="en-US" altLang="en-US" sz="4400" dirty="0">
                <a:solidFill>
                  <a:srgbClr val="27BBBB"/>
                </a:solidFill>
              </a:rPr>
              <a:t>2.</a:t>
            </a:r>
          </a:p>
          <a:p>
            <a:pPr algn="ctr" eaLnBrk="1" hangingPunct="1"/>
            <a:r>
              <a:rPr lang="en-US" altLang="en-US" sz="4400" dirty="0">
                <a:solidFill>
                  <a:srgbClr val="27BBBB"/>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81572"/>
            <a:ext cx="8229600" cy="1143000"/>
          </a:xfrm>
        </p:spPr>
        <p:txBody>
          <a:bodyPr/>
          <a:lstStyle/>
          <a:p>
            <a:pPr algn="ctr" eaLnBrk="1" hangingPunct="1"/>
            <a:r>
              <a:rPr lang="en-US" altLang="en-US" b="1" dirty="0">
                <a:solidFill>
                  <a:srgbClr val="660066"/>
                </a:solidFill>
              </a:rPr>
              <a:t>Decisions based on likes</a:t>
            </a:r>
          </a:p>
        </p:txBody>
      </p:sp>
      <p:sp>
        <p:nvSpPr>
          <p:cNvPr id="5123" name="Rectangle 3"/>
          <p:cNvSpPr>
            <a:spLocks noGrp="1" noChangeArrowheads="1"/>
          </p:cNvSpPr>
          <p:nvPr>
            <p:ph type="body" idx="1"/>
          </p:nvPr>
        </p:nvSpPr>
        <p:spPr>
          <a:xfrm>
            <a:off x="1985865" y="1329237"/>
            <a:ext cx="8229600" cy="4191000"/>
          </a:xfrm>
        </p:spPr>
        <p:txBody>
          <a:bodyPr>
            <a:normAutofit lnSpcReduction="10000"/>
          </a:bodyPr>
          <a:lstStyle/>
          <a:p>
            <a:pPr algn="ctr" eaLnBrk="1" hangingPunct="1"/>
            <a:r>
              <a:rPr lang="en-US" altLang="en-US" sz="3600" dirty="0"/>
              <a:t>Pencil or Pen</a:t>
            </a:r>
          </a:p>
          <a:p>
            <a:pPr algn="ctr" eaLnBrk="1" hangingPunct="1"/>
            <a:r>
              <a:rPr lang="en-US" altLang="en-US" sz="3600" dirty="0"/>
              <a:t>Sundae or Cone</a:t>
            </a:r>
          </a:p>
          <a:p>
            <a:pPr algn="ctr" eaLnBrk="1" hangingPunct="1"/>
            <a:r>
              <a:rPr lang="en-US" altLang="en-US" sz="3600" dirty="0"/>
              <a:t>Hot dog or Hamburger</a:t>
            </a:r>
          </a:p>
          <a:p>
            <a:pPr algn="ctr" eaLnBrk="1" hangingPunct="1"/>
            <a:r>
              <a:rPr lang="en-US" altLang="en-US" sz="3600" dirty="0"/>
              <a:t>Cat or Dog</a:t>
            </a:r>
          </a:p>
          <a:p>
            <a:pPr algn="ctr" eaLnBrk="1" hangingPunct="1"/>
            <a:r>
              <a:rPr lang="en-US" altLang="en-US" sz="3600" dirty="0"/>
              <a:t>Fancy hotel or Camping</a:t>
            </a:r>
          </a:p>
          <a:p>
            <a:pPr algn="ctr" eaLnBrk="1" hangingPunct="1"/>
            <a:r>
              <a:rPr lang="en-US" altLang="en-US" sz="3600" dirty="0"/>
              <a:t>Winter or Summer</a:t>
            </a:r>
          </a:p>
          <a:p>
            <a:pPr algn="ctr" eaLnBrk="1" hangingPunct="1"/>
            <a:r>
              <a:rPr lang="en-US" altLang="en-US" sz="3600" dirty="0"/>
              <a:t>Soccer or Football</a:t>
            </a:r>
          </a:p>
        </p:txBody>
      </p:sp>
      <p:sp>
        <p:nvSpPr>
          <p:cNvPr id="2" name="TextBox 1"/>
          <p:cNvSpPr txBox="1"/>
          <p:nvPr/>
        </p:nvSpPr>
        <p:spPr>
          <a:xfrm>
            <a:off x="387927" y="5534234"/>
            <a:ext cx="11471564" cy="954107"/>
          </a:xfrm>
          <a:prstGeom prst="rect">
            <a:avLst/>
          </a:prstGeom>
          <a:noFill/>
        </p:spPr>
        <p:txBody>
          <a:bodyPr wrap="square" rtlCol="0">
            <a:spAutoFit/>
          </a:bodyPr>
          <a:lstStyle/>
          <a:p>
            <a:pPr algn="ctr"/>
            <a:r>
              <a:rPr lang="en-US" sz="2800" b="1" dirty="0">
                <a:solidFill>
                  <a:srgbClr val="00B050"/>
                </a:solidFill>
              </a:rPr>
              <a:t>These decisions are pretty easy, but others will be very difficult!! You need a strategy!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eaLnBrk="1" hangingPunct="1"/>
            <a:r>
              <a:rPr lang="en-US" altLang="en-US" sz="5400" dirty="0">
                <a:solidFill>
                  <a:srgbClr val="FF0000"/>
                </a:solidFill>
              </a:rPr>
              <a:t>Easy and Hard Decisions</a:t>
            </a:r>
          </a:p>
        </p:txBody>
      </p:sp>
      <p:sp>
        <p:nvSpPr>
          <p:cNvPr id="16387" name="Rectangle 3"/>
          <p:cNvSpPr>
            <a:spLocks noGrp="1" noChangeArrowheads="1"/>
          </p:cNvSpPr>
          <p:nvPr>
            <p:ph type="body" idx="1"/>
          </p:nvPr>
        </p:nvSpPr>
        <p:spPr/>
        <p:txBody>
          <a:bodyPr>
            <a:normAutofit fontScale="92500" lnSpcReduction="10000"/>
          </a:bodyPr>
          <a:lstStyle/>
          <a:p>
            <a:pPr algn="ctr" eaLnBrk="1" hangingPunct="1"/>
            <a:r>
              <a:rPr lang="en-US" altLang="en-US" sz="4400" dirty="0">
                <a:solidFill>
                  <a:srgbClr val="27BBBB"/>
                </a:solidFill>
              </a:rPr>
              <a:t>What are some tough decisions you have made?</a:t>
            </a:r>
          </a:p>
          <a:p>
            <a:pPr algn="ctr" eaLnBrk="1" hangingPunct="1"/>
            <a:endParaRPr lang="en-US" altLang="en-US" sz="4400" dirty="0">
              <a:solidFill>
                <a:srgbClr val="27BBBB"/>
              </a:solidFill>
            </a:endParaRPr>
          </a:p>
          <a:p>
            <a:pPr algn="ctr" eaLnBrk="1" hangingPunct="1"/>
            <a:r>
              <a:rPr lang="en-US" altLang="en-US" sz="4400" dirty="0">
                <a:solidFill>
                  <a:srgbClr val="27BBBB"/>
                </a:solidFill>
              </a:rPr>
              <a:t>What are some easy decisions you have made?</a:t>
            </a:r>
          </a:p>
          <a:p>
            <a:pPr algn="ctr" eaLnBrk="1" hangingPunct="1"/>
            <a:endParaRPr lang="en-US" altLang="en-US" sz="4400" dirty="0">
              <a:solidFill>
                <a:srgbClr val="27BBBB"/>
              </a:solidFill>
            </a:endParaRPr>
          </a:p>
          <a:p>
            <a:pPr algn="ctr" eaLnBrk="1" hangingPunct="1"/>
            <a:r>
              <a:rPr lang="en-US" altLang="en-US" sz="4400" dirty="0">
                <a:solidFill>
                  <a:srgbClr val="27BBBB"/>
                </a:solidFill>
              </a:rPr>
              <a:t>Is there a decision you made that you wish you could change or do over?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8000999" y="274638"/>
            <a:ext cx="3969327" cy="6583362"/>
          </a:xfrm>
        </p:spPr>
        <p:txBody>
          <a:bodyPr>
            <a:normAutofit/>
          </a:bodyPr>
          <a:lstStyle/>
          <a:p>
            <a:pPr algn="ctr" eaLnBrk="1" hangingPunct="1"/>
            <a:r>
              <a:rPr lang="en-US" altLang="en-US" sz="4800" dirty="0"/>
              <a:t>Stop and think</a:t>
            </a:r>
            <a:br>
              <a:rPr lang="en-US" altLang="en-US" sz="4800" dirty="0"/>
            </a:br>
            <a:br>
              <a:rPr lang="en-US" altLang="en-US" sz="4800" dirty="0"/>
            </a:br>
            <a:br>
              <a:rPr lang="en-US" altLang="en-US" sz="4800" dirty="0"/>
            </a:br>
            <a:r>
              <a:rPr lang="en-US" altLang="en-US" sz="4800" dirty="0"/>
              <a:t>Be a good family member, friend, student!</a:t>
            </a:r>
            <a:br>
              <a:rPr lang="en-US" altLang="en-US" sz="4800" dirty="0"/>
            </a:br>
            <a:endParaRPr lang="en-US" altLang="en-US" sz="4800" dirty="0"/>
          </a:p>
        </p:txBody>
      </p:sp>
      <p:sp>
        <p:nvSpPr>
          <p:cNvPr id="1032" name="Rectangle 3"/>
          <p:cNvSpPr>
            <a:spLocks noGrp="1" noChangeArrowheads="1"/>
          </p:cNvSpPr>
          <p:nvPr>
            <p:ph type="body" sz="half" idx="1"/>
          </p:nvPr>
        </p:nvSpPr>
        <p:spPr>
          <a:xfrm>
            <a:off x="-1" y="457200"/>
            <a:ext cx="6353969" cy="6019800"/>
          </a:xfrm>
        </p:spPr>
        <p:txBody>
          <a:bodyPr>
            <a:normAutofit lnSpcReduction="10000"/>
          </a:bodyPr>
          <a:lstStyle/>
          <a:p>
            <a:pPr eaLnBrk="1" hangingPunct="1">
              <a:lnSpc>
                <a:spcPct val="90000"/>
              </a:lnSpc>
            </a:pPr>
            <a:r>
              <a:rPr lang="en-US" altLang="en-US" sz="4000" dirty="0">
                <a:solidFill>
                  <a:schemeClr val="accent5">
                    <a:lumMod val="75000"/>
                  </a:schemeClr>
                </a:solidFill>
              </a:rPr>
              <a:t>Before you make a decision stop and think about the consequences.</a:t>
            </a:r>
          </a:p>
          <a:p>
            <a:pPr eaLnBrk="1" hangingPunct="1">
              <a:lnSpc>
                <a:spcPct val="90000"/>
              </a:lnSpc>
            </a:pPr>
            <a:r>
              <a:rPr lang="en-US" altLang="en-US" sz="4000" dirty="0">
                <a:solidFill>
                  <a:schemeClr val="accent5">
                    <a:lumMod val="75000"/>
                  </a:schemeClr>
                </a:solidFill>
              </a:rPr>
              <a:t>It might be hard to make the right decision, but it is worth it. </a:t>
            </a:r>
          </a:p>
          <a:p>
            <a:pPr eaLnBrk="1" hangingPunct="1">
              <a:lnSpc>
                <a:spcPct val="90000"/>
              </a:lnSpc>
            </a:pPr>
            <a:r>
              <a:rPr lang="en-US" altLang="en-US" sz="4000" dirty="0">
                <a:solidFill>
                  <a:schemeClr val="accent5">
                    <a:lumMod val="75000"/>
                  </a:schemeClr>
                </a:solidFill>
              </a:rPr>
              <a:t>Make decisions that will help you to be a </a:t>
            </a:r>
            <a:r>
              <a:rPr lang="en-US" altLang="en-US" sz="4800" b="1" dirty="0">
                <a:solidFill>
                  <a:schemeClr val="accent5">
                    <a:lumMod val="75000"/>
                  </a:schemeClr>
                </a:solidFill>
              </a:rPr>
              <a:t>good student, friend and family member. </a:t>
            </a:r>
          </a:p>
          <a:p>
            <a:pPr eaLnBrk="1" hangingPunct="1">
              <a:lnSpc>
                <a:spcPct val="90000"/>
              </a:lnSpc>
              <a:buFontTx/>
              <a:buNone/>
            </a:pPr>
            <a:endParaRPr lang="en-US" altLang="en-US" sz="3600" dirty="0"/>
          </a:p>
        </p:txBody>
      </p:sp>
      <p:pic>
        <p:nvPicPr>
          <p:cNvPr id="1033" name="Picture 4" descr="MCj04348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1944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881" y="4412674"/>
            <a:ext cx="2263558" cy="238269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231" y="2590801"/>
            <a:ext cx="2638859" cy="1759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110412"/>
            <a:ext cx="8229600" cy="651588"/>
          </a:xfrm>
        </p:spPr>
        <p:txBody>
          <a:bodyPr>
            <a:normAutofit fontScale="90000"/>
          </a:bodyPr>
          <a:lstStyle/>
          <a:p>
            <a:pPr algn="ctr" eaLnBrk="1" hangingPunct="1"/>
            <a:r>
              <a:rPr lang="en-US" altLang="en-US" dirty="0"/>
              <a:t>Steps To Making A Decision</a:t>
            </a:r>
          </a:p>
        </p:txBody>
      </p:sp>
      <p:sp>
        <p:nvSpPr>
          <p:cNvPr id="6147" name="Rectangle 3"/>
          <p:cNvSpPr>
            <a:spLocks noGrp="1" noChangeArrowheads="1"/>
          </p:cNvSpPr>
          <p:nvPr>
            <p:ph type="body" idx="1"/>
          </p:nvPr>
        </p:nvSpPr>
        <p:spPr>
          <a:xfrm>
            <a:off x="1828800" y="838200"/>
            <a:ext cx="8534400" cy="5638800"/>
          </a:xfrm>
          <a:ln>
            <a:solidFill>
              <a:srgbClr val="66FF33"/>
            </a:solidFill>
            <a:miter lim="800000"/>
            <a:headEnd/>
            <a:tailEnd/>
          </a:ln>
        </p:spPr>
        <p:txBody>
          <a:bodyPr>
            <a:normAutofit fontScale="92500" lnSpcReduction="10000"/>
          </a:bodyPr>
          <a:lstStyle/>
          <a:p>
            <a:pPr eaLnBrk="1" hangingPunct="1">
              <a:lnSpc>
                <a:spcPct val="90000"/>
              </a:lnSpc>
            </a:pPr>
            <a:r>
              <a:rPr lang="en-US" altLang="en-US" sz="4400" b="1" dirty="0">
                <a:solidFill>
                  <a:srgbClr val="FF0066"/>
                </a:solidFill>
              </a:rPr>
              <a:t>C</a:t>
            </a:r>
            <a:r>
              <a:rPr lang="en-US" altLang="en-US" sz="3600" dirty="0"/>
              <a:t> --- </a:t>
            </a:r>
            <a:r>
              <a:rPr lang="en-US" altLang="en-US" sz="3600" dirty="0">
                <a:solidFill>
                  <a:srgbClr val="27BBBB"/>
                </a:solidFill>
              </a:rPr>
              <a:t>Consider the situation or decision to be made.</a:t>
            </a:r>
          </a:p>
          <a:p>
            <a:pPr eaLnBrk="1" hangingPunct="1">
              <a:lnSpc>
                <a:spcPct val="90000"/>
              </a:lnSpc>
            </a:pPr>
            <a:r>
              <a:rPr lang="en-US" altLang="en-US" sz="4400" b="1" dirty="0">
                <a:solidFill>
                  <a:srgbClr val="00FF00"/>
                </a:solidFill>
              </a:rPr>
              <a:t>A</a:t>
            </a:r>
            <a:r>
              <a:rPr lang="en-US" altLang="en-US" sz="3600" dirty="0"/>
              <a:t>---</a:t>
            </a:r>
            <a:r>
              <a:rPr lang="en-US" altLang="en-US" sz="3600" dirty="0">
                <a:solidFill>
                  <a:srgbClr val="B31950"/>
                </a:solidFill>
              </a:rPr>
              <a:t> Ask- what are all the options or choices?</a:t>
            </a:r>
          </a:p>
          <a:p>
            <a:pPr eaLnBrk="1" hangingPunct="1">
              <a:lnSpc>
                <a:spcPct val="90000"/>
              </a:lnSpc>
            </a:pPr>
            <a:r>
              <a:rPr lang="en-US" altLang="en-US" sz="4400" b="1" dirty="0">
                <a:solidFill>
                  <a:srgbClr val="0066FF"/>
                </a:solidFill>
              </a:rPr>
              <a:t>T</a:t>
            </a:r>
            <a:r>
              <a:rPr lang="en-US" altLang="en-US" sz="3600" dirty="0"/>
              <a:t>---</a:t>
            </a:r>
            <a:r>
              <a:rPr lang="en-US" altLang="en-US" sz="3600" dirty="0">
                <a:solidFill>
                  <a:srgbClr val="27BBBB"/>
                </a:solidFill>
              </a:rPr>
              <a:t>Think of the consequences. Pros/Cons?</a:t>
            </a:r>
          </a:p>
          <a:p>
            <a:pPr eaLnBrk="1" hangingPunct="1">
              <a:lnSpc>
                <a:spcPct val="90000"/>
              </a:lnSpc>
            </a:pPr>
            <a:r>
              <a:rPr lang="en-US" altLang="en-US" sz="4400" b="1" dirty="0">
                <a:solidFill>
                  <a:srgbClr val="FF0000"/>
                </a:solidFill>
              </a:rPr>
              <a:t>S</a:t>
            </a:r>
            <a:r>
              <a:rPr lang="en-US" altLang="en-US" sz="3600" dirty="0"/>
              <a:t>---</a:t>
            </a:r>
            <a:r>
              <a:rPr lang="en-US" altLang="en-US" sz="3600" dirty="0">
                <a:solidFill>
                  <a:srgbClr val="66FF33"/>
                </a:solidFill>
              </a:rPr>
              <a:t>Solution- what is the best solution for you?</a:t>
            </a:r>
          </a:p>
          <a:p>
            <a:pPr marL="0" indent="0">
              <a:buNone/>
            </a:pPr>
            <a:endParaRPr lang="en-US" altLang="en-US" sz="3200" dirty="0"/>
          </a:p>
          <a:p>
            <a:pPr eaLnBrk="1" hangingPunct="1">
              <a:lnSpc>
                <a:spcPct val="90000"/>
              </a:lnSpc>
            </a:pPr>
            <a:r>
              <a:rPr lang="en-US" altLang="en-US" sz="3600" b="1" dirty="0">
                <a:solidFill>
                  <a:srgbClr val="7030A0"/>
                </a:solidFill>
              </a:rPr>
              <a:t>B</a:t>
            </a:r>
            <a:r>
              <a:rPr lang="en-US" altLang="en-US" sz="3200" dirty="0">
                <a:solidFill>
                  <a:srgbClr val="FF0066"/>
                </a:solidFill>
              </a:rPr>
              <a:t>--- Bad or Best?  Evaluate your decision.  If it was a good decision then keep doing it.  If it was a decision that did not work for you or had a bad or sad consequence then think about it and make a different decision next time.</a:t>
            </a:r>
          </a:p>
          <a:p>
            <a:pPr eaLnBrk="1" hangingPunct="1">
              <a:lnSpc>
                <a:spcPct val="90000"/>
              </a:lnSpc>
            </a:pPr>
            <a:endParaRPr lang="en-US" altLang="en-US" sz="2400" dirty="0">
              <a:solidFill>
                <a:srgbClr val="FF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0"/>
            <a:ext cx="8229600" cy="609600"/>
          </a:xfrm>
        </p:spPr>
        <p:txBody>
          <a:bodyPr>
            <a:normAutofit fontScale="90000"/>
          </a:bodyPr>
          <a:lstStyle/>
          <a:p>
            <a:pPr algn="ctr" eaLnBrk="1" hangingPunct="1"/>
            <a:br>
              <a:rPr lang="en-US" altLang="en-US" sz="4000" b="1" dirty="0"/>
            </a:br>
            <a:r>
              <a:rPr lang="en-US" altLang="en-US" sz="4000" b="1" dirty="0"/>
              <a:t>Making Smart Decisions</a:t>
            </a:r>
            <a:br>
              <a:rPr lang="en-US" altLang="en-US" sz="4000" b="1" dirty="0"/>
            </a:br>
            <a:endParaRPr lang="en-US" altLang="en-US" sz="4000" b="1" dirty="0"/>
          </a:p>
        </p:txBody>
      </p:sp>
      <p:sp>
        <p:nvSpPr>
          <p:cNvPr id="7171" name="Rectangle 3"/>
          <p:cNvSpPr>
            <a:spLocks noGrp="1" noChangeArrowheads="1"/>
          </p:cNvSpPr>
          <p:nvPr>
            <p:ph type="body" idx="1"/>
          </p:nvPr>
        </p:nvSpPr>
        <p:spPr>
          <a:xfrm>
            <a:off x="193964" y="533400"/>
            <a:ext cx="10245436" cy="6019800"/>
          </a:xfrm>
        </p:spPr>
        <p:txBody>
          <a:bodyPr/>
          <a:lstStyle/>
          <a:p>
            <a:pPr marL="0" indent="0">
              <a:buNone/>
            </a:pPr>
            <a:r>
              <a:rPr lang="en-US" altLang="en-US" sz="3600" dirty="0">
                <a:solidFill>
                  <a:schemeClr val="accent2"/>
                </a:solidFill>
              </a:rPr>
              <a:t>C- </a:t>
            </a:r>
            <a:r>
              <a:rPr lang="en-US" altLang="en-US" sz="2400" dirty="0">
                <a:solidFill>
                  <a:schemeClr val="accent2"/>
                </a:solidFill>
              </a:rPr>
              <a:t>Write the problem on a piece of paper.  Should I spend all my money on a video game?</a:t>
            </a:r>
          </a:p>
          <a:p>
            <a:pPr marL="0" indent="0">
              <a:buNone/>
            </a:pPr>
            <a:r>
              <a:rPr lang="en-US" altLang="en-US" sz="3600" b="1" dirty="0">
                <a:solidFill>
                  <a:srgbClr val="00B050"/>
                </a:solidFill>
              </a:rPr>
              <a:t>A- </a:t>
            </a:r>
            <a:r>
              <a:rPr lang="en-US" altLang="en-US" sz="2400" b="1" dirty="0">
                <a:solidFill>
                  <a:srgbClr val="00B050"/>
                </a:solidFill>
              </a:rPr>
              <a:t>What are the options?  </a:t>
            </a:r>
          </a:p>
          <a:p>
            <a:pPr marL="0" indent="0">
              <a:buNone/>
            </a:pPr>
            <a:r>
              <a:rPr lang="en-US" altLang="en-US" sz="2400" b="1" dirty="0">
                <a:solidFill>
                  <a:srgbClr val="00B050"/>
                </a:solidFill>
              </a:rPr>
              <a:t>Spend all my money on game or not?</a:t>
            </a:r>
          </a:p>
          <a:p>
            <a:pPr eaLnBrk="1" hangingPunct="1">
              <a:buFontTx/>
              <a:buNone/>
            </a:pPr>
            <a:r>
              <a:rPr lang="en-US" altLang="en-US" sz="3600" b="1" dirty="0">
                <a:solidFill>
                  <a:srgbClr val="FFC000"/>
                </a:solidFill>
              </a:rPr>
              <a:t>T- </a:t>
            </a:r>
            <a:r>
              <a:rPr lang="en-US" altLang="en-US" sz="2000" b="1" dirty="0">
                <a:solidFill>
                  <a:srgbClr val="FFC000"/>
                </a:solidFill>
              </a:rPr>
              <a:t>For each option, draw a line down the</a:t>
            </a:r>
          </a:p>
          <a:p>
            <a:pPr eaLnBrk="1" hangingPunct="1">
              <a:buFontTx/>
              <a:buNone/>
            </a:pPr>
            <a:r>
              <a:rPr lang="en-US" altLang="en-US" sz="2000" b="1" dirty="0">
                <a:solidFill>
                  <a:srgbClr val="FFC000"/>
                </a:solidFill>
              </a:rPr>
              <a:t>middle of a piece of  paper and label the</a:t>
            </a:r>
          </a:p>
          <a:p>
            <a:pPr eaLnBrk="1" hangingPunct="1">
              <a:buFontTx/>
              <a:buNone/>
            </a:pPr>
            <a:r>
              <a:rPr lang="en-US" altLang="en-US" sz="2000" b="1" dirty="0">
                <a:solidFill>
                  <a:srgbClr val="FFC000"/>
                </a:solidFill>
              </a:rPr>
              <a:t>columns “pros” and “cons”.  Think of as many positives and </a:t>
            </a:r>
          </a:p>
          <a:p>
            <a:pPr eaLnBrk="1" hangingPunct="1">
              <a:buFontTx/>
              <a:buNone/>
            </a:pPr>
            <a:r>
              <a:rPr lang="en-US" altLang="en-US" sz="2000" b="1" dirty="0">
                <a:solidFill>
                  <a:srgbClr val="FFC000"/>
                </a:solidFill>
              </a:rPr>
              <a:t>negatives as you can, and list them.</a:t>
            </a:r>
            <a:r>
              <a:rPr lang="en-US" altLang="en-US" sz="2400" b="1" dirty="0">
                <a:solidFill>
                  <a:srgbClr val="FFC000"/>
                </a:solidFill>
              </a:rPr>
              <a:t>  </a:t>
            </a:r>
          </a:p>
          <a:p>
            <a:pPr eaLnBrk="1" hangingPunct="1">
              <a:buFontTx/>
              <a:buNone/>
            </a:pPr>
            <a:r>
              <a:rPr lang="en-US" altLang="en-US" sz="3600" b="1" dirty="0">
                <a:solidFill>
                  <a:srgbClr val="FF0000"/>
                </a:solidFill>
              </a:rPr>
              <a:t>S- </a:t>
            </a:r>
            <a:r>
              <a:rPr lang="en-US" altLang="en-US" sz="2400" b="1" dirty="0">
                <a:solidFill>
                  <a:srgbClr val="FF0000"/>
                </a:solidFill>
              </a:rPr>
              <a:t>What is the best solution for you? </a:t>
            </a:r>
          </a:p>
          <a:p>
            <a:pPr eaLnBrk="1" hangingPunct="1">
              <a:buFontTx/>
              <a:buNone/>
            </a:pPr>
            <a:r>
              <a:rPr lang="en-US" altLang="en-US" sz="2400" b="1" dirty="0">
                <a:solidFill>
                  <a:srgbClr val="FF0000"/>
                </a:solidFill>
              </a:rPr>
              <a:t>       Spend money or not?  Explain!</a:t>
            </a:r>
            <a:endParaRPr lang="en-US" altLang="en-US" sz="3600" b="1" dirty="0">
              <a:solidFill>
                <a:srgbClr val="FF0000"/>
              </a:solidFill>
            </a:endParaRPr>
          </a:p>
          <a:p>
            <a:pPr marL="0" indent="0">
              <a:buNone/>
            </a:pPr>
            <a:r>
              <a:rPr lang="en-US" altLang="en-US" dirty="0"/>
              <a:t>B- </a:t>
            </a:r>
            <a:r>
              <a:rPr lang="en-US" altLang="en-US" sz="2400" dirty="0"/>
              <a:t>Bad or Best?</a:t>
            </a:r>
            <a:r>
              <a:rPr lang="en-US" altLang="en-US" dirty="0"/>
              <a:t> </a:t>
            </a:r>
            <a:r>
              <a:rPr lang="en-US" altLang="en-US" sz="2400" dirty="0"/>
              <a:t>Was this the best</a:t>
            </a:r>
          </a:p>
          <a:p>
            <a:pPr marL="0" indent="0">
              <a:buNone/>
            </a:pPr>
            <a:r>
              <a:rPr lang="en-US" altLang="en-US" sz="2400" dirty="0"/>
              <a:t> decision for me?</a:t>
            </a:r>
            <a:endParaRPr lang="en-US" altLang="en-US" dirty="0"/>
          </a:p>
        </p:txBody>
      </p:sp>
      <p:pic>
        <p:nvPicPr>
          <p:cNvPr id="7172" name="Picture 4" descr="MCj043479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375" y="4561609"/>
            <a:ext cx="2524991" cy="25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906713021"/>
              </p:ext>
            </p:extLst>
          </p:nvPr>
        </p:nvGraphicFramePr>
        <p:xfrm>
          <a:off x="7741085" y="1143001"/>
          <a:ext cx="4402423" cy="5498535"/>
        </p:xfrm>
        <a:graphic>
          <a:graphicData uri="http://schemas.openxmlformats.org/drawingml/2006/table">
            <a:tbl>
              <a:tblPr firstRow="1" firstCol="1" bandRow="1">
                <a:tableStyleId>{5C22544A-7EE6-4342-B048-85BDC9FD1C3A}</a:tableStyleId>
              </a:tblPr>
              <a:tblGrid>
                <a:gridCol w="2124799">
                  <a:extLst>
                    <a:ext uri="{9D8B030D-6E8A-4147-A177-3AD203B41FA5}">
                      <a16:colId xmlns:a16="http://schemas.microsoft.com/office/drawing/2014/main" val="20000"/>
                    </a:ext>
                  </a:extLst>
                </a:gridCol>
                <a:gridCol w="2277624">
                  <a:extLst>
                    <a:ext uri="{9D8B030D-6E8A-4147-A177-3AD203B41FA5}">
                      <a16:colId xmlns:a16="http://schemas.microsoft.com/office/drawing/2014/main" val="20001"/>
                    </a:ext>
                  </a:extLst>
                </a:gridCol>
              </a:tblGrid>
              <a:tr h="261835">
                <a:tc gridSpan="2">
                  <a:txBody>
                    <a:bodyPr/>
                    <a:lstStyle/>
                    <a:p>
                      <a:pPr marL="0" marR="0" algn="ctr">
                        <a:spcBef>
                          <a:spcPts val="0"/>
                        </a:spcBef>
                        <a:spcAft>
                          <a:spcPts val="0"/>
                        </a:spcAft>
                      </a:pPr>
                      <a:r>
                        <a:rPr lang="en-US" sz="1100" dirty="0">
                          <a:effectLst/>
                        </a:rPr>
                        <a:t>BUY GAME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61835">
                <a:tc>
                  <a:txBody>
                    <a:bodyPr/>
                    <a:lstStyle/>
                    <a:p>
                      <a:pPr marL="0" marR="0" algn="ctr">
                        <a:spcBef>
                          <a:spcPts val="0"/>
                        </a:spcBef>
                        <a:spcAft>
                          <a:spcPts val="0"/>
                        </a:spcAft>
                      </a:pPr>
                      <a:r>
                        <a:rPr lang="en-US" sz="1100">
                          <a:effectLst/>
                        </a:rPr>
                        <a:t>PROS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CONS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61835">
                <a:tc gridSpan="2">
                  <a:txBody>
                    <a:bodyPr/>
                    <a:lstStyle/>
                    <a:p>
                      <a:pPr marL="0" marR="0" algn="ctr">
                        <a:spcBef>
                          <a:spcPts val="0"/>
                        </a:spcBef>
                        <a:spcAft>
                          <a:spcPts val="0"/>
                        </a:spcAft>
                      </a:pPr>
                      <a:r>
                        <a:rPr lang="en-US" sz="1100">
                          <a:effectLst/>
                        </a:rPr>
                        <a:t>DON’T BUY GAME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11"/>
                  </a:ext>
                </a:extLst>
              </a:tr>
              <a:tr h="261835">
                <a:tc>
                  <a:txBody>
                    <a:bodyPr/>
                    <a:lstStyle/>
                    <a:p>
                      <a:pPr marL="0" marR="0" algn="ctr">
                        <a:spcBef>
                          <a:spcPts val="0"/>
                        </a:spcBef>
                        <a:spcAft>
                          <a:spcPts val="0"/>
                        </a:spcAft>
                      </a:pPr>
                      <a:r>
                        <a:rPr lang="en-US" sz="1100">
                          <a:effectLst/>
                        </a:rPr>
                        <a:t>PROS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CONS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26183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anim calcmode="lin" valueType="num">
                                      <p:cBhvr>
                                        <p:cTn id="1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anim calcmode="lin" valueType="num">
                                      <p:cBhvr additive="base">
                                        <p:cTn id="34"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171">
                                            <p:txEl>
                                              <p:pRg st="8" end="8"/>
                                            </p:txEl>
                                          </p:spTgt>
                                        </p:tgtEl>
                                        <p:attrNameLst>
                                          <p:attrName>style.visibility</p:attrName>
                                        </p:attrNameLst>
                                      </p:cBhvr>
                                      <p:to>
                                        <p:strVal val="visible"/>
                                      </p:to>
                                    </p:set>
                                    <p:animEffect transition="in" filter="fade">
                                      <p:cBhvr>
                                        <p:cTn id="38" dur="1000"/>
                                        <p:tgtEl>
                                          <p:spTgt spid="7171">
                                            <p:txEl>
                                              <p:pRg st="8" end="8"/>
                                            </p:txEl>
                                          </p:spTgt>
                                        </p:tgtEl>
                                      </p:cBhvr>
                                    </p:animEffect>
                                    <p:anim calcmode="lin" valueType="num">
                                      <p:cBhvr>
                                        <p:cTn id="3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171">
                                            <p:txEl>
                                              <p:pRg st="9" end="9"/>
                                            </p:txEl>
                                          </p:spTgt>
                                        </p:tgtEl>
                                        <p:attrNameLst>
                                          <p:attrName>style.visibility</p:attrName>
                                        </p:attrNameLst>
                                      </p:cBhvr>
                                      <p:to>
                                        <p:strVal val="visible"/>
                                      </p:to>
                                    </p:set>
                                    <p:animEffect transition="in" filter="fade">
                                      <p:cBhvr>
                                        <p:cTn id="45" dur="1000"/>
                                        <p:tgtEl>
                                          <p:spTgt spid="7171">
                                            <p:txEl>
                                              <p:pRg st="9" end="9"/>
                                            </p:txEl>
                                          </p:spTgt>
                                        </p:tgtEl>
                                      </p:cBhvr>
                                    </p:animEffect>
                                    <p:anim calcmode="lin" valueType="num">
                                      <p:cBhvr>
                                        <p:cTn id="46"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171">
                                            <p:txEl>
                                              <p:pRg st="10" end="10"/>
                                            </p:txEl>
                                          </p:spTgt>
                                        </p:tgtEl>
                                        <p:attrNameLst>
                                          <p:attrName>style.visibility</p:attrName>
                                        </p:attrNameLst>
                                      </p:cBhvr>
                                      <p:to>
                                        <p:strVal val="visible"/>
                                      </p:to>
                                    </p:set>
                                    <p:animEffect transition="in" filter="fade">
                                      <p:cBhvr>
                                        <p:cTn id="50" dur="1000"/>
                                        <p:tgtEl>
                                          <p:spTgt spid="7171">
                                            <p:txEl>
                                              <p:pRg st="10" end="10"/>
                                            </p:txEl>
                                          </p:spTgt>
                                        </p:tgtEl>
                                      </p:cBhvr>
                                    </p:animEffect>
                                    <p:anim calcmode="lin" valueType="num">
                                      <p:cBhvr>
                                        <p:cTn id="51"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b="1" dirty="0"/>
              <a:t>What would you do?</a:t>
            </a:r>
          </a:p>
        </p:txBody>
      </p:sp>
      <p:sp>
        <p:nvSpPr>
          <p:cNvPr id="8195" name="Rectangle 3"/>
          <p:cNvSpPr>
            <a:spLocks noGrp="1" noChangeArrowheads="1"/>
          </p:cNvSpPr>
          <p:nvPr>
            <p:ph type="body" idx="1"/>
          </p:nvPr>
        </p:nvSpPr>
        <p:spPr/>
        <p:txBody>
          <a:bodyPr>
            <a:normAutofit/>
          </a:bodyPr>
          <a:lstStyle/>
          <a:p>
            <a:pPr marL="0" indent="0" algn="ctr" eaLnBrk="1" hangingPunct="1">
              <a:lnSpc>
                <a:spcPct val="90000"/>
              </a:lnSpc>
              <a:buNone/>
            </a:pPr>
            <a:r>
              <a:rPr lang="en-US" altLang="en-US" sz="3600" dirty="0">
                <a:solidFill>
                  <a:srgbClr val="FF0000"/>
                </a:solidFill>
              </a:rPr>
              <a:t>A friend invited you over to their house to watch a movie.  It was a movie that had inappropriate words or was really scary.  You know that it is not a movie that your parents would approve of.  What would you do?</a:t>
            </a:r>
          </a:p>
          <a:p>
            <a:pPr algn="ctr" eaLnBrk="1" hangingPunct="1">
              <a:lnSpc>
                <a:spcPct val="90000"/>
              </a:lnSpc>
            </a:pPr>
            <a:endParaRPr lang="en-US" altLang="en-US" sz="3600" dirty="0">
              <a:solidFill>
                <a:srgbClr val="0066FF"/>
              </a:solidFill>
            </a:endParaRPr>
          </a:p>
          <a:p>
            <a:pPr algn="ctr" eaLnBrk="1" hangingPunct="1">
              <a:lnSpc>
                <a:spcPct val="90000"/>
              </a:lnSpc>
            </a:pPr>
            <a:r>
              <a:rPr lang="en-US" altLang="en-US" sz="3600" dirty="0">
                <a:solidFill>
                  <a:srgbClr val="0066FF"/>
                </a:solidFill>
              </a:rPr>
              <a:t>Think of your options and the consequences of your decision.  Make the best choice for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916</Words>
  <Application>Microsoft Macintosh PowerPoint</Application>
  <PresentationFormat>Widescreen</PresentationFormat>
  <Paragraphs>121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Choices or Decisions</vt:lpstr>
      <vt:lpstr>If you had a tough decision to make, who would you talk to?</vt:lpstr>
      <vt:lpstr>Decisions based on likes</vt:lpstr>
      <vt:lpstr>Easy and Hard Decisions</vt:lpstr>
      <vt:lpstr>Stop and think   Be a good family member, friend, student! </vt:lpstr>
      <vt:lpstr>Steps To Making A Decision</vt:lpstr>
      <vt:lpstr> Making Smart Decisions </vt:lpstr>
      <vt:lpstr>What would you do?</vt:lpstr>
      <vt:lpstr>What would you do?</vt:lpstr>
      <vt:lpstr>What would you do?</vt:lpstr>
      <vt:lpstr>What would you do?</vt:lpstr>
      <vt:lpstr>What would you do?</vt:lpstr>
      <vt:lpstr>What would you do?</vt:lpstr>
      <vt:lpstr>Making Good and Smart Choices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Ossama Hassan Ibrahim</dc:creator>
  <cp:lastModifiedBy>Mona Mohamed Arshe</cp:lastModifiedBy>
  <cp:revision>6</cp:revision>
  <dcterms:created xsi:type="dcterms:W3CDTF">2022-11-07T11:03:05Z</dcterms:created>
  <dcterms:modified xsi:type="dcterms:W3CDTF">2024-03-05T09:08:59Z</dcterms:modified>
</cp:coreProperties>
</file>