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3"/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dc919401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Google Shape;23;g3dc919401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e5d08b248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e5d08b248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c868b7c16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3c868b7c16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c868b7c16_1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c868b7c16_1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c868b7c16_1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c868b7c16_1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c868b7c16_1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c868b7c16_1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c919401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dc919401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c868b7c16_1_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c868b7c16_1_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dc9194015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dc9194015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sential Question">
  <p:cSld name="CUSTOM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t/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7.jpg"/><Relationship Id="rId5" Type="http://schemas.openxmlformats.org/officeDocument/2006/relationships/image" Target="../media/image16.jpg"/><Relationship Id="rId6" Type="http://schemas.openxmlformats.org/officeDocument/2006/relationships/image" Target="../media/image18.jpg"/><Relationship Id="rId7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6"/>
          <p:cNvPicPr preferRelativeResize="0"/>
          <p:nvPr/>
        </p:nvPicPr>
        <p:blipFill rotWithShape="1">
          <a:blip r:embed="rId3">
            <a:alphaModFix/>
          </a:blip>
          <a:srcRect b="18187" l="39237" r="5654" t="4681"/>
          <a:stretch/>
        </p:blipFill>
        <p:spPr>
          <a:xfrm>
            <a:off x="3631049" y="0"/>
            <a:ext cx="551295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" name="Google Shape;2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50" y="0"/>
            <a:ext cx="3642899" cy="9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You Won't Believe This!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29" name="Google Shape;29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/>
          <p:nvPr/>
        </p:nvSpPr>
        <p:spPr>
          <a:xfrm flipH="1" rot="10800000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5</a:t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/>
        </p:nvSpPr>
        <p:spPr>
          <a:xfrm>
            <a:off x="0" y="22573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b="1" lang="en" sz="2400">
                <a:solidFill>
                  <a:srgbClr val="00857D"/>
                </a:solidFill>
                <a:latin typeface="Indie Flower"/>
                <a:ea typeface="Indie Flower"/>
                <a:cs typeface="Indie Flower"/>
                <a:sym typeface="Indie Flower"/>
              </a:rPr>
              <a:t>What is clickbait, and how can you avoid it?</a:t>
            </a:r>
            <a:endParaRPr b="1" sz="2400">
              <a:solidFill>
                <a:srgbClr val="44AA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7" name="Google Shape;37;p7"/>
          <p:cNvSpPr txBox="1"/>
          <p:nvPr/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Essential Question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0225" y="2257340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930978">
            <a:off x="7249550" y="2637014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/>
        </p:nvSpPr>
        <p:spPr>
          <a:xfrm>
            <a:off x="0" y="5437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Learning Objectives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1950275" y="3548075"/>
            <a:ext cx="61407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Use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 strategies for avoiding clickbait.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6" name="Google Shape;4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1906586"/>
            <a:ext cx="473007" cy="47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3000954"/>
            <a:ext cx="473007" cy="47300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/>
          <p:nvPr/>
        </p:nvSpPr>
        <p:spPr>
          <a:xfrm>
            <a:off x="1172975" y="1285275"/>
            <a:ext cx="605400" cy="621300"/>
          </a:xfrm>
          <a:prstGeom prst="ellipse">
            <a:avLst/>
          </a:prstGeom>
          <a:solidFill>
            <a:srgbClr val="0085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lang="en" sz="30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l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1172975" y="2379624"/>
            <a:ext cx="605400" cy="621300"/>
          </a:xfrm>
          <a:prstGeom prst="ellipse">
            <a:avLst/>
          </a:prstGeom>
          <a:solidFill>
            <a:srgbClr val="0177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2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1172975" y="3473974"/>
            <a:ext cx="605400" cy="621300"/>
          </a:xfrm>
          <a:prstGeom prst="ellipse">
            <a:avLst/>
          </a:prstGeom>
          <a:solidFill>
            <a:srgbClr val="413F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3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1950275" y="1323975"/>
            <a:ext cx="34884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Define the curiosity gap.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1950275" y="2319475"/>
            <a:ext cx="55212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Explain how clickbait uses the curiosity gap to get your attention.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665900" y="2941675"/>
            <a:ext cx="8203200" cy="1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274300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Directions:</a:t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-35814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Take a moment to think silently about these questions.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814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Then, take turns sharing your response with your partner.</a:t>
            </a:r>
            <a:endParaRPr i="0" sz="2000" u="none" cap="none" strike="noStrik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330275" y="637700"/>
            <a:ext cx="83643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Which of these </a:t>
            </a:r>
            <a:r>
              <a:rPr lang="en" sz="2000">
                <a:latin typeface="Rubik"/>
                <a:ea typeface="Rubik"/>
                <a:cs typeface="Rubik"/>
                <a:sym typeface="Rubik"/>
              </a:rPr>
              <a:t>headlines</a:t>
            </a:r>
            <a:r>
              <a:rPr lang="en" sz="2000">
                <a:latin typeface="Rubik"/>
                <a:ea typeface="Rubik"/>
                <a:cs typeface="Rubik"/>
                <a:sym typeface="Rubik"/>
              </a:rPr>
              <a:t> would you click first? Why?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9" name="Google Shape;5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50" y="173296"/>
            <a:ext cx="388225" cy="38819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/>
          <p:nvPr/>
        </p:nvSpPr>
        <p:spPr>
          <a:xfrm>
            <a:off x="569575" y="190700"/>
            <a:ext cx="3625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WARM UP: 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THINK, PAIR, 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4">
            <a:alphaModFix/>
          </a:blip>
          <a:srcRect b="0" l="0" r="4470" t="0"/>
          <a:stretch/>
        </p:blipFill>
        <p:spPr>
          <a:xfrm>
            <a:off x="4668225" y="2100200"/>
            <a:ext cx="3151951" cy="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 rotWithShape="1">
          <a:blip r:embed="rId5">
            <a:alphaModFix/>
          </a:blip>
          <a:srcRect b="0" l="0" r="17122" t="0"/>
          <a:stretch/>
        </p:blipFill>
        <p:spPr>
          <a:xfrm>
            <a:off x="1464138" y="2100200"/>
            <a:ext cx="2734601" cy="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 rotWithShape="1">
          <a:blip r:embed="rId6">
            <a:alphaModFix/>
          </a:blip>
          <a:srcRect b="0" l="0" r="1603" t="0"/>
          <a:stretch/>
        </p:blipFill>
        <p:spPr>
          <a:xfrm>
            <a:off x="1464138" y="1199450"/>
            <a:ext cx="3246476" cy="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9"/>
          <p:cNvPicPr preferRelativeResize="0"/>
          <p:nvPr/>
        </p:nvPicPr>
        <p:blipFill rotWithShape="1">
          <a:blip r:embed="rId7">
            <a:alphaModFix/>
          </a:blip>
          <a:srcRect b="0" l="0" r="12334" t="0"/>
          <a:stretch/>
        </p:blipFill>
        <p:spPr>
          <a:xfrm>
            <a:off x="4668225" y="1199450"/>
            <a:ext cx="2892475" cy="9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/>
        </p:nvSpPr>
        <p:spPr>
          <a:xfrm>
            <a:off x="887850" y="2187300"/>
            <a:ext cx="73683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The desire every person has to figure out </a:t>
            </a:r>
            <a:br>
              <a:rPr lang="en" sz="2400"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latin typeface="Lato"/>
                <a:ea typeface="Lato"/>
                <a:cs typeface="Lato"/>
                <a:sym typeface="Lato"/>
              </a:rPr>
              <a:t>missing information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10"/>
          <p:cNvSpPr txBox="1"/>
          <p:nvPr/>
        </p:nvSpPr>
        <p:spPr>
          <a:xfrm>
            <a:off x="887850" y="1020500"/>
            <a:ext cx="55020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The Curiosity Gap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1" name="Google Shape;71;p10"/>
          <p:cNvPicPr preferRelativeResize="0"/>
          <p:nvPr/>
        </p:nvPicPr>
        <p:blipFill rotWithShape="1">
          <a:blip r:embed="rId3">
            <a:alphaModFix/>
          </a:blip>
          <a:srcRect b="0" l="446" r="436" t="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3" name="Google Shape;7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750" y="1403375"/>
            <a:ext cx="48380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 rotWithShape="1">
          <a:blip r:embed="rId5">
            <a:alphaModFix/>
          </a:blip>
          <a:srcRect b="45197" l="23579" r="27480" t="10330"/>
          <a:stretch/>
        </p:blipFill>
        <p:spPr>
          <a:xfrm rot="-6">
            <a:off x="6640827" y="1993927"/>
            <a:ext cx="2352446" cy="2672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/>
        </p:nvSpPr>
        <p:spPr>
          <a:xfrm>
            <a:off x="0" y="8485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Directions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0" name="Google Shape;80;p11"/>
          <p:cNvSpPr txBox="1"/>
          <p:nvPr/>
        </p:nvSpPr>
        <p:spPr>
          <a:xfrm>
            <a:off x="1138200" y="1770800"/>
            <a:ext cx="6867600" cy="19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For each headline example, complete each column to explain how it shows the curiosity gap.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" name="Google Shape;8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ACTIVITY: PAIR WORK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3" name="Google Shape;83;p11"/>
          <p:cNvPicPr preferRelativeResize="0"/>
          <p:nvPr/>
        </p:nvPicPr>
        <p:blipFill rotWithShape="1">
          <a:blip r:embed="rId4">
            <a:alphaModFix/>
          </a:blip>
          <a:srcRect b="25194" l="0" r="0" t="0"/>
          <a:stretch/>
        </p:blipFill>
        <p:spPr>
          <a:xfrm>
            <a:off x="3553114" y="3251650"/>
            <a:ext cx="2037770" cy="1401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/>
        </p:nvSpPr>
        <p:spPr>
          <a:xfrm>
            <a:off x="887850" y="2187300"/>
            <a:ext cx="45264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An image or headline that tries to get you to click on it, usually for advertising purposes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2"/>
          <p:cNvSpPr txBox="1"/>
          <p:nvPr/>
        </p:nvSpPr>
        <p:spPr>
          <a:xfrm>
            <a:off x="887850" y="1020500"/>
            <a:ext cx="29166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Clickbait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0" name="Google Shape;90;p12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1" name="Google Shape;9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50" y="1403375"/>
            <a:ext cx="22712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2"/>
          <p:cNvPicPr preferRelativeResize="0"/>
          <p:nvPr/>
        </p:nvPicPr>
        <p:blipFill rotWithShape="1">
          <a:blip r:embed="rId4">
            <a:alphaModFix/>
          </a:blip>
          <a:srcRect b="0" l="446" r="436" t="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2"/>
          <p:cNvPicPr preferRelativeResize="0"/>
          <p:nvPr/>
        </p:nvPicPr>
        <p:blipFill rotWithShape="1">
          <a:blip r:embed="rId5">
            <a:alphaModFix/>
          </a:blip>
          <a:srcRect b="0" l="3925" r="3925" t="0"/>
          <a:stretch/>
        </p:blipFill>
        <p:spPr>
          <a:xfrm rot="-991515">
            <a:off x="6285262" y="1831822"/>
            <a:ext cx="1491326" cy="1618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/>
        </p:nvSpPr>
        <p:spPr>
          <a:xfrm>
            <a:off x="952025" y="899775"/>
            <a:ext cx="7596000" cy="3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b="1" lang="en" sz="2000">
                <a:solidFill>
                  <a:srgbClr val="00857D"/>
                </a:solidFill>
                <a:latin typeface="Lato"/>
                <a:ea typeface="Lato"/>
                <a:cs typeface="Lato"/>
                <a:sym typeface="Lato"/>
              </a:rPr>
              <a:t>Clue #1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It seems </a:t>
            </a:r>
            <a:r>
              <a:rPr b="1" lang="en" sz="2000">
                <a:latin typeface="Lato"/>
                <a:ea typeface="Lato"/>
                <a:cs typeface="Lato"/>
                <a:sym typeface="Lato"/>
              </a:rPr>
              <a:t>impossible 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or</a:t>
            </a:r>
            <a:r>
              <a:rPr b="1" lang="en" sz="2000">
                <a:latin typeface="Lato"/>
                <a:ea typeface="Lato"/>
                <a:cs typeface="Lato"/>
                <a:sym typeface="Lato"/>
              </a:rPr>
              <a:t> unbelievable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. </a:t>
            </a:r>
            <a:br>
              <a:rPr lang="en" sz="2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FOR EXAMPLE: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"Think Your Cat Loves You? It's Actually Plotting 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latin typeface="Lato"/>
                <a:ea typeface="Lato"/>
                <a:cs typeface="Lato"/>
                <a:sym typeface="Lato"/>
              </a:rPr>
              <a:t>to Make You Sick."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b="1" lang="en" sz="2000">
                <a:solidFill>
                  <a:srgbClr val="00857D"/>
                </a:solidFill>
                <a:latin typeface="Lato"/>
                <a:ea typeface="Lato"/>
                <a:cs typeface="Lato"/>
                <a:sym typeface="Lato"/>
              </a:rPr>
              <a:t>Clue #2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It tries to </a:t>
            </a:r>
            <a:r>
              <a:rPr b="1" lang="en" sz="2000">
                <a:latin typeface="Lato"/>
                <a:ea typeface="Lato"/>
                <a:cs typeface="Lato"/>
                <a:sym typeface="Lato"/>
              </a:rPr>
              <a:t>shock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 you. </a:t>
            </a:r>
            <a:br>
              <a:rPr lang="en" sz="2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EXAMPLE: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"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You Won't Believe This!" or "The Answer Is Genius!"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Lato"/>
              <a:buChar char="●"/>
            </a:pPr>
            <a:r>
              <a:rPr b="1" lang="en" sz="2000">
                <a:solidFill>
                  <a:srgbClr val="00857D"/>
                </a:solidFill>
                <a:latin typeface="Lato"/>
                <a:ea typeface="Lato"/>
                <a:cs typeface="Lato"/>
                <a:sym typeface="Lato"/>
              </a:rPr>
              <a:t>Clue #3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It refers to a </a:t>
            </a:r>
            <a:r>
              <a:rPr b="1" lang="en" sz="2000">
                <a:latin typeface="Lato"/>
                <a:ea typeface="Lato"/>
                <a:cs typeface="Lato"/>
                <a:sym typeface="Lato"/>
              </a:rPr>
              <a:t>celebrity 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or</a:t>
            </a:r>
            <a:r>
              <a:rPr b="1" lang="en" sz="2000">
                <a:latin typeface="Lato"/>
                <a:ea typeface="Lato"/>
                <a:cs typeface="Lato"/>
                <a:sym typeface="Lato"/>
              </a:rPr>
              <a:t> popular topic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. </a:t>
            </a:r>
            <a:br>
              <a:rPr lang="en" sz="2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FOR EXAMPLE: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"Kylie Jenner Talks Selfies and Bubble Tea: You Won't Believe What She Says!"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9" name="Google Shape;9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 txBox="1"/>
          <p:nvPr/>
        </p:nvSpPr>
        <p:spPr>
          <a:xfrm>
            <a:off x="569575" y="190700"/>
            <a:ext cx="2823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ACTIVITY: AVOIDING CLICKBAIT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1" name="Google Shape;101;p13"/>
          <p:cNvPicPr preferRelativeResize="0"/>
          <p:nvPr/>
        </p:nvPicPr>
        <p:blipFill rotWithShape="1">
          <a:blip r:embed="rId4">
            <a:alphaModFix/>
          </a:blip>
          <a:srcRect b="53302" l="5014" r="47494" t="1076"/>
          <a:stretch/>
        </p:blipFill>
        <p:spPr>
          <a:xfrm flipH="1" rot="10800000">
            <a:off x="6858375" y="0"/>
            <a:ext cx="2285623" cy="194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6825" y="751059"/>
            <a:ext cx="3610350" cy="121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63988">
            <a:off x="2533956" y="988780"/>
            <a:ext cx="465150" cy="60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36957">
            <a:off x="6100431" y="988768"/>
            <a:ext cx="465150" cy="60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5">
            <a:alphaModFix/>
          </a:blip>
          <a:srcRect b="30353" l="-1870" r="1870" t="-1537"/>
          <a:stretch/>
        </p:blipFill>
        <p:spPr>
          <a:xfrm>
            <a:off x="2454388" y="2260925"/>
            <a:ext cx="4082825" cy="23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