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445" r:id="rId5"/>
    <p:sldId id="594" r:id="rId6"/>
    <p:sldId id="607" r:id="rId7"/>
    <p:sldId id="608" r:id="rId8"/>
    <p:sldId id="610" r:id="rId9"/>
    <p:sldId id="611" r:id="rId10"/>
    <p:sldId id="61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02687D"/>
    <a:srgbClr val="AFE0E5"/>
    <a:srgbClr val="0FA7C0"/>
    <a:srgbClr val="1FBFDB"/>
    <a:srgbClr val="59C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80370" autoAdjust="0"/>
  </p:normalViewPr>
  <p:slideViewPr>
    <p:cSldViewPr snapToGrid="0">
      <p:cViewPr varScale="1">
        <p:scale>
          <a:sx n="72" d="100"/>
          <a:sy n="72"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4/17/2023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dirty="0"/>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Invite student responses</a:t>
            </a:r>
          </a:p>
          <a:p>
            <a:pPr algn="l"/>
            <a:endParaRPr lang="en-US" b="1"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 up an examples of plastic if possible </a:t>
            </a:r>
          </a:p>
          <a:p>
            <a:endParaRPr lang="en-GB" dirty="0"/>
          </a:p>
          <a:p>
            <a:r>
              <a:rPr lang="en-GB" dirty="0"/>
              <a:t>(You can talk about reusable bags that </a:t>
            </a:r>
            <a:r>
              <a:rPr lang="en-GB"/>
              <a:t>your school might </a:t>
            </a:r>
            <a:r>
              <a:rPr lang="en-GB" dirty="0"/>
              <a:t>have with the school name or logo on them, if that’s applicable.) </a:t>
            </a:r>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50999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Sources:</a:t>
            </a:r>
          </a:p>
          <a:p>
            <a:r>
              <a:rPr lang="en-US" dirty="0"/>
              <a:t>1. </a:t>
            </a:r>
            <a:r>
              <a:rPr lang="en-GB" dirty="0"/>
              <a:t>[Source: </a:t>
            </a:r>
            <a:r>
              <a:rPr lang="en-GB" dirty="0" err="1"/>
              <a:t>TheWorld</a:t>
            </a:r>
            <a:r>
              <a:rPr lang="en-GB" dirty="0"/>
              <a:t> Counts:</a:t>
            </a:r>
          </a:p>
          <a:p>
            <a:r>
              <a:rPr lang="en-GB" dirty="0"/>
              <a:t>http://</a:t>
            </a:r>
            <a:r>
              <a:rPr lang="en-GB" dirty="0" err="1"/>
              <a:t>www.theworldcounts.com</a:t>
            </a:r>
            <a:r>
              <a:rPr lang="en-GB" dirty="0"/>
              <a:t>/counters/</a:t>
            </a:r>
            <a:r>
              <a:rPr lang="en-GB" dirty="0" err="1"/>
              <a:t>waste_pollution_facts</a:t>
            </a:r>
            <a:r>
              <a:rPr lang="en-GB" dirty="0"/>
              <a:t>/</a:t>
            </a:r>
            <a:r>
              <a:rPr lang="en-GB" dirty="0" err="1"/>
              <a:t>plasti</a:t>
            </a:r>
            <a:endParaRPr lang="en-GB" dirty="0"/>
          </a:p>
          <a:p>
            <a:r>
              <a:rPr lang="en-GB" dirty="0" err="1"/>
              <a:t>c_bags_used_per_year</a:t>
            </a:r>
            <a:r>
              <a:rPr lang="en-GB" dirty="0"/>
              <a:t>]</a:t>
            </a:r>
          </a:p>
          <a:p>
            <a:pPr algn="l"/>
            <a:endParaRPr lang="en-US" dirty="0"/>
          </a:p>
          <a:p>
            <a:r>
              <a:rPr lang="en-GB" dirty="0"/>
              <a:t>Source: Conserving Now:</a:t>
            </a:r>
          </a:p>
          <a:p>
            <a:r>
              <a:rPr lang="en-GB" dirty="0"/>
              <a:t>https://</a:t>
            </a:r>
            <a:r>
              <a:rPr lang="en-GB" dirty="0" err="1"/>
              <a:t>conservingnow.com</a:t>
            </a:r>
            <a:r>
              <a:rPr lang="en-GB" dirty="0"/>
              <a:t>/plastic-bag-environmental-impact/]</a:t>
            </a:r>
          </a:p>
          <a:p>
            <a:endParaRPr lang="en-GB" dirty="0"/>
          </a:p>
          <a:p>
            <a:r>
              <a:rPr lang="en-GB" dirty="0"/>
              <a:t>[Source: Conserving Now:</a:t>
            </a:r>
          </a:p>
          <a:p>
            <a:r>
              <a:rPr lang="en-GB" dirty="0"/>
              <a:t>https://</a:t>
            </a:r>
            <a:r>
              <a:rPr lang="en-GB" dirty="0" err="1"/>
              <a:t>conservingnow.com</a:t>
            </a:r>
            <a:r>
              <a:rPr lang="en-GB" dirty="0"/>
              <a:t>/plastic-bag-environmental-impact/]</a:t>
            </a:r>
          </a:p>
          <a:p>
            <a:endParaRPr lang="en-GB" dirty="0"/>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27661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Invite student responses.</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376115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4/17/2023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sky, road, outdoor, stree&#10;&#10;Description automatically generated">
            <a:extLst>
              <a:ext uri="{FF2B5EF4-FFF2-40B4-BE49-F238E27FC236}">
                <a16:creationId xmlns:a16="http://schemas.microsoft.com/office/drawing/2014/main" id="{F29B0E10-8098-8410-3DC7-909215C8E961}"/>
              </a:ext>
            </a:extLst>
          </p:cNvPr>
          <p:cNvPicPr>
            <a:picLocks noChangeAspect="1"/>
          </p:cNvPicPr>
          <p:nvPr/>
        </p:nvPicPr>
        <p:blipFill rotWithShape="1">
          <a:blip r:embed="rId4">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7B5F3E1-5DAF-9A09-5D74-BBCF2C7DD04B}"/>
              </a:ext>
            </a:extLst>
          </p:cNvPr>
          <p:cNvPicPr>
            <a:picLocks noChangeAspect="1"/>
          </p:cNvPicPr>
          <p:nvPr/>
        </p:nvPicPr>
        <p:blipFill>
          <a:blip r:embed="rId5"/>
          <a:stretch>
            <a:fillRect/>
          </a:stretch>
        </p:blipFill>
        <p:spPr>
          <a:xfrm>
            <a:off x="10006242" y="492179"/>
            <a:ext cx="1774090" cy="725487"/>
          </a:xfrm>
          <a:prstGeom prst="rect">
            <a:avLst/>
          </a:prstGeom>
        </p:spPr>
      </p:pic>
      <p:pic>
        <p:nvPicPr>
          <p:cNvPr id="15" name="Picture 14">
            <a:extLst>
              <a:ext uri="{FF2B5EF4-FFF2-40B4-BE49-F238E27FC236}">
                <a16:creationId xmlns:a16="http://schemas.microsoft.com/office/drawing/2014/main" id="{B7ADB58B-AC75-8095-B99D-E28C08050799}"/>
              </a:ext>
            </a:extLst>
          </p:cNvPr>
          <p:cNvPicPr>
            <a:picLocks noChangeAspect="1"/>
          </p:cNvPicPr>
          <p:nvPr/>
        </p:nvPicPr>
        <p:blipFill>
          <a:blip r:embed="rId6"/>
          <a:stretch>
            <a:fillRect/>
          </a:stretch>
        </p:blipFill>
        <p:spPr>
          <a:xfrm>
            <a:off x="2641927" y="5146054"/>
            <a:ext cx="6669602" cy="707197"/>
          </a:xfrm>
          <a:prstGeom prst="rect">
            <a:avLst/>
          </a:prstGeom>
        </p:spPr>
      </p:pic>
      <p:pic>
        <p:nvPicPr>
          <p:cNvPr id="16" name="Picture 15">
            <a:extLst>
              <a:ext uri="{FF2B5EF4-FFF2-40B4-BE49-F238E27FC236}">
                <a16:creationId xmlns:a16="http://schemas.microsoft.com/office/drawing/2014/main" id="{000EFABA-B120-F0CF-D14D-B7AC904EADA2}"/>
              </a:ext>
            </a:extLst>
          </p:cNvPr>
          <p:cNvPicPr>
            <a:picLocks noChangeAspect="1"/>
          </p:cNvPicPr>
          <p:nvPr/>
        </p:nvPicPr>
        <p:blipFill>
          <a:blip r:embed="rId7"/>
          <a:stretch>
            <a:fillRect/>
          </a:stretch>
        </p:blipFill>
        <p:spPr>
          <a:xfrm>
            <a:off x="2262348" y="5853251"/>
            <a:ext cx="7504826" cy="658425"/>
          </a:xfrm>
          <a:prstGeom prst="rect">
            <a:avLst/>
          </a:prstGeom>
        </p:spPr>
      </p:pic>
      <p:pic>
        <p:nvPicPr>
          <p:cNvPr id="18" name="Picture 17">
            <a:extLst>
              <a:ext uri="{FF2B5EF4-FFF2-40B4-BE49-F238E27FC236}">
                <a16:creationId xmlns:a16="http://schemas.microsoft.com/office/drawing/2014/main" id="{C55B09B7-7B5D-07C4-B1A3-178F98DD6608}"/>
              </a:ext>
            </a:extLst>
          </p:cNvPr>
          <p:cNvPicPr>
            <a:picLocks noChangeAspect="1"/>
          </p:cNvPicPr>
          <p:nvPr/>
        </p:nvPicPr>
        <p:blipFill>
          <a:blip r:embed="rId8"/>
          <a:stretch>
            <a:fillRect/>
          </a:stretch>
        </p:blipFill>
        <p:spPr>
          <a:xfrm>
            <a:off x="3646260" y="5071932"/>
            <a:ext cx="4737003" cy="1004751"/>
          </a:xfrm>
          <a:prstGeom prst="rect">
            <a:avLst/>
          </a:prstGeom>
        </p:spPr>
      </p:pic>
      <p:sp>
        <p:nvSpPr>
          <p:cNvPr id="4" name="TextBox 3">
            <a:extLst>
              <a:ext uri="{FF2B5EF4-FFF2-40B4-BE49-F238E27FC236}">
                <a16:creationId xmlns:a16="http://schemas.microsoft.com/office/drawing/2014/main" id="{88F42586-6C35-FBAA-5CE5-0EF475059E36}"/>
              </a:ext>
            </a:extLst>
          </p:cNvPr>
          <p:cNvSpPr txBox="1"/>
          <p:nvPr/>
        </p:nvSpPr>
        <p:spPr>
          <a:xfrm>
            <a:off x="3896446" y="5896187"/>
            <a:ext cx="4831680" cy="584775"/>
          </a:xfrm>
          <a:prstGeom prst="rect">
            <a:avLst/>
          </a:prstGeom>
          <a:noFill/>
        </p:spPr>
        <p:txBody>
          <a:bodyPr wrap="square">
            <a:spAutoFit/>
          </a:bodyPr>
          <a:lstStyle/>
          <a:p>
            <a:r>
              <a:rPr lang="en-US" sz="3200" b="1" dirty="0">
                <a:solidFill>
                  <a:srgbClr val="F4F4F4"/>
                </a:solidFill>
              </a:rPr>
              <a:t>One Bag, One Bracelet</a:t>
            </a:r>
          </a:p>
        </p:txBody>
      </p:sp>
    </p:spTree>
    <p:extLst>
      <p:ext uri="{BB962C8B-B14F-4D97-AF65-F5344CB8AC3E}">
        <p14:creationId xmlns:p14="http://schemas.microsoft.com/office/powerpoint/2010/main" val="91808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a:xfrm>
            <a:off x="686834" y="1153572"/>
            <a:ext cx="3200400" cy="4461163"/>
          </a:xfrm>
        </p:spPr>
        <p:txBody>
          <a:bodyPr>
            <a:normAutofit/>
          </a:bodyPr>
          <a:lstStyle/>
          <a:p>
            <a:r>
              <a:rPr lang="en-US">
                <a:solidFill>
                  <a:srgbClr val="FFFFFF"/>
                </a:solidFill>
              </a:rPr>
              <a:t>In this lesson students will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4447308" y="591344"/>
            <a:ext cx="6906491" cy="5585619"/>
          </a:xfrm>
        </p:spPr>
        <p:txBody>
          <a:bodyPr anchor="ctr">
            <a:normAutofit/>
          </a:bodyPr>
          <a:lstStyle/>
          <a:p>
            <a:r>
              <a:rPr lang="en-GB" dirty="0"/>
              <a:t>Investigate the impact of plastic bags on the environment and economy.</a:t>
            </a:r>
          </a:p>
          <a:p>
            <a:r>
              <a:rPr lang="en-GB" dirty="0"/>
              <a:t>Evaluate how different decisions impact habitat, especially the environment.</a:t>
            </a:r>
          </a:p>
          <a:p>
            <a:r>
              <a:rPr lang="en-GB" dirty="0"/>
              <a:t>Discuss the impact of responsible decision making on quality of life and habitat.</a:t>
            </a:r>
          </a:p>
          <a:p>
            <a:pPr marL="0" indent="0">
              <a:buNone/>
            </a:pPr>
            <a:endParaRPr lang="en-GB" dirty="0"/>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ADDE6-EE47-C54A-AF89-6C9B1551A572}"/>
              </a:ext>
            </a:extLst>
          </p:cNvPr>
          <p:cNvSpPr/>
          <p:nvPr/>
        </p:nvSpPr>
        <p:spPr>
          <a:xfrm>
            <a:off x="378455" y="1054309"/>
            <a:ext cx="10942719" cy="5693866"/>
          </a:xfrm>
          <a:prstGeom prst="rect">
            <a:avLst/>
          </a:prstGeom>
        </p:spPr>
        <p:txBody>
          <a:bodyPr wrap="square">
            <a:spAutoFit/>
          </a:bodyPr>
          <a:lstStyle/>
          <a:p>
            <a:r>
              <a:rPr lang="en-GB" sz="2800" b="1" dirty="0"/>
              <a:t>In the last lesson, what habitat did we talk about?</a:t>
            </a:r>
          </a:p>
          <a:p>
            <a:endParaRPr lang="en-GB" sz="2800" dirty="0"/>
          </a:p>
          <a:p>
            <a:r>
              <a:rPr lang="en-GB" sz="2800" dirty="0"/>
              <a:t>That is right! We looked at forests and freshwater habitats. </a:t>
            </a:r>
          </a:p>
          <a:p>
            <a:endParaRPr lang="en-GB" sz="2800" dirty="0"/>
          </a:p>
          <a:p>
            <a:r>
              <a:rPr lang="en-GB" sz="2800" b="1" dirty="0"/>
              <a:t>What animal did we study? </a:t>
            </a:r>
          </a:p>
          <a:p>
            <a:endParaRPr lang="en-GB" sz="2800" dirty="0"/>
          </a:p>
          <a:p>
            <a:r>
              <a:rPr lang="en-GB" sz="2800" dirty="0"/>
              <a:t>Yes! We studied beavers. </a:t>
            </a:r>
            <a:r>
              <a:rPr lang="en-GB" sz="2800" b="1" dirty="0"/>
              <a:t>What do beavers build and how do they build it?</a:t>
            </a:r>
          </a:p>
          <a:p>
            <a:endParaRPr lang="en-GB" sz="2800" dirty="0"/>
          </a:p>
          <a:p>
            <a:r>
              <a:rPr lang="en-GB" sz="2800" dirty="0"/>
              <a:t>Good! Beavers use their sharp teeth to cut down trees and haul branches and brush to build dams. They use mud to help the dam hold together. At the dam, they build a house called a lodge which has rooms and tunnels the beavers can move in and out of.</a:t>
            </a:r>
          </a:p>
        </p:txBody>
      </p:sp>
      <p:sp>
        <p:nvSpPr>
          <p:cNvPr id="3" name="TextBox 2">
            <a:extLst>
              <a:ext uri="{FF2B5EF4-FFF2-40B4-BE49-F238E27FC236}">
                <a16:creationId xmlns:a16="http://schemas.microsoft.com/office/drawing/2014/main" id="{84D4DFC7-5A70-4A43-95B7-158C96241A6B}"/>
              </a:ext>
            </a:extLst>
          </p:cNvPr>
          <p:cNvSpPr txBox="1"/>
          <p:nvPr/>
        </p:nvSpPr>
        <p:spPr>
          <a:xfrm>
            <a:off x="1617785" y="109825"/>
            <a:ext cx="8464061" cy="1200329"/>
          </a:xfrm>
          <a:prstGeom prst="rect">
            <a:avLst/>
          </a:prstGeom>
          <a:noFill/>
        </p:spPr>
        <p:txBody>
          <a:bodyPr wrap="square" rtlCol="0">
            <a:spAutoFit/>
          </a:bodyPr>
          <a:lstStyle/>
          <a:p>
            <a:pPr algn="ctr"/>
            <a:r>
              <a:rPr lang="en-US" sz="7200" b="1" dirty="0"/>
              <a:t>HABITATS</a:t>
            </a:r>
          </a:p>
        </p:txBody>
      </p:sp>
    </p:spTree>
    <p:extLst>
      <p:ext uri="{BB962C8B-B14F-4D97-AF65-F5344CB8AC3E}">
        <p14:creationId xmlns:p14="http://schemas.microsoft.com/office/powerpoint/2010/main" val="14331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Throwing empty plastic bottle into the rubbish">
            <a:extLst>
              <a:ext uri="{FF2B5EF4-FFF2-40B4-BE49-F238E27FC236}">
                <a16:creationId xmlns:a16="http://schemas.microsoft.com/office/drawing/2014/main" id="{7F13E5CA-37EF-DFBB-FC9F-7682AEB9FC02}"/>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EAA406-1646-B749-DFC0-27FDCA6198F7}"/>
              </a:ext>
            </a:extLst>
          </p:cNvPr>
          <p:cNvSpPr>
            <a:spLocks noGrp="1"/>
          </p:cNvSpPr>
          <p:nvPr>
            <p:ph type="title"/>
          </p:nvPr>
        </p:nvSpPr>
        <p:spPr>
          <a:xfrm>
            <a:off x="838200" y="365125"/>
            <a:ext cx="3822189" cy="1899912"/>
          </a:xfrm>
        </p:spPr>
        <p:txBody>
          <a:bodyPr>
            <a:normAutofit/>
          </a:bodyPr>
          <a:lstStyle/>
          <a:p>
            <a:endParaRPr lang="en-US" sz="4000"/>
          </a:p>
        </p:txBody>
      </p:sp>
      <p:sp>
        <p:nvSpPr>
          <p:cNvPr id="3" name="Content Placeholder 2">
            <a:extLst>
              <a:ext uri="{FF2B5EF4-FFF2-40B4-BE49-F238E27FC236}">
                <a16:creationId xmlns:a16="http://schemas.microsoft.com/office/drawing/2014/main" id="{1622F9DF-97F9-6069-AB74-8F71F70F69D2}"/>
              </a:ext>
            </a:extLst>
          </p:cNvPr>
          <p:cNvSpPr>
            <a:spLocks noGrp="1"/>
          </p:cNvSpPr>
          <p:nvPr>
            <p:ph idx="1"/>
          </p:nvPr>
        </p:nvSpPr>
        <p:spPr>
          <a:xfrm>
            <a:off x="838200" y="2434201"/>
            <a:ext cx="3822189" cy="3742762"/>
          </a:xfrm>
        </p:spPr>
        <p:txBody>
          <a:bodyPr>
            <a:normAutofit/>
          </a:bodyPr>
          <a:lstStyle/>
          <a:p>
            <a:r>
              <a:rPr lang="en-GB" sz="1700"/>
              <a:t>There is something that most of us probably use on a daily basis that has a very large negative environmental impact. Every time we throw something away or go to the grocery store or to big shopping markets what do we use? What lines our garbage cans and what does the store check-out person put our items into? When we open a bag of chips, what are we opening? When you unwrap your chocolate bar or open a bag of apples, what</a:t>
            </a:r>
          </a:p>
          <a:p>
            <a:r>
              <a:rPr lang="en-GB" sz="1700"/>
              <a:t>are you usually opening? </a:t>
            </a:r>
          </a:p>
          <a:p>
            <a:pPr marL="0" indent="0">
              <a:buNone/>
            </a:pPr>
            <a:endParaRPr lang="en-US" sz="1700"/>
          </a:p>
        </p:txBody>
      </p:sp>
    </p:spTree>
    <p:extLst>
      <p:ext uri="{BB962C8B-B14F-4D97-AF65-F5344CB8AC3E}">
        <p14:creationId xmlns:p14="http://schemas.microsoft.com/office/powerpoint/2010/main" val="396006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0" y="0"/>
            <a:ext cx="7345180" cy="7725192"/>
          </a:xfrm>
          <a:prstGeom prst="rect">
            <a:avLst/>
          </a:prstGeom>
          <a:noFill/>
        </p:spPr>
        <p:txBody>
          <a:bodyPr wrap="square" lIns="91440" tIns="45720" rIns="91440" bIns="45720">
            <a:spAutoFit/>
          </a:bodyPr>
          <a:lstStyle/>
          <a:p>
            <a:r>
              <a:rPr lang="en-GB" sz="2800" dirty="0"/>
              <a:t>That’s right! </a:t>
            </a:r>
            <a:r>
              <a:rPr lang="en-GB" sz="2800" b="1" dirty="0"/>
              <a:t>Plastic bags!</a:t>
            </a:r>
            <a:r>
              <a:rPr lang="en-GB" sz="2800" dirty="0"/>
              <a:t> </a:t>
            </a:r>
          </a:p>
          <a:p>
            <a:r>
              <a:rPr lang="en-GB" sz="2800" dirty="0"/>
              <a:t>How many of you brought your snack today in a plastic baggie or had a plastic-wrapped snack? </a:t>
            </a:r>
          </a:p>
          <a:p>
            <a:endParaRPr lang="en-GB" sz="2800" dirty="0"/>
          </a:p>
          <a:p>
            <a:r>
              <a:rPr lang="en-GB" sz="2800" dirty="0"/>
              <a:t>We use these a lot in our daily lives, don’t we?</a:t>
            </a:r>
          </a:p>
          <a:p>
            <a:r>
              <a:rPr lang="en-GB" sz="2800" dirty="0"/>
              <a:t>How many of your families use reusable bags when you go to the store? This is something that many stores and environmental groups are trying to get families to start doing. If you think about it, you use a reusable bag everyday with your backpack! Many of you bring the same backpack to school everyday to carry your work and special items. Sometimes we even use the same backpack for a couple of years! That is one way we can be kind to the environment: reuse what we have!</a:t>
            </a:r>
          </a:p>
          <a:p>
            <a:endParaRPr lang="en-GB" sz="2800" dirty="0"/>
          </a:p>
          <a:p>
            <a:endParaRPr lang="en-GB" sz="2000" dirty="0"/>
          </a:p>
        </p:txBody>
      </p:sp>
      <p:pic>
        <p:nvPicPr>
          <p:cNvPr id="3" name="Picture 2" descr="A picture containing person, orange, suit&#10;&#10;Description automatically generated">
            <a:extLst>
              <a:ext uri="{FF2B5EF4-FFF2-40B4-BE49-F238E27FC236}">
                <a16:creationId xmlns:a16="http://schemas.microsoft.com/office/drawing/2014/main" id="{60FE4FD4-EAB4-C14D-8A8F-0452E884D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80" y="1583923"/>
            <a:ext cx="4924581" cy="3690153"/>
          </a:xfrm>
          <a:prstGeom prst="rect">
            <a:avLst/>
          </a:prstGeom>
        </p:spPr>
      </p:pic>
    </p:spTree>
    <p:extLst>
      <p:ext uri="{BB962C8B-B14F-4D97-AF65-F5344CB8AC3E}">
        <p14:creationId xmlns:p14="http://schemas.microsoft.com/office/powerpoint/2010/main" val="110646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fish swimming in the water&#10;&#10;Description automatically generated with low confidence">
            <a:extLst>
              <a:ext uri="{FF2B5EF4-FFF2-40B4-BE49-F238E27FC236}">
                <a16:creationId xmlns:a16="http://schemas.microsoft.com/office/drawing/2014/main" id="{58F90C63-0EFA-6C44-BD9D-F90C5F0E88E3}"/>
              </a:ext>
            </a:extLst>
          </p:cNvPr>
          <p:cNvPicPr>
            <a:picLocks noChangeAspect="1"/>
          </p:cNvPicPr>
          <p:nvPr/>
        </p:nvPicPr>
        <p:blipFill rotWithShape="1">
          <a:blip r:embed="rId3">
            <a:extLst>
              <a:ext uri="{28A0092B-C50C-407E-A947-70E740481C1C}">
                <a14:useLocalDpi xmlns:a14="http://schemas.microsoft.com/office/drawing/2010/main" val="0"/>
              </a:ext>
            </a:extLst>
          </a:blip>
          <a:srcRect l="780" r="3968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ctangle 3">
            <a:extLst>
              <a:ext uri="{FF2B5EF4-FFF2-40B4-BE49-F238E27FC236}">
                <a16:creationId xmlns:a16="http://schemas.microsoft.com/office/drawing/2014/main" id="{C849188F-3799-44D3-ADAF-1F876400A936}"/>
              </a:ext>
            </a:extLst>
          </p:cNvPr>
          <p:cNvSpPr/>
          <p:nvPr/>
        </p:nvSpPr>
        <p:spPr>
          <a:xfrm>
            <a:off x="6094476" y="409530"/>
            <a:ext cx="6072383" cy="6038940"/>
          </a:xfrm>
          <a:prstGeom prst="rect">
            <a:avLst/>
          </a:prstGeom>
        </p:spPr>
        <p:txBody>
          <a:bodyPr vert="horz" lIns="91440" tIns="45720" rIns="91440" bIns="45720" rtlCol="0">
            <a:normAutofit/>
          </a:bodyPr>
          <a:lstStyle/>
          <a:p>
            <a:pPr>
              <a:lnSpc>
                <a:spcPct val="90000"/>
              </a:lnSpc>
              <a:spcAft>
                <a:spcPts val="600"/>
              </a:spcAft>
            </a:pPr>
            <a:r>
              <a:rPr lang="en-US" sz="2000" b="1" dirty="0"/>
              <a:t>Here are some interesting facts about plastic:</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There are about 5 trillion plastic bags used each year around the world (that is 160,000 bags per second!)</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Researchers estimate that it can take up to 1,000 years for a plastic item to decompose, which means break down back into the soil, in a landfill!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90% of the non-naturally occurring ocean debris floating in the ocean is plastic!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About 100,000 animals, such as dolphins, turtles, whales, and penguins, are killed every year when they eat the plastic bags that are floating in the ocean. The toxins from the plastic get into the animals or they choke. </a:t>
            </a:r>
            <a:endParaRPr lang="en-US" sz="20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5806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21BA-92B2-49F2-97DE-F279B9E4A288}"/>
              </a:ext>
            </a:extLst>
          </p:cNvPr>
          <p:cNvSpPr>
            <a:spLocks noGrp="1"/>
          </p:cNvSpPr>
          <p:nvPr>
            <p:ph type="title"/>
          </p:nvPr>
        </p:nvSpPr>
        <p:spPr>
          <a:xfrm>
            <a:off x="643467" y="321734"/>
            <a:ext cx="10905066" cy="1135737"/>
          </a:xfrm>
        </p:spPr>
        <p:txBody>
          <a:bodyPr>
            <a:normAutofit/>
          </a:bodyPr>
          <a:lstStyle/>
          <a:p>
            <a:r>
              <a:rPr lang="en-US" sz="3600" dirty="0"/>
              <a:t>Empower</a:t>
            </a:r>
          </a:p>
        </p:txBody>
      </p:sp>
      <p:sp>
        <p:nvSpPr>
          <p:cNvPr id="3" name="Content Placeholder 2">
            <a:extLst>
              <a:ext uri="{FF2B5EF4-FFF2-40B4-BE49-F238E27FC236}">
                <a16:creationId xmlns:a16="http://schemas.microsoft.com/office/drawing/2014/main" id="{E7AEE7B6-61A7-40CD-98D1-8D088B36689F}"/>
              </a:ext>
            </a:extLst>
          </p:cNvPr>
          <p:cNvSpPr>
            <a:spLocks noGrp="1"/>
          </p:cNvSpPr>
          <p:nvPr>
            <p:ph idx="1"/>
          </p:nvPr>
        </p:nvSpPr>
        <p:spPr>
          <a:xfrm>
            <a:off x="507030" y="1565470"/>
            <a:ext cx="11548531" cy="4393982"/>
          </a:xfrm>
        </p:spPr>
        <p:txBody>
          <a:bodyPr>
            <a:normAutofit/>
          </a:bodyPr>
          <a:lstStyle/>
          <a:p>
            <a:r>
              <a:rPr lang="en-GB" dirty="0"/>
              <a:t>What else can you do to help reduce your use of plastic?</a:t>
            </a:r>
          </a:p>
          <a:p>
            <a:pPr marL="0" indent="0">
              <a:buNone/>
            </a:pPr>
            <a:endParaRPr lang="en-GB" dirty="0"/>
          </a:p>
          <a:p>
            <a:r>
              <a:rPr lang="en-GB" dirty="0"/>
              <a:t>Remember to reuse whatever you can, including your plastic bags. If you don’t have reusable bags for groceries, be sure you save your plastic bags and use them for something else; maybe you can even bring them back to the store to use again. </a:t>
            </a:r>
          </a:p>
          <a:p>
            <a:pPr marL="0" indent="0">
              <a:buNone/>
            </a:pPr>
            <a:endParaRPr lang="en-GB" dirty="0"/>
          </a:p>
          <a:p>
            <a:r>
              <a:rPr lang="en-GB" dirty="0"/>
              <a:t>Work hard to think about your impact on the environment, especially when it comes to plastic!</a:t>
            </a:r>
          </a:p>
          <a:p>
            <a:pPr marL="0" indent="0">
              <a:buNone/>
            </a:pPr>
            <a:endParaRPr lang="en-GB" dirty="0"/>
          </a:p>
          <a:p>
            <a:pPr marL="0" indent="0">
              <a:buNone/>
            </a:pPr>
            <a:endParaRPr lang="en-GB" sz="2000" dirty="0"/>
          </a:p>
          <a:p>
            <a:endParaRPr lang="en-GB" sz="2000" dirty="0"/>
          </a:p>
        </p:txBody>
      </p:sp>
    </p:spTree>
    <p:extLst>
      <p:ext uri="{BB962C8B-B14F-4D97-AF65-F5344CB8AC3E}">
        <p14:creationId xmlns:p14="http://schemas.microsoft.com/office/powerpoint/2010/main" val="352128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E7F56-9409-45CA-A294-1DEF10776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538E5E-3500-4ED3-946D-B30B2CE51823}">
  <ds:schemaRef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24b2b1f2-60e9-4873-a720-0da2f5bde98a"/>
    <ds:schemaRef ds:uri="c219d832-1076-4c15-87a4-e4c3e333e237"/>
    <ds:schemaRef ds:uri="http://purl.org/dc/dcmitype/"/>
  </ds:schemaRefs>
</ds:datastoreItem>
</file>

<file path=customXml/itemProps3.xml><?xml version="1.0" encoding="utf-8"?>
<ds:datastoreItem xmlns:ds="http://schemas.openxmlformats.org/officeDocument/2006/customXml" ds:itemID="{3821A201-5921-493D-B7B2-43A01E684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TotalTime>
  <Words>687</Words>
  <Application>Microsoft Office PowerPoint</Application>
  <PresentationFormat>Widescreen</PresentationFormat>
  <Paragraphs>59</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In this lesson students will </vt:lpstr>
      <vt:lpstr>PowerPoint Presentation</vt:lpstr>
      <vt:lpstr>PowerPoint Presentation</vt:lpstr>
      <vt:lpstr>PowerPoint Presentation</vt:lpstr>
      <vt:lpstr>PowerPoint Presentation</vt:lpstr>
      <vt:lpstr>Empower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Sara Ossama Hassan Ibrahim</cp:lastModifiedBy>
  <cp:revision>25</cp:revision>
  <dcterms:created xsi:type="dcterms:W3CDTF">2020-08-28T16:08:04Z</dcterms:created>
  <dcterms:modified xsi:type="dcterms:W3CDTF">2023-04-17T08:47:41Z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