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4"/>
  </p:notesMasterIdLst>
  <p:sldIdLst>
    <p:sldId id="606" r:id="rId5"/>
    <p:sldId id="594" r:id="rId6"/>
    <p:sldId id="595" r:id="rId7"/>
    <p:sldId id="601" r:id="rId8"/>
    <p:sldId id="607" r:id="rId9"/>
    <p:sldId id="602" r:id="rId10"/>
    <p:sldId id="598" r:id="rId11"/>
    <p:sldId id="608" r:id="rId12"/>
    <p:sldId id="609" r:id="rId13"/>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687D"/>
    <a:srgbClr val="AFE0E5"/>
    <a:srgbClr val="0FA7C0"/>
    <a:srgbClr val="1FBFDB"/>
    <a:srgbClr val="59C8E3"/>
    <a:srgbClr val="F4F4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72" autoAdjust="0"/>
    <p:restoredTop sz="80370" autoAdjust="0"/>
  </p:normalViewPr>
  <p:slideViewPr>
    <p:cSldViewPr snapToGrid="0">
      <p:cViewPr varScale="1">
        <p:scale>
          <a:sx n="72" d="100"/>
          <a:sy n="72" d="100"/>
        </p:scale>
        <p:origin x="1158"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BE00ED30-8409-437E-B1FE-4BF8DB774C49}" type="datetimeFigureOut">
              <a:rPr lang="en-US" smtClean="0"/>
              <a:t>4/12/2023</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003FFBC-E686-4F41-B14D-7FAA4E0A4D4B}" type="slidenum">
              <a:rPr lang="en-US" smtClean="0"/>
              <a:t>‹#›</a:t>
            </a:fld>
            <a:endParaRPr lang="en-US" dirty="0"/>
          </a:p>
        </p:txBody>
      </p:sp>
    </p:spTree>
    <p:extLst>
      <p:ext uri="{BB962C8B-B14F-4D97-AF65-F5344CB8AC3E}">
        <p14:creationId xmlns:p14="http://schemas.microsoft.com/office/powerpoint/2010/main" val="20432111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03FFBC-E686-4F41-B14D-7FAA4E0A4D4B}" type="slidenum">
              <a:rPr lang="en-US" smtClean="0"/>
              <a:t>1</a:t>
            </a:fld>
            <a:endParaRPr lang="en-US"/>
          </a:p>
        </p:txBody>
      </p:sp>
    </p:spTree>
    <p:extLst>
      <p:ext uri="{BB962C8B-B14F-4D97-AF65-F5344CB8AC3E}">
        <p14:creationId xmlns:p14="http://schemas.microsoft.com/office/powerpoint/2010/main" val="37807211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AE" dirty="0"/>
          </a:p>
        </p:txBody>
      </p:sp>
      <p:sp>
        <p:nvSpPr>
          <p:cNvPr id="4" name="Slide Number Placeholder 3"/>
          <p:cNvSpPr>
            <a:spLocks noGrp="1"/>
          </p:cNvSpPr>
          <p:nvPr>
            <p:ph type="sldNum" sz="quarter" idx="5"/>
          </p:nvPr>
        </p:nvSpPr>
        <p:spPr/>
        <p:txBody>
          <a:bodyPr/>
          <a:lstStyle/>
          <a:p>
            <a:fld id="{A003FFBC-E686-4F41-B14D-7FAA4E0A4D4B}" type="slidenum">
              <a:rPr lang="en-US" smtClean="0"/>
              <a:t>2</a:t>
            </a:fld>
            <a:endParaRPr lang="en-US" dirty="0"/>
          </a:p>
        </p:txBody>
      </p:sp>
    </p:spTree>
    <p:extLst>
      <p:ext uri="{BB962C8B-B14F-4D97-AF65-F5344CB8AC3E}">
        <p14:creationId xmlns:p14="http://schemas.microsoft.com/office/powerpoint/2010/main" val="36348277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Invite student responses</a:t>
            </a:r>
          </a:p>
          <a:p>
            <a:pPr algn="l"/>
            <a:r>
              <a:rPr lang="en-US" dirty="0"/>
              <a:t>In our last lesson, we talked about shared habitats for people. What are some of the habitats that you share with others? Invite student responses. Now, let’s take our classroom as a shared habitat. What are some responsible decisions we need to make in order to keep our classroom a safe and healthy and fun place to be with others? Invite student responses.    </a:t>
            </a:r>
          </a:p>
          <a:p>
            <a:pPr algn="l"/>
            <a:r>
              <a:rPr lang="en-US" dirty="0"/>
              <a:t>Good! Our success in our shared habitats depends on the health of our habitats, and we need to do everything we just talked about in order to keep our classroom healthy. </a:t>
            </a:r>
          </a:p>
          <a:p>
            <a:pPr algn="l"/>
            <a:r>
              <a:rPr lang="en-US" dirty="0"/>
              <a:t>This lesson provides a very high level overview of just one habitat and focuses on a single animal. You should adjust it to suit your particular geographic area or an animal of particular interest or study. </a:t>
            </a:r>
            <a:endParaRPr lang="en-US" b="1" dirty="0"/>
          </a:p>
        </p:txBody>
      </p:sp>
      <p:sp>
        <p:nvSpPr>
          <p:cNvPr id="4" name="Slide Number Placeholder 3"/>
          <p:cNvSpPr>
            <a:spLocks noGrp="1"/>
          </p:cNvSpPr>
          <p:nvPr>
            <p:ph type="sldNum" sz="quarter" idx="5"/>
          </p:nvPr>
        </p:nvSpPr>
        <p:spPr/>
        <p:txBody>
          <a:bodyPr/>
          <a:lstStyle/>
          <a:p>
            <a:fld id="{A003FFBC-E686-4F41-B14D-7FAA4E0A4D4B}" type="slidenum">
              <a:rPr lang="en-US" smtClean="0"/>
              <a:t>3</a:t>
            </a:fld>
            <a:endParaRPr lang="en-US" dirty="0"/>
          </a:p>
        </p:txBody>
      </p:sp>
    </p:spTree>
    <p:extLst>
      <p:ext uri="{BB962C8B-B14F-4D97-AF65-F5344CB8AC3E}">
        <p14:creationId xmlns:p14="http://schemas.microsoft.com/office/powerpoint/2010/main" val="31457784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t>For this lesson, we are going to talk about habitats in nature! There are six major habitats for plants and animals. They are the arctic, forests, deserts, freshwater habitats (like lakes and streams), ocean habitats, and rainforests. Each of these natural habitats create special places for very specific animals to live. What habitats do we have near or within our community? Invite student responses. What types of plants and animals live in these habitats? Invite student responses. Have you ever thought about how animals create their own shared habitats, or homes, with one another? Did you know that often one type of animal depends on another type of animal for its survival? In many ways, humans are dependent on these natural habitats. For example, plants and trees create oxygen for us to breathe, so having healthy forest habitats is very important! Today we are going to explore the forest and freshwater habitats and specifically examine how beavers use these habitats to create their dams and homes (called lodges), and how their dams and lodges impact the habitats around them. </a:t>
            </a:r>
          </a:p>
        </p:txBody>
      </p:sp>
      <p:sp>
        <p:nvSpPr>
          <p:cNvPr id="4" name="Slide Number Placeholder 3"/>
          <p:cNvSpPr>
            <a:spLocks noGrp="1"/>
          </p:cNvSpPr>
          <p:nvPr>
            <p:ph type="sldNum" sz="quarter" idx="5"/>
          </p:nvPr>
        </p:nvSpPr>
        <p:spPr/>
        <p:txBody>
          <a:bodyPr/>
          <a:lstStyle/>
          <a:p>
            <a:fld id="{A003FFBC-E686-4F41-B14D-7FAA4E0A4D4B}" type="slidenum">
              <a:rPr lang="en-US" smtClean="0"/>
              <a:t>4</a:t>
            </a:fld>
            <a:endParaRPr lang="en-US" dirty="0"/>
          </a:p>
        </p:txBody>
      </p:sp>
    </p:spTree>
    <p:extLst>
      <p:ext uri="{BB962C8B-B14F-4D97-AF65-F5344CB8AC3E}">
        <p14:creationId xmlns:p14="http://schemas.microsoft.com/office/powerpoint/2010/main" val="3398291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t>Invite student responses </a:t>
            </a:r>
          </a:p>
        </p:txBody>
      </p:sp>
      <p:sp>
        <p:nvSpPr>
          <p:cNvPr id="4" name="Slide Number Placeholder 3"/>
          <p:cNvSpPr>
            <a:spLocks noGrp="1"/>
          </p:cNvSpPr>
          <p:nvPr>
            <p:ph type="sldNum" sz="quarter" idx="5"/>
          </p:nvPr>
        </p:nvSpPr>
        <p:spPr/>
        <p:txBody>
          <a:bodyPr/>
          <a:lstStyle/>
          <a:p>
            <a:fld id="{A003FFBC-E686-4F41-B14D-7FAA4E0A4D4B}" type="slidenum">
              <a:rPr lang="en-US" smtClean="0"/>
              <a:t>5</a:t>
            </a:fld>
            <a:endParaRPr lang="en-US" dirty="0"/>
          </a:p>
        </p:txBody>
      </p:sp>
    </p:spTree>
    <p:extLst>
      <p:ext uri="{BB962C8B-B14F-4D97-AF65-F5344CB8AC3E}">
        <p14:creationId xmlns:p14="http://schemas.microsoft.com/office/powerpoint/2010/main" val="2766150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AE" dirty="0"/>
          </a:p>
        </p:txBody>
      </p:sp>
      <p:sp>
        <p:nvSpPr>
          <p:cNvPr id="4" name="Slide Number Placeholder 3"/>
          <p:cNvSpPr>
            <a:spLocks noGrp="1"/>
          </p:cNvSpPr>
          <p:nvPr>
            <p:ph type="sldNum" sz="quarter" idx="5"/>
          </p:nvPr>
        </p:nvSpPr>
        <p:spPr/>
        <p:txBody>
          <a:bodyPr/>
          <a:lstStyle/>
          <a:p>
            <a:fld id="{A003FFBC-E686-4F41-B14D-7FAA4E0A4D4B}" type="slidenum">
              <a:rPr lang="en-US" smtClean="0"/>
              <a:t>6</a:t>
            </a:fld>
            <a:endParaRPr lang="en-US" dirty="0"/>
          </a:p>
        </p:txBody>
      </p:sp>
    </p:spTree>
    <p:extLst>
      <p:ext uri="{BB962C8B-B14F-4D97-AF65-F5344CB8AC3E}">
        <p14:creationId xmlns:p14="http://schemas.microsoft.com/office/powerpoint/2010/main" val="14380985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003FFBC-E686-4F41-B14D-7FAA4E0A4D4B}" type="slidenum">
              <a:rPr lang="en-US" smtClean="0"/>
              <a:t>7</a:t>
            </a:fld>
            <a:endParaRPr lang="en-US" dirty="0"/>
          </a:p>
        </p:txBody>
      </p:sp>
    </p:spTree>
    <p:extLst>
      <p:ext uri="{BB962C8B-B14F-4D97-AF65-F5344CB8AC3E}">
        <p14:creationId xmlns:p14="http://schemas.microsoft.com/office/powerpoint/2010/main" val="39431425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Invite student responses.</a:t>
            </a:r>
          </a:p>
          <a:p>
            <a:endParaRPr lang="en-US" dirty="0"/>
          </a:p>
        </p:txBody>
      </p:sp>
      <p:sp>
        <p:nvSpPr>
          <p:cNvPr id="4" name="Slide Number Placeholder 3"/>
          <p:cNvSpPr>
            <a:spLocks noGrp="1"/>
          </p:cNvSpPr>
          <p:nvPr>
            <p:ph type="sldNum" sz="quarter" idx="5"/>
          </p:nvPr>
        </p:nvSpPr>
        <p:spPr/>
        <p:txBody>
          <a:bodyPr/>
          <a:lstStyle/>
          <a:p>
            <a:fld id="{A003FFBC-E686-4F41-B14D-7FAA4E0A4D4B}" type="slidenum">
              <a:rPr lang="en-US" smtClean="0"/>
              <a:t>8</a:t>
            </a:fld>
            <a:endParaRPr lang="en-US" dirty="0"/>
          </a:p>
        </p:txBody>
      </p:sp>
    </p:spTree>
    <p:extLst>
      <p:ext uri="{BB962C8B-B14F-4D97-AF65-F5344CB8AC3E}">
        <p14:creationId xmlns:p14="http://schemas.microsoft.com/office/powerpoint/2010/main" val="37611574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Invite student responses.</a:t>
            </a:r>
          </a:p>
          <a:p>
            <a:endParaRPr lang="en-US" dirty="0"/>
          </a:p>
        </p:txBody>
      </p:sp>
      <p:sp>
        <p:nvSpPr>
          <p:cNvPr id="4" name="Slide Number Placeholder 3"/>
          <p:cNvSpPr>
            <a:spLocks noGrp="1"/>
          </p:cNvSpPr>
          <p:nvPr>
            <p:ph type="sldNum" sz="quarter" idx="5"/>
          </p:nvPr>
        </p:nvSpPr>
        <p:spPr/>
        <p:txBody>
          <a:bodyPr/>
          <a:lstStyle/>
          <a:p>
            <a:fld id="{A003FFBC-E686-4F41-B14D-7FAA4E0A4D4B}" type="slidenum">
              <a:rPr lang="en-US" smtClean="0"/>
              <a:t>9</a:t>
            </a:fld>
            <a:endParaRPr lang="en-US" dirty="0"/>
          </a:p>
        </p:txBody>
      </p:sp>
    </p:spTree>
    <p:extLst>
      <p:ext uri="{BB962C8B-B14F-4D97-AF65-F5344CB8AC3E}">
        <p14:creationId xmlns:p14="http://schemas.microsoft.com/office/powerpoint/2010/main" val="12457820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DAC2520-7E47-43AA-A7E3-767B1948A963}" type="datetimeFigureOut">
              <a:rPr lang="en-US" smtClean="0"/>
              <a:t>4/12/2023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DF8F01-7F26-479E-8A87-8CA7C5BA026B}" type="slidenum">
              <a:rPr lang="en-US" smtClean="0"/>
              <a:t>‹#›</a:t>
            </a:fld>
            <a:endParaRPr lang="en-US" dirty="0"/>
          </a:p>
        </p:txBody>
      </p:sp>
    </p:spTree>
    <p:extLst>
      <p:ext uri="{BB962C8B-B14F-4D97-AF65-F5344CB8AC3E}">
        <p14:creationId xmlns:p14="http://schemas.microsoft.com/office/powerpoint/2010/main" val="22126779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DAC2520-7E47-43AA-A7E3-767B1948A963}" type="datetimeFigureOut">
              <a:rPr lang="en-US" smtClean="0"/>
              <a:t>4/12/2023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DF8F01-7F26-479E-8A87-8CA7C5BA026B}" type="slidenum">
              <a:rPr lang="en-US" smtClean="0"/>
              <a:t>‹#›</a:t>
            </a:fld>
            <a:endParaRPr lang="en-US" dirty="0"/>
          </a:p>
        </p:txBody>
      </p:sp>
    </p:spTree>
    <p:extLst>
      <p:ext uri="{BB962C8B-B14F-4D97-AF65-F5344CB8AC3E}">
        <p14:creationId xmlns:p14="http://schemas.microsoft.com/office/powerpoint/2010/main" val="25747029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DAC2520-7E47-43AA-A7E3-767B1948A963}" type="datetimeFigureOut">
              <a:rPr lang="en-US" smtClean="0"/>
              <a:t>4/12/2023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DF8F01-7F26-479E-8A87-8CA7C5BA026B}" type="slidenum">
              <a:rPr lang="en-US" smtClean="0"/>
              <a:t>‹#›</a:t>
            </a:fld>
            <a:endParaRPr lang="en-US" dirty="0"/>
          </a:p>
        </p:txBody>
      </p:sp>
    </p:spTree>
    <p:extLst>
      <p:ext uri="{BB962C8B-B14F-4D97-AF65-F5344CB8AC3E}">
        <p14:creationId xmlns:p14="http://schemas.microsoft.com/office/powerpoint/2010/main" val="36833560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DAC2520-7E47-43AA-A7E3-767B1948A963}" type="datetimeFigureOut">
              <a:rPr lang="en-US" smtClean="0"/>
              <a:t>4/12/2023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DF8F01-7F26-479E-8A87-8CA7C5BA026B}" type="slidenum">
              <a:rPr lang="en-US" smtClean="0"/>
              <a:t>‹#›</a:t>
            </a:fld>
            <a:endParaRPr lang="en-US" dirty="0"/>
          </a:p>
        </p:txBody>
      </p:sp>
    </p:spTree>
    <p:extLst>
      <p:ext uri="{BB962C8B-B14F-4D97-AF65-F5344CB8AC3E}">
        <p14:creationId xmlns:p14="http://schemas.microsoft.com/office/powerpoint/2010/main" val="32575512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DAC2520-7E47-43AA-A7E3-767B1948A963}" type="datetimeFigureOut">
              <a:rPr lang="en-US" smtClean="0"/>
              <a:t>4/12/2023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DF8F01-7F26-479E-8A87-8CA7C5BA026B}" type="slidenum">
              <a:rPr lang="en-US" smtClean="0"/>
              <a:t>‹#›</a:t>
            </a:fld>
            <a:endParaRPr lang="en-US" dirty="0"/>
          </a:p>
        </p:txBody>
      </p:sp>
    </p:spTree>
    <p:extLst>
      <p:ext uri="{BB962C8B-B14F-4D97-AF65-F5344CB8AC3E}">
        <p14:creationId xmlns:p14="http://schemas.microsoft.com/office/powerpoint/2010/main" val="22208482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DAC2520-7E47-43AA-A7E3-767B1948A963}" type="datetimeFigureOut">
              <a:rPr lang="en-US" smtClean="0"/>
              <a:t>4/12/2023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7DF8F01-7F26-479E-8A87-8CA7C5BA026B}" type="slidenum">
              <a:rPr lang="en-US" smtClean="0"/>
              <a:t>‹#›</a:t>
            </a:fld>
            <a:endParaRPr lang="en-US" dirty="0"/>
          </a:p>
        </p:txBody>
      </p:sp>
    </p:spTree>
    <p:extLst>
      <p:ext uri="{BB962C8B-B14F-4D97-AF65-F5344CB8AC3E}">
        <p14:creationId xmlns:p14="http://schemas.microsoft.com/office/powerpoint/2010/main" val="25985485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DAC2520-7E47-43AA-A7E3-767B1948A963}" type="datetimeFigureOut">
              <a:rPr lang="en-US" smtClean="0"/>
              <a:t>4/12/2023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7DF8F01-7F26-479E-8A87-8CA7C5BA026B}" type="slidenum">
              <a:rPr lang="en-US" smtClean="0"/>
              <a:t>‹#›</a:t>
            </a:fld>
            <a:endParaRPr lang="en-US" dirty="0"/>
          </a:p>
        </p:txBody>
      </p:sp>
    </p:spTree>
    <p:extLst>
      <p:ext uri="{BB962C8B-B14F-4D97-AF65-F5344CB8AC3E}">
        <p14:creationId xmlns:p14="http://schemas.microsoft.com/office/powerpoint/2010/main" val="36098311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DAC2520-7E47-43AA-A7E3-767B1948A963}" type="datetimeFigureOut">
              <a:rPr lang="en-US" smtClean="0"/>
              <a:t>4/12/2023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7DF8F01-7F26-479E-8A87-8CA7C5BA026B}" type="slidenum">
              <a:rPr lang="en-US" smtClean="0"/>
              <a:t>‹#›</a:t>
            </a:fld>
            <a:endParaRPr lang="en-US" dirty="0"/>
          </a:p>
        </p:txBody>
      </p:sp>
    </p:spTree>
    <p:extLst>
      <p:ext uri="{BB962C8B-B14F-4D97-AF65-F5344CB8AC3E}">
        <p14:creationId xmlns:p14="http://schemas.microsoft.com/office/powerpoint/2010/main" val="7878134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AC2520-7E47-43AA-A7E3-767B1948A963}" type="datetimeFigureOut">
              <a:rPr lang="en-US" smtClean="0"/>
              <a:t>4/12/2023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7DF8F01-7F26-479E-8A87-8CA7C5BA026B}" type="slidenum">
              <a:rPr lang="en-US" smtClean="0"/>
              <a:t>‹#›</a:t>
            </a:fld>
            <a:endParaRPr lang="en-US" dirty="0"/>
          </a:p>
        </p:txBody>
      </p:sp>
    </p:spTree>
    <p:extLst>
      <p:ext uri="{BB962C8B-B14F-4D97-AF65-F5344CB8AC3E}">
        <p14:creationId xmlns:p14="http://schemas.microsoft.com/office/powerpoint/2010/main" val="40533902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DAC2520-7E47-43AA-A7E3-767B1948A963}" type="datetimeFigureOut">
              <a:rPr lang="en-US" smtClean="0"/>
              <a:t>4/12/2023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7DF8F01-7F26-479E-8A87-8CA7C5BA026B}" type="slidenum">
              <a:rPr lang="en-US" smtClean="0"/>
              <a:t>‹#›</a:t>
            </a:fld>
            <a:endParaRPr lang="en-US" dirty="0"/>
          </a:p>
        </p:txBody>
      </p:sp>
    </p:spTree>
    <p:extLst>
      <p:ext uri="{BB962C8B-B14F-4D97-AF65-F5344CB8AC3E}">
        <p14:creationId xmlns:p14="http://schemas.microsoft.com/office/powerpoint/2010/main" val="31321191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DAC2520-7E47-43AA-A7E3-767B1948A963}" type="datetimeFigureOut">
              <a:rPr lang="en-US" smtClean="0"/>
              <a:t>4/12/2023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7DF8F01-7F26-479E-8A87-8CA7C5BA026B}" type="slidenum">
              <a:rPr lang="en-US" smtClean="0"/>
              <a:t>‹#›</a:t>
            </a:fld>
            <a:endParaRPr lang="en-US" dirty="0"/>
          </a:p>
        </p:txBody>
      </p:sp>
    </p:spTree>
    <p:extLst>
      <p:ext uri="{BB962C8B-B14F-4D97-AF65-F5344CB8AC3E}">
        <p14:creationId xmlns:p14="http://schemas.microsoft.com/office/powerpoint/2010/main" val="30879825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3000" b="-13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AC2520-7E47-43AA-A7E3-767B1948A963}" type="datetimeFigureOut">
              <a:rPr lang="en-US" smtClean="0"/>
              <a:t>4/12/2023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DF8F01-7F26-479E-8A87-8CA7C5BA026B}" type="slidenum">
              <a:rPr lang="en-US" smtClean="0"/>
              <a:t>‹#›</a:t>
            </a:fld>
            <a:endParaRPr lang="en-US" dirty="0"/>
          </a:p>
        </p:txBody>
      </p:sp>
    </p:spTree>
    <p:extLst>
      <p:ext uri="{BB962C8B-B14F-4D97-AF65-F5344CB8AC3E}">
        <p14:creationId xmlns:p14="http://schemas.microsoft.com/office/powerpoint/2010/main" val="22102844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pbslearningmedia.org/resource/tdc02.sci.life.colt.beaver/beavers/#.Wjh7XFWnGM8"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sky, road, outdoor, street&#10;&#10;Description automatically generated">
            <a:extLst>
              <a:ext uri="{FF2B5EF4-FFF2-40B4-BE49-F238E27FC236}">
                <a16:creationId xmlns:a16="http://schemas.microsoft.com/office/drawing/2014/main" id="{04A18503-3C3E-DD4C-8CA3-DB7C69B2BCD4}"/>
              </a:ext>
            </a:extLst>
          </p:cNvPr>
          <p:cNvPicPr>
            <a:picLocks noChangeAspect="1"/>
          </p:cNvPicPr>
          <p:nvPr/>
        </p:nvPicPr>
        <p:blipFill rotWithShape="1">
          <a:blip r:embed="rId3">
            <a:extLst>
              <a:ext uri="{28A0092B-C50C-407E-A947-70E740481C1C}">
                <a14:useLocalDpi xmlns:a14="http://schemas.microsoft.com/office/drawing/2010/main" val="0"/>
              </a:ext>
            </a:extLst>
          </a:blip>
          <a:srcRect l="2028" r="30" b="17362"/>
          <a:stretch/>
        </p:blipFill>
        <p:spPr>
          <a:xfrm>
            <a:off x="0" y="0"/>
            <a:ext cx="12192000" cy="6858000"/>
          </a:xfrm>
          <a:prstGeom prst="rect">
            <a:avLst/>
          </a:prstGeom>
        </p:spPr>
      </p:pic>
      <p:sp>
        <p:nvSpPr>
          <p:cNvPr id="20" name="Rectangle 19"/>
          <p:cNvSpPr/>
          <p:nvPr/>
        </p:nvSpPr>
        <p:spPr>
          <a:xfrm>
            <a:off x="2580040" y="5084924"/>
            <a:ext cx="6657744" cy="695858"/>
          </a:xfrm>
          <a:prstGeom prst="rect">
            <a:avLst/>
          </a:prstGeom>
          <a:solidFill>
            <a:srgbClr val="262674">
              <a:alpha val="85243"/>
            </a:srgb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600"/>
          </a:p>
        </p:txBody>
      </p:sp>
      <p:sp>
        <p:nvSpPr>
          <p:cNvPr id="13" name="Rectangle 12">
            <a:extLst>
              <a:ext uri="{FF2B5EF4-FFF2-40B4-BE49-F238E27FC236}">
                <a16:creationId xmlns:a16="http://schemas.microsoft.com/office/drawing/2014/main" id="{45014B83-3FF2-9041-85AD-2446B911CC5C}"/>
              </a:ext>
            </a:extLst>
          </p:cNvPr>
          <p:cNvSpPr/>
          <p:nvPr/>
        </p:nvSpPr>
        <p:spPr>
          <a:xfrm>
            <a:off x="2163567" y="5767917"/>
            <a:ext cx="7490690" cy="959148"/>
          </a:xfrm>
          <a:prstGeom prst="rect">
            <a:avLst/>
          </a:prstGeom>
          <a:solidFill>
            <a:srgbClr val="C00000">
              <a:alpha val="85243"/>
            </a:srgb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a:p>
        </p:txBody>
      </p:sp>
      <p:sp>
        <p:nvSpPr>
          <p:cNvPr id="2" name="AutoShape 2" descr="Image result for where are we? How do we get there?"/>
          <p:cNvSpPr>
            <a:spLocks noChangeAspect="1" noChangeArrowheads="1"/>
          </p:cNvSpPr>
          <p:nvPr/>
        </p:nvSpPr>
        <p:spPr bwMode="auto">
          <a:xfrm>
            <a:off x="1521388" y="2076396"/>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descr="Logo, company name&#10;&#10;Description automatically generated">
            <a:extLst>
              <a:ext uri="{FF2B5EF4-FFF2-40B4-BE49-F238E27FC236}">
                <a16:creationId xmlns:a16="http://schemas.microsoft.com/office/drawing/2014/main" id="{4AC25D03-DD4C-3F40-9A05-4C96A8B9CEF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6295" r="10109"/>
          <a:stretch/>
        </p:blipFill>
        <p:spPr>
          <a:xfrm>
            <a:off x="8697559" y="293133"/>
            <a:ext cx="3226260" cy="1929653"/>
          </a:xfrm>
          <a:prstGeom prst="rect">
            <a:avLst/>
          </a:prstGeom>
        </p:spPr>
      </p:pic>
      <p:sp>
        <p:nvSpPr>
          <p:cNvPr id="12" name="TextBox 11"/>
          <p:cNvSpPr txBox="1"/>
          <p:nvPr/>
        </p:nvSpPr>
        <p:spPr>
          <a:xfrm>
            <a:off x="2105103" y="5649846"/>
            <a:ext cx="7607617" cy="1077218"/>
          </a:xfrm>
          <a:prstGeom prst="rect">
            <a:avLst/>
          </a:prstGeom>
          <a:noFill/>
        </p:spPr>
        <p:txBody>
          <a:bodyPr wrap="square" rtlCol="0">
            <a:spAutoFit/>
          </a:bodyPr>
          <a:lstStyle/>
          <a:p>
            <a:pPr algn="ctr"/>
            <a:r>
              <a:rPr lang="en-GB" sz="3200" b="1" dirty="0">
                <a:solidFill>
                  <a:schemeClr val="bg1"/>
                </a:solidFill>
              </a:rPr>
              <a:t>Habitats in Nature:</a:t>
            </a:r>
          </a:p>
          <a:p>
            <a:pPr algn="ctr"/>
            <a:r>
              <a:rPr lang="en-GB" sz="3200" b="1" dirty="0">
                <a:solidFill>
                  <a:schemeClr val="bg1"/>
                </a:solidFill>
              </a:rPr>
              <a:t>The Impact of the Beaver</a:t>
            </a:r>
          </a:p>
        </p:txBody>
      </p:sp>
      <p:sp>
        <p:nvSpPr>
          <p:cNvPr id="6" name="TextBox 5"/>
          <p:cNvSpPr txBox="1"/>
          <p:nvPr/>
        </p:nvSpPr>
        <p:spPr>
          <a:xfrm>
            <a:off x="3299930" y="5103255"/>
            <a:ext cx="5217964" cy="646331"/>
          </a:xfrm>
          <a:prstGeom prst="rect">
            <a:avLst/>
          </a:prstGeom>
          <a:noFill/>
        </p:spPr>
        <p:txBody>
          <a:bodyPr wrap="square" rtlCol="0">
            <a:spAutoFit/>
          </a:bodyPr>
          <a:lstStyle/>
          <a:p>
            <a:pPr algn="ctr"/>
            <a:r>
              <a:rPr lang="en-US" sz="3600" b="1" dirty="0">
                <a:solidFill>
                  <a:schemeClr val="bg1"/>
                </a:solidFill>
                <a:latin typeface="Century Gothic" panose="020B0502020202020204" pitchFamily="34" charset="0"/>
              </a:rPr>
              <a:t>ASCS </a:t>
            </a:r>
            <a:r>
              <a:rPr lang="en-US" sz="3600" b="1" dirty="0" err="1">
                <a:solidFill>
                  <a:schemeClr val="bg1"/>
                </a:solidFill>
                <a:latin typeface="Century Gothic" panose="020B0502020202020204" pitchFamily="34" charset="0"/>
              </a:rPr>
              <a:t>Nad</a:t>
            </a:r>
            <a:r>
              <a:rPr lang="en-US" sz="3600" b="1" dirty="0">
                <a:solidFill>
                  <a:schemeClr val="bg1"/>
                </a:solidFill>
                <a:latin typeface="Century Gothic" panose="020B0502020202020204" pitchFamily="34" charset="0"/>
              </a:rPr>
              <a:t> Al Sheba</a:t>
            </a:r>
          </a:p>
        </p:txBody>
      </p:sp>
    </p:spTree>
    <p:extLst>
      <p:ext uri="{BB962C8B-B14F-4D97-AF65-F5344CB8AC3E}">
        <p14:creationId xmlns:p14="http://schemas.microsoft.com/office/powerpoint/2010/main" val="23066119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0DADD4D-70F2-4C7E-9AE4-A417EA41C9BF}"/>
              </a:ext>
            </a:extLst>
          </p:cNvPr>
          <p:cNvSpPr>
            <a:spLocks noGrp="1"/>
          </p:cNvSpPr>
          <p:nvPr>
            <p:ph type="title"/>
          </p:nvPr>
        </p:nvSpPr>
        <p:spPr>
          <a:xfrm>
            <a:off x="838201" y="365125"/>
            <a:ext cx="5251316" cy="1807305"/>
          </a:xfrm>
        </p:spPr>
        <p:txBody>
          <a:bodyPr>
            <a:normAutofit/>
          </a:bodyPr>
          <a:lstStyle/>
          <a:p>
            <a:r>
              <a:rPr lang="en-US" sz="3200" b="1" dirty="0">
                <a:solidFill>
                  <a:schemeClr val="accent2"/>
                </a:solidFill>
              </a:rPr>
              <a:t>In this lesson students will </a:t>
            </a:r>
          </a:p>
        </p:txBody>
      </p:sp>
      <p:sp>
        <p:nvSpPr>
          <p:cNvPr id="3" name="Content Placeholder 2">
            <a:extLst>
              <a:ext uri="{FF2B5EF4-FFF2-40B4-BE49-F238E27FC236}">
                <a16:creationId xmlns:a16="http://schemas.microsoft.com/office/drawing/2014/main" id="{83180D49-3FD4-408D-B7BD-FC0E419AB162}"/>
              </a:ext>
            </a:extLst>
          </p:cNvPr>
          <p:cNvSpPr>
            <a:spLocks noGrp="1"/>
          </p:cNvSpPr>
          <p:nvPr>
            <p:ph idx="1"/>
          </p:nvPr>
        </p:nvSpPr>
        <p:spPr>
          <a:xfrm>
            <a:off x="838200" y="2333297"/>
            <a:ext cx="4619621" cy="3843666"/>
          </a:xfrm>
        </p:spPr>
        <p:txBody>
          <a:bodyPr>
            <a:normAutofit/>
          </a:bodyPr>
          <a:lstStyle/>
          <a:p>
            <a:r>
              <a:rPr lang="en-GB" sz="2000"/>
              <a:t>Explain the difference between responsible and irresponsible decisions with regard to natural habitats.</a:t>
            </a:r>
          </a:p>
          <a:p>
            <a:r>
              <a:rPr lang="en-GB" sz="2000"/>
              <a:t>Identify natural habitats (lakes, rivers, forests, etc.) and evaluate ways to keep them safe and healthy.</a:t>
            </a:r>
          </a:p>
          <a:p>
            <a:r>
              <a:rPr lang="en-GB" sz="2000"/>
              <a:t>Explore how we can make responsible decisions regarding our natural habitats.</a:t>
            </a:r>
          </a:p>
          <a:p>
            <a:endParaRPr lang="en-GB" sz="2000"/>
          </a:p>
        </p:txBody>
      </p:sp>
      <p:pic>
        <p:nvPicPr>
          <p:cNvPr id="5" name="Picture 4" descr="Bird's eye view of a river in a lush forest">
            <a:extLst>
              <a:ext uri="{FF2B5EF4-FFF2-40B4-BE49-F238E27FC236}">
                <a16:creationId xmlns:a16="http://schemas.microsoft.com/office/drawing/2014/main" id="{64A01831-794B-AF65-41E6-22E933DD2F53}"/>
              </a:ext>
            </a:extLst>
          </p:cNvPr>
          <p:cNvPicPr>
            <a:picLocks noChangeAspect="1"/>
          </p:cNvPicPr>
          <p:nvPr/>
        </p:nvPicPr>
        <p:blipFill rotWithShape="1">
          <a:blip r:embed="rId3"/>
          <a:srcRect l="24930" r="17032" b="-1"/>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20458984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6FF76B9-219D-4469-AF87-0236D2903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11">
            <a:extLst>
              <a:ext uri="{FF2B5EF4-FFF2-40B4-BE49-F238E27FC236}">
                <a16:creationId xmlns:a16="http://schemas.microsoft.com/office/drawing/2014/main" id="{DB88BD78-87E1-424D-B479-C37D8E41B12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0964637" y="2358"/>
            <a:ext cx="1876653" cy="1766008"/>
            <a:chOff x="-648769" y="2358"/>
            <a:chExt cx="1876653" cy="1766008"/>
          </a:xfrm>
        </p:grpSpPr>
        <p:sp>
          <p:nvSpPr>
            <p:cNvPr id="13" name="Freeform: Shape 12">
              <a:extLst>
                <a:ext uri="{FF2B5EF4-FFF2-40B4-BE49-F238E27FC236}">
                  <a16:creationId xmlns:a16="http://schemas.microsoft.com/office/drawing/2014/main" id="{C05EB894-9410-4B20-95E4-7A25101AB8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15188" y="-231223"/>
              <a:ext cx="1409491" cy="1876653"/>
            </a:xfrm>
            <a:custGeom>
              <a:avLst/>
              <a:gdLst>
                <a:gd name="connsiteX0" fmla="*/ 0 w 1409491"/>
                <a:gd name="connsiteY0" fmla="*/ 643075 h 1876653"/>
                <a:gd name="connsiteX1" fmla="*/ 643075 w 1409491"/>
                <a:gd name="connsiteY1" fmla="*/ 0 h 1876653"/>
                <a:gd name="connsiteX2" fmla="*/ 1409491 w 1409491"/>
                <a:gd name="connsiteY2" fmla="*/ 0 h 1876653"/>
                <a:gd name="connsiteX3" fmla="*/ 1409491 w 1409491"/>
                <a:gd name="connsiteY3" fmla="*/ 1876653 h 1876653"/>
                <a:gd name="connsiteX4" fmla="*/ 1233578 w 1409491"/>
                <a:gd name="connsiteY4" fmla="*/ 1876653 h 1876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491" h="1876653">
                  <a:moveTo>
                    <a:pt x="0" y="643075"/>
                  </a:moveTo>
                  <a:lnTo>
                    <a:pt x="643075" y="0"/>
                  </a:lnTo>
                  <a:lnTo>
                    <a:pt x="1409491" y="0"/>
                  </a:lnTo>
                  <a:lnTo>
                    <a:pt x="1409491" y="1876653"/>
                  </a:lnTo>
                  <a:lnTo>
                    <a:pt x="1233578" y="1876653"/>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166E38B6-B050-4340-8E8F-3A971DADC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301285" y="128278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37196" y="6033666"/>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extLst>
              <a:ext uri="{FF2B5EF4-FFF2-40B4-BE49-F238E27FC236}">
                <a16:creationId xmlns:a16="http://schemas.microsoft.com/office/drawing/2014/main" id="{633C5E46-DAC5-4661-9C87-22B08E2A5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43436" y="5721108"/>
            <a:ext cx="2261965" cy="1136891"/>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6A0ADDE6-EE47-C54A-AF89-6C9B1551A572}"/>
              </a:ext>
            </a:extLst>
          </p:cNvPr>
          <p:cNvSpPr/>
          <p:nvPr/>
        </p:nvSpPr>
        <p:spPr>
          <a:xfrm>
            <a:off x="643467" y="4160151"/>
            <a:ext cx="10629564" cy="1853969"/>
          </a:xfrm>
          <a:prstGeom prst="rect">
            <a:avLst/>
          </a:prstGeom>
        </p:spPr>
        <p:txBody>
          <a:bodyPr wrap="square">
            <a:spAutoFit/>
          </a:bodyPr>
          <a:lstStyle/>
          <a:p>
            <a:pPr defTabSz="886968">
              <a:spcAft>
                <a:spcPts val="600"/>
              </a:spcAft>
            </a:pPr>
            <a:r>
              <a:rPr lang="en-GB" sz="2716" kern="1200">
                <a:solidFill>
                  <a:schemeClr val="tx1"/>
                </a:solidFill>
                <a:latin typeface="+mn-lt"/>
                <a:ea typeface="+mn-ea"/>
                <a:cs typeface="+mn-cs"/>
              </a:rPr>
              <a:t>let’s take our classroom as a shared habitat. What are some responsible decisions we need to make in order to keep our classroom a safe and healthy and fun place to be with others?</a:t>
            </a:r>
          </a:p>
          <a:p>
            <a:pPr>
              <a:spcAft>
                <a:spcPts val="600"/>
              </a:spcAft>
            </a:pPr>
            <a:endParaRPr lang="en-GB" sz="2800"/>
          </a:p>
        </p:txBody>
      </p:sp>
      <p:sp>
        <p:nvSpPr>
          <p:cNvPr id="3" name="TextBox 2">
            <a:extLst>
              <a:ext uri="{FF2B5EF4-FFF2-40B4-BE49-F238E27FC236}">
                <a16:creationId xmlns:a16="http://schemas.microsoft.com/office/drawing/2014/main" id="{84D4DFC7-5A70-4A43-95B7-158C96241A6B}"/>
              </a:ext>
            </a:extLst>
          </p:cNvPr>
          <p:cNvSpPr txBox="1"/>
          <p:nvPr/>
        </p:nvSpPr>
        <p:spPr>
          <a:xfrm>
            <a:off x="1643979" y="935001"/>
            <a:ext cx="8216858" cy="3112262"/>
          </a:xfrm>
          <a:prstGeom prst="rect">
            <a:avLst/>
          </a:prstGeom>
          <a:noFill/>
        </p:spPr>
        <p:txBody>
          <a:bodyPr wrap="square" rtlCol="0">
            <a:spAutoFit/>
          </a:bodyPr>
          <a:lstStyle/>
          <a:p>
            <a:pPr defTabSz="886968">
              <a:spcAft>
                <a:spcPts val="600"/>
              </a:spcAft>
            </a:pPr>
            <a:r>
              <a:rPr lang="en-US" sz="4656" b="1" kern="1200">
                <a:solidFill>
                  <a:schemeClr val="accent2"/>
                </a:solidFill>
                <a:latin typeface="+mn-lt"/>
                <a:ea typeface="+mn-ea"/>
                <a:cs typeface="+mn-cs"/>
              </a:rPr>
              <a:t>Share</a:t>
            </a:r>
          </a:p>
          <a:p>
            <a:pPr algn="ctr" defTabSz="886968">
              <a:spcAft>
                <a:spcPts val="600"/>
              </a:spcAft>
            </a:pPr>
            <a:endParaRPr lang="en-US" sz="6984" b="1" kern="1200">
              <a:solidFill>
                <a:schemeClr val="tx1"/>
              </a:solidFill>
              <a:latin typeface="+mn-lt"/>
              <a:ea typeface="+mn-ea"/>
              <a:cs typeface="+mn-cs"/>
            </a:endParaRPr>
          </a:p>
          <a:p>
            <a:pPr algn="ctr" defTabSz="886968">
              <a:spcAft>
                <a:spcPts val="600"/>
              </a:spcAft>
            </a:pPr>
            <a:r>
              <a:rPr lang="en-US" sz="6984" b="1" kern="1200">
                <a:solidFill>
                  <a:schemeClr val="tx1"/>
                </a:solidFill>
                <a:latin typeface="+mn-lt"/>
                <a:ea typeface="+mn-ea"/>
                <a:cs typeface="+mn-cs"/>
              </a:rPr>
              <a:t>HABITATS</a:t>
            </a:r>
            <a:endParaRPr lang="en-US" sz="7200" b="1"/>
          </a:p>
        </p:txBody>
      </p:sp>
      <p:pic>
        <p:nvPicPr>
          <p:cNvPr id="4" name="Picture 3">
            <a:extLst>
              <a:ext uri="{FF2B5EF4-FFF2-40B4-BE49-F238E27FC236}">
                <a16:creationId xmlns:a16="http://schemas.microsoft.com/office/drawing/2014/main" id="{F45FD861-B887-9C16-6489-9F2476399002}"/>
              </a:ext>
            </a:extLst>
          </p:cNvPr>
          <p:cNvPicPr>
            <a:picLocks noChangeAspect="1"/>
          </p:cNvPicPr>
          <p:nvPr/>
        </p:nvPicPr>
        <p:blipFill rotWithShape="1">
          <a:blip r:embed="rId3"/>
          <a:srcRect t="9939"/>
          <a:stretch/>
        </p:blipFill>
        <p:spPr>
          <a:xfrm>
            <a:off x="5773646" y="499229"/>
            <a:ext cx="4967490" cy="2515312"/>
          </a:xfrm>
          <a:prstGeom prst="rect">
            <a:avLst/>
          </a:prstGeom>
        </p:spPr>
      </p:pic>
    </p:spTree>
    <p:extLst>
      <p:ext uri="{BB962C8B-B14F-4D97-AF65-F5344CB8AC3E}">
        <p14:creationId xmlns:p14="http://schemas.microsoft.com/office/powerpoint/2010/main" val="4252456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 name="Arc 10">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3" name="Freeform: Shape 12">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 name="Picture 1">
            <a:extLst>
              <a:ext uri="{FF2B5EF4-FFF2-40B4-BE49-F238E27FC236}">
                <a16:creationId xmlns:a16="http://schemas.microsoft.com/office/drawing/2014/main" id="{48599F23-EF09-D2C3-7D95-E63B7E5A4E53}"/>
              </a:ext>
            </a:extLst>
          </p:cNvPr>
          <p:cNvPicPr>
            <a:picLocks noChangeAspect="1"/>
          </p:cNvPicPr>
          <p:nvPr/>
        </p:nvPicPr>
        <p:blipFill>
          <a:blip r:embed="rId3"/>
          <a:stretch>
            <a:fillRect/>
          </a:stretch>
        </p:blipFill>
        <p:spPr>
          <a:xfrm>
            <a:off x="558791" y="544620"/>
            <a:ext cx="4777381" cy="4777381"/>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4" name="Rectangle 3">
            <a:extLst>
              <a:ext uri="{FF2B5EF4-FFF2-40B4-BE49-F238E27FC236}">
                <a16:creationId xmlns:a16="http://schemas.microsoft.com/office/drawing/2014/main" id="{C849188F-3799-44D3-ADAF-1F876400A936}"/>
              </a:ext>
            </a:extLst>
          </p:cNvPr>
          <p:cNvSpPr/>
          <p:nvPr/>
        </p:nvSpPr>
        <p:spPr>
          <a:xfrm>
            <a:off x="5749188" y="1152939"/>
            <a:ext cx="5458837" cy="5116789"/>
          </a:xfrm>
          <a:prstGeom prst="rect">
            <a:avLst/>
          </a:prstGeom>
        </p:spPr>
        <p:txBody>
          <a:bodyPr vert="horz" lIns="91440" tIns="45720" rIns="91440" bIns="45720" rtlCol="0">
            <a:normAutofit/>
          </a:bodyPr>
          <a:lstStyle/>
          <a:p>
            <a:pPr algn="ctr">
              <a:lnSpc>
                <a:spcPct val="90000"/>
              </a:lnSpc>
              <a:spcAft>
                <a:spcPts val="600"/>
              </a:spcAft>
            </a:pPr>
            <a:r>
              <a:rPr lang="en-US" sz="2400" dirty="0"/>
              <a:t>we are going to talk about habitats in nature! </a:t>
            </a:r>
          </a:p>
          <a:p>
            <a:pPr algn="ctr">
              <a:lnSpc>
                <a:spcPct val="90000"/>
              </a:lnSpc>
              <a:spcAft>
                <a:spcPts val="600"/>
              </a:spcAft>
            </a:pPr>
            <a:r>
              <a:rPr lang="en-US" sz="2400" dirty="0"/>
              <a:t>There are six major habitats for plants and animals. They are the </a:t>
            </a:r>
            <a:r>
              <a:rPr lang="en-US" sz="2400" dirty="0">
                <a:highlight>
                  <a:srgbClr val="FFFF00"/>
                </a:highlight>
              </a:rPr>
              <a:t>arctic</a:t>
            </a:r>
            <a:r>
              <a:rPr lang="en-US" sz="2400" dirty="0"/>
              <a:t>, </a:t>
            </a:r>
            <a:r>
              <a:rPr lang="en-US" sz="2400" dirty="0">
                <a:highlight>
                  <a:srgbClr val="FFFF00"/>
                </a:highlight>
              </a:rPr>
              <a:t>forests</a:t>
            </a:r>
            <a:r>
              <a:rPr lang="en-US" sz="2400" dirty="0"/>
              <a:t>, </a:t>
            </a:r>
            <a:r>
              <a:rPr lang="en-US" sz="2400" dirty="0">
                <a:highlight>
                  <a:srgbClr val="FFFF00"/>
                </a:highlight>
              </a:rPr>
              <a:t>deserts</a:t>
            </a:r>
            <a:r>
              <a:rPr lang="en-US" sz="2400" dirty="0"/>
              <a:t>, </a:t>
            </a:r>
            <a:r>
              <a:rPr lang="en-US" sz="2400" dirty="0">
                <a:highlight>
                  <a:srgbClr val="FFFF00"/>
                </a:highlight>
              </a:rPr>
              <a:t>freshwater habitats </a:t>
            </a:r>
            <a:r>
              <a:rPr lang="en-US" sz="2400" dirty="0"/>
              <a:t>(like lakes and streams), </a:t>
            </a:r>
            <a:r>
              <a:rPr lang="en-US" sz="2400" dirty="0">
                <a:highlight>
                  <a:srgbClr val="FFFF00"/>
                </a:highlight>
              </a:rPr>
              <a:t>ocean habitats</a:t>
            </a:r>
            <a:r>
              <a:rPr lang="en-US" sz="2400" dirty="0"/>
              <a:t>, and </a:t>
            </a:r>
            <a:r>
              <a:rPr lang="en-US" sz="2400" dirty="0">
                <a:highlight>
                  <a:srgbClr val="FFFF00"/>
                </a:highlight>
              </a:rPr>
              <a:t>rainforests</a:t>
            </a:r>
            <a:r>
              <a:rPr lang="en-US" sz="2400" dirty="0"/>
              <a:t>.</a:t>
            </a:r>
          </a:p>
          <a:p>
            <a:pPr algn="ctr">
              <a:lnSpc>
                <a:spcPct val="90000"/>
              </a:lnSpc>
              <a:spcAft>
                <a:spcPts val="600"/>
              </a:spcAft>
            </a:pPr>
            <a:r>
              <a:rPr lang="en-US" sz="2400" dirty="0"/>
              <a:t>Each of these natural habitats create special places for very specific animals to live. </a:t>
            </a:r>
          </a:p>
          <a:p>
            <a:pPr indent="-228600" algn="ctr">
              <a:lnSpc>
                <a:spcPct val="90000"/>
              </a:lnSpc>
              <a:spcAft>
                <a:spcPts val="600"/>
              </a:spcAft>
              <a:buFont typeface="Arial" panose="020B0604020202020204" pitchFamily="34" charset="0"/>
              <a:buChar char="•"/>
            </a:pPr>
            <a:endParaRPr lang="en-US" sz="2400" dirty="0"/>
          </a:p>
          <a:p>
            <a:pPr indent="-228600" algn="ctr">
              <a:lnSpc>
                <a:spcPct val="90000"/>
              </a:lnSpc>
              <a:spcAft>
                <a:spcPts val="600"/>
              </a:spcAft>
              <a:buFont typeface="Arial" panose="020B0604020202020204" pitchFamily="34" charset="0"/>
              <a:buChar char="•"/>
            </a:pPr>
            <a:r>
              <a:rPr lang="en-US" sz="2400" b="1" dirty="0"/>
              <a:t>What habitats do we have near or within our community?</a:t>
            </a:r>
            <a:endParaRPr lang="en-US" sz="2400" b="1" cap="none" spc="0" dirty="0">
              <a:ln w="9525">
                <a:solidFill>
                  <a:schemeClr val="bg1"/>
                </a:solidFill>
                <a:prstDash val="solid"/>
              </a:ln>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val="42111306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849188F-3799-44D3-ADAF-1F876400A936}"/>
              </a:ext>
            </a:extLst>
          </p:cNvPr>
          <p:cNvSpPr/>
          <p:nvPr/>
        </p:nvSpPr>
        <p:spPr>
          <a:xfrm>
            <a:off x="125506" y="0"/>
            <a:ext cx="11761694" cy="7294305"/>
          </a:xfrm>
          <a:prstGeom prst="rect">
            <a:avLst/>
          </a:prstGeom>
          <a:noFill/>
        </p:spPr>
        <p:txBody>
          <a:bodyPr wrap="square" lIns="91440" tIns="45720" rIns="91440" bIns="45720">
            <a:spAutoFit/>
          </a:bodyPr>
          <a:lstStyle/>
          <a:p>
            <a:pPr algn="ctr"/>
            <a:endParaRPr lang="en-GB" sz="3600" dirty="0"/>
          </a:p>
          <a:p>
            <a:pPr algn="ctr"/>
            <a:r>
              <a:rPr lang="en-GB" sz="3600" b="1" dirty="0"/>
              <a:t>What habitats do we have near or within our community?</a:t>
            </a:r>
          </a:p>
          <a:p>
            <a:pPr algn="ctr"/>
            <a:endParaRPr lang="en-GB" sz="48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a:p>
            <a:pPr algn="ctr"/>
            <a:r>
              <a:rPr lang="en-GB" sz="2800" dirty="0"/>
              <a:t>What types of plants and animals live in these habitats?</a:t>
            </a:r>
          </a:p>
          <a:p>
            <a:pPr algn="ctr"/>
            <a:endParaRPr lang="en-GB" sz="2800" dirty="0"/>
          </a:p>
          <a:p>
            <a:pPr algn="ctr"/>
            <a:r>
              <a:rPr lang="en-GB" sz="2800" dirty="0"/>
              <a:t>Have you ever thought about how animals create their own shared habitats, or homes, with one another? Did you know that often one type of animal depends on another type of animal for its survival? In many ways, humans are dependent on these natural habitats. For example, plants and trees create oxygen for us to breathe, so having healthy forest habitats is very important!</a:t>
            </a:r>
          </a:p>
          <a:p>
            <a:pPr algn="ctr"/>
            <a:endParaRPr lang="en-GB" sz="2800" dirty="0"/>
          </a:p>
          <a:p>
            <a:pPr algn="ctr"/>
            <a:r>
              <a:rPr lang="en-GB" sz="2800" dirty="0"/>
              <a:t>Today we are going to explore the forest and freshwater habitats and specifically examine how beavers use these habitats to create their dams and homes (called lodges), and how their dams and lodges impact the habitats around them.</a:t>
            </a:r>
          </a:p>
          <a:p>
            <a:pPr algn="ctr"/>
            <a:endParaRPr lang="en-US" sz="40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val="958060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 calcmode="lin" valueType="num">
                                      <p:cBhvr additive="base">
                                        <p:cTn id="7" dur="500"/>
                                        <p:tgtEl>
                                          <p:spTgt spid="4">
                                            <p:txEl>
                                              <p:pRg st="3" end="3"/>
                                            </p:txEl>
                                          </p:spTgt>
                                        </p:tgtEl>
                                        <p:attrNameLst>
                                          <p:attrName>ppt_y</p:attrName>
                                        </p:attrNameLst>
                                      </p:cBhvr>
                                      <p:tavLst>
                                        <p:tav tm="0">
                                          <p:val>
                                            <p:strVal val="#ppt_y+#ppt_h*1.125000"/>
                                          </p:val>
                                        </p:tav>
                                        <p:tav tm="100000">
                                          <p:val>
                                            <p:strVal val="#ppt_y"/>
                                          </p:val>
                                        </p:tav>
                                      </p:tavLst>
                                    </p:anim>
                                    <p:animEffect transition="in" filter="wipe(up)">
                                      <p:cBhvr>
                                        <p:cTn id="8" dur="500"/>
                                        <p:tgtEl>
                                          <p:spTgt spid="4">
                                            <p:txEl>
                                              <p:pRg st="3" end="3"/>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4">
                                            <p:txEl>
                                              <p:pRg st="5" end="5"/>
                                            </p:txEl>
                                          </p:spTgt>
                                        </p:tgtEl>
                                        <p:attrNameLst>
                                          <p:attrName>style.visibility</p:attrName>
                                        </p:attrNameLst>
                                      </p:cBhvr>
                                      <p:to>
                                        <p:strVal val="visible"/>
                                      </p:to>
                                    </p:set>
                                    <p:animEffect transition="in" filter="randombar(horizontal)">
                                      <p:cBhvr>
                                        <p:cTn id="13" dur="500"/>
                                        <p:tgtEl>
                                          <p:spTgt spid="4">
                                            <p:txEl>
                                              <p:pRg st="5" end="5"/>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4">
                                            <p:txEl>
                                              <p:pRg st="7" end="7"/>
                                            </p:txEl>
                                          </p:spTgt>
                                        </p:tgtEl>
                                        <p:attrNameLst>
                                          <p:attrName>style.visibility</p:attrName>
                                        </p:attrNameLst>
                                      </p:cBhvr>
                                      <p:to>
                                        <p:strVal val="visible"/>
                                      </p:to>
                                    </p:set>
                                    <p:anim calcmode="lin" valueType="num">
                                      <p:cBhvr additive="base">
                                        <p:cTn id="18"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04AB54-528E-4681-83EF-15C6C770BC40}"/>
              </a:ext>
            </a:extLst>
          </p:cNvPr>
          <p:cNvSpPr>
            <a:spLocks noGrp="1"/>
          </p:cNvSpPr>
          <p:nvPr>
            <p:ph type="title"/>
          </p:nvPr>
        </p:nvSpPr>
        <p:spPr>
          <a:xfrm>
            <a:off x="7464614" y="1783959"/>
            <a:ext cx="4087306" cy="2889114"/>
          </a:xfrm>
        </p:spPr>
        <p:txBody>
          <a:bodyPr vert="horz" lIns="91440" tIns="45720" rIns="91440" bIns="45720" rtlCol="0" anchor="b">
            <a:normAutofit/>
          </a:bodyPr>
          <a:lstStyle/>
          <a:p>
            <a:r>
              <a:rPr lang="en-US" sz="5400" dirty="0"/>
              <a:t>Video: Beavers</a:t>
            </a:r>
          </a:p>
        </p:txBody>
      </p:sp>
      <p:sp>
        <p:nvSpPr>
          <p:cNvPr id="3" name="Content Placeholder 2">
            <a:extLst>
              <a:ext uri="{FF2B5EF4-FFF2-40B4-BE49-F238E27FC236}">
                <a16:creationId xmlns:a16="http://schemas.microsoft.com/office/drawing/2014/main" id="{92E7F257-CAFF-4D01-A7B8-4D1DC8042696}"/>
              </a:ext>
            </a:extLst>
          </p:cNvPr>
          <p:cNvSpPr>
            <a:spLocks noGrp="1"/>
          </p:cNvSpPr>
          <p:nvPr>
            <p:ph idx="1"/>
          </p:nvPr>
        </p:nvSpPr>
        <p:spPr>
          <a:xfrm>
            <a:off x="7464612" y="4750893"/>
            <a:ext cx="4087305" cy="1147863"/>
          </a:xfrm>
        </p:spPr>
        <p:txBody>
          <a:bodyPr vert="horz" lIns="91440" tIns="45720" rIns="91440" bIns="45720" rtlCol="0" anchor="t">
            <a:normAutofit/>
          </a:bodyPr>
          <a:lstStyle/>
          <a:p>
            <a:pPr marL="0" indent="0">
              <a:buNone/>
            </a:pPr>
            <a:r>
              <a:rPr lang="en-US" sz="2000">
                <a:hlinkClick r:id="rId3"/>
              </a:rPr>
              <a:t>https://www.pbslearningmedia.org/resource/tdc02.sci.life.colt.beaver/beavers/#.Wjh7XFWnGM8</a:t>
            </a:r>
            <a:endParaRPr lang="en-US" sz="2000"/>
          </a:p>
        </p:txBody>
      </p:sp>
      <p:sp>
        <p:nvSpPr>
          <p:cNvPr id="18" name="Freeform: Shape 9">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a:extLst>
              <a:ext uri="{FF2B5EF4-FFF2-40B4-BE49-F238E27FC236}">
                <a16:creationId xmlns:a16="http://schemas.microsoft.com/office/drawing/2014/main" id="{7D8D7BBF-6C1C-8248-86D0-FA78BF18D8E1}"/>
              </a:ext>
            </a:extLst>
          </p:cNvPr>
          <p:cNvPicPr>
            <a:picLocks noChangeAspect="1"/>
          </p:cNvPicPr>
          <p:nvPr/>
        </p:nvPicPr>
        <p:blipFill rotWithShape="1">
          <a:blip r:embed="rId4">
            <a:extLst>
              <a:ext uri="{28A0092B-C50C-407E-A947-70E740481C1C}">
                <a14:useLocalDpi xmlns:a14="http://schemas.microsoft.com/office/drawing/2010/main" val="0"/>
              </a:ext>
            </a:extLst>
          </a:blip>
          <a:srcRect l="21625" r="10222"/>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2471087795"/>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9">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11A21BA-92B2-49F2-97DE-F279B9E4A288}"/>
              </a:ext>
            </a:extLst>
          </p:cNvPr>
          <p:cNvSpPr>
            <a:spLocks noGrp="1"/>
          </p:cNvSpPr>
          <p:nvPr>
            <p:ph type="title"/>
          </p:nvPr>
        </p:nvSpPr>
        <p:spPr>
          <a:xfrm>
            <a:off x="643467" y="321734"/>
            <a:ext cx="10905066" cy="1135737"/>
          </a:xfrm>
        </p:spPr>
        <p:txBody>
          <a:bodyPr>
            <a:normAutofit/>
          </a:bodyPr>
          <a:lstStyle/>
          <a:p>
            <a:r>
              <a:rPr lang="en-US" sz="3600" dirty="0"/>
              <a:t>Let’s Discuss</a:t>
            </a:r>
          </a:p>
        </p:txBody>
      </p:sp>
      <p:sp>
        <p:nvSpPr>
          <p:cNvPr id="3" name="Content Placeholder 2">
            <a:extLst>
              <a:ext uri="{FF2B5EF4-FFF2-40B4-BE49-F238E27FC236}">
                <a16:creationId xmlns:a16="http://schemas.microsoft.com/office/drawing/2014/main" id="{E7AEE7B6-61A7-40CD-98D1-8D088B36689F}"/>
              </a:ext>
            </a:extLst>
          </p:cNvPr>
          <p:cNvSpPr>
            <a:spLocks noGrp="1"/>
          </p:cNvSpPr>
          <p:nvPr>
            <p:ph idx="1"/>
          </p:nvPr>
        </p:nvSpPr>
        <p:spPr>
          <a:xfrm>
            <a:off x="643468" y="1782981"/>
            <a:ext cx="11548531" cy="4393982"/>
          </a:xfrm>
        </p:spPr>
        <p:txBody>
          <a:bodyPr>
            <a:normAutofit/>
          </a:bodyPr>
          <a:lstStyle/>
          <a:p>
            <a:pPr marL="0" indent="0">
              <a:buNone/>
            </a:pPr>
            <a:r>
              <a:rPr lang="en-GB" dirty="0"/>
              <a:t>In what type of habitat(s) do beavers live?</a:t>
            </a:r>
          </a:p>
          <a:p>
            <a:pPr marL="0" indent="0">
              <a:buNone/>
            </a:pPr>
            <a:r>
              <a:rPr lang="en-GB" dirty="0"/>
              <a:t>What is a beaver’s home called?</a:t>
            </a:r>
          </a:p>
          <a:p>
            <a:pPr marL="0" indent="0">
              <a:buNone/>
            </a:pPr>
            <a:r>
              <a:rPr lang="en-GB" dirty="0"/>
              <a:t>How does a beaver make its dam and its lodge?</a:t>
            </a:r>
          </a:p>
          <a:p>
            <a:pPr marL="0" indent="0">
              <a:buNone/>
            </a:pPr>
            <a:r>
              <a:rPr lang="en-GB" dirty="0"/>
              <a:t>Beavers are pretty small animals and yet they can cut down huge trees! What do you think this says about the beaver?</a:t>
            </a:r>
          </a:p>
          <a:p>
            <a:pPr marL="0" indent="0">
              <a:buNone/>
            </a:pPr>
            <a:r>
              <a:rPr lang="en-GB" dirty="0"/>
              <a:t>What effect does a beaver dam have on the habitat surrounding the dam? </a:t>
            </a:r>
          </a:p>
          <a:p>
            <a:pPr marL="0" indent="0">
              <a:buNone/>
            </a:pPr>
            <a:r>
              <a:rPr lang="en-GB" dirty="0"/>
              <a:t>What are some of a beaver’s responsibilities?</a:t>
            </a:r>
          </a:p>
          <a:p>
            <a:endParaRPr lang="en-GB" dirty="0"/>
          </a:p>
          <a:p>
            <a:endParaRPr lang="en-GB" sz="2000" dirty="0"/>
          </a:p>
          <a:p>
            <a:endParaRPr lang="en-GB" sz="2000" dirty="0"/>
          </a:p>
        </p:txBody>
      </p:sp>
      <p:grpSp>
        <p:nvGrpSpPr>
          <p:cNvPr id="19" name="Group 11">
            <a:extLst>
              <a:ext uri="{FF2B5EF4-FFF2-40B4-BE49-F238E27FC236}">
                <a16:creationId xmlns:a16="http://schemas.microsoft.com/office/drawing/2014/main" id="{828A5161-06F1-46CF-8AD7-844680A59E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601497"/>
            <a:ext cx="1014060" cy="2017580"/>
            <a:chOff x="0" y="4601497"/>
            <a:chExt cx="1014060" cy="2017580"/>
          </a:xfrm>
        </p:grpSpPr>
        <p:sp>
          <p:nvSpPr>
            <p:cNvPr id="13" name="Isosceles Triangle 12">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5995D10D-E9C9-47DB-AE7E-801FEF38F5C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19290" y="1"/>
            <a:ext cx="972709" cy="1935307"/>
            <a:chOff x="10918968" y="713127"/>
            <a:chExt cx="1273032" cy="2532832"/>
          </a:xfrm>
        </p:grpSpPr>
        <p:sp>
          <p:nvSpPr>
            <p:cNvPr id="17" name="Rectangle 16">
              <a:extLst>
                <a:ext uri="{FF2B5EF4-FFF2-40B4-BE49-F238E27FC236}">
                  <a16:creationId xmlns:a16="http://schemas.microsoft.com/office/drawing/2014/main" id="{CC1A72C6-3DE4-4EC3-9AD5-9E0D40D8CE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extLst>
                <a:ext uri="{FF2B5EF4-FFF2-40B4-BE49-F238E27FC236}">
                  <a16:creationId xmlns:a16="http://schemas.microsoft.com/office/drawing/2014/main" id="{0B0DA1F1-C391-4EDF-9FE0-23E86E1377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395996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14" dur="5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up)">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checkerboard(across)">
                                      <p:cBhvr>
                                        <p:cTn id="25" dur="5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blinds(horizontal)">
                                      <p:cBhvr>
                                        <p:cTn id="30" dur="5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blinds(horizontal)">
                                      <p:cBhvr>
                                        <p:cTn id="35"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B3684CCF-CEBB-4D8E-A366-95E43D4C7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11A21BA-92B2-49F2-97DE-F279B9E4A288}"/>
              </a:ext>
            </a:extLst>
          </p:cNvPr>
          <p:cNvSpPr>
            <a:spLocks noGrp="1"/>
          </p:cNvSpPr>
          <p:nvPr>
            <p:ph type="title"/>
          </p:nvPr>
        </p:nvSpPr>
        <p:spPr>
          <a:xfrm>
            <a:off x="838201" y="345810"/>
            <a:ext cx="4960945" cy="1325563"/>
          </a:xfrm>
        </p:spPr>
        <p:txBody>
          <a:bodyPr>
            <a:normAutofit/>
          </a:bodyPr>
          <a:lstStyle/>
          <a:p>
            <a:r>
              <a:rPr lang="en-US" b="1" dirty="0">
                <a:solidFill>
                  <a:schemeClr val="accent2"/>
                </a:solidFill>
              </a:rPr>
              <a:t>Empower</a:t>
            </a:r>
          </a:p>
        </p:txBody>
      </p:sp>
      <p:sp>
        <p:nvSpPr>
          <p:cNvPr id="3" name="Content Placeholder 2">
            <a:extLst>
              <a:ext uri="{FF2B5EF4-FFF2-40B4-BE49-F238E27FC236}">
                <a16:creationId xmlns:a16="http://schemas.microsoft.com/office/drawing/2014/main" id="{E7AEE7B6-61A7-40CD-98D1-8D088B36689F}"/>
              </a:ext>
            </a:extLst>
          </p:cNvPr>
          <p:cNvSpPr>
            <a:spLocks noGrp="1"/>
          </p:cNvSpPr>
          <p:nvPr>
            <p:ph idx="1"/>
          </p:nvPr>
        </p:nvSpPr>
        <p:spPr>
          <a:xfrm>
            <a:off x="401596" y="1344024"/>
            <a:ext cx="5523472" cy="5168166"/>
          </a:xfrm>
        </p:spPr>
        <p:txBody>
          <a:bodyPr>
            <a:normAutofit fontScale="92500" lnSpcReduction="10000"/>
          </a:bodyPr>
          <a:lstStyle/>
          <a:p>
            <a:r>
              <a:rPr lang="en-GB" sz="2600" dirty="0"/>
              <a:t>Now let’s talk about some of our responsibility to animals like beavers and other elements of nature.</a:t>
            </a:r>
          </a:p>
          <a:p>
            <a:r>
              <a:rPr lang="en-GB" sz="2600" dirty="0"/>
              <a:t>If we litter, which means we throw our cans or wrappers or other trash outside in the school yard and we don’t put them in a trash bin, how might that impact the animals or even people who live and play in the spaces outside of our school?</a:t>
            </a:r>
          </a:p>
          <a:p>
            <a:r>
              <a:rPr lang="en-GB" sz="2600" dirty="0"/>
              <a:t>If we cut down a lot of trees without replanting, what might happen to animals like beavers or birds?</a:t>
            </a:r>
          </a:p>
          <a:p>
            <a:r>
              <a:rPr lang="en-GB" sz="2600" dirty="0"/>
              <a:t>If we don’t take care of our local water sources, if we allow them to be polluted with garbage or with gas or oil or other toxic chemicals, what could happen?</a:t>
            </a:r>
          </a:p>
          <a:p>
            <a:pPr marL="0" indent="0">
              <a:buNone/>
            </a:pPr>
            <a:endParaRPr lang="en-GB" sz="1500" dirty="0"/>
          </a:p>
          <a:p>
            <a:endParaRPr lang="en-GB" sz="1500" dirty="0"/>
          </a:p>
          <a:p>
            <a:endParaRPr lang="en-GB" sz="1500" dirty="0"/>
          </a:p>
        </p:txBody>
      </p:sp>
      <p:pic>
        <p:nvPicPr>
          <p:cNvPr id="5" name="Picture 4">
            <a:extLst>
              <a:ext uri="{FF2B5EF4-FFF2-40B4-BE49-F238E27FC236}">
                <a16:creationId xmlns:a16="http://schemas.microsoft.com/office/drawing/2014/main" id="{A2D9F6F8-2627-458C-B8B9-8F776C9E6B1E}"/>
              </a:ext>
            </a:extLst>
          </p:cNvPr>
          <p:cNvPicPr>
            <a:picLocks noChangeAspect="1"/>
          </p:cNvPicPr>
          <p:nvPr/>
        </p:nvPicPr>
        <p:blipFill rotWithShape="1">
          <a:blip r:embed="rId3"/>
          <a:srcRect r="5305" b="-2"/>
          <a:stretch/>
        </p:blipFill>
        <p:spPr>
          <a:xfrm>
            <a:off x="6863996" y="3154859"/>
            <a:ext cx="4030579" cy="3703141"/>
          </a:xfrm>
          <a:custGeom>
            <a:avLst/>
            <a:gdLst/>
            <a:ahLst/>
            <a:cxnLst/>
            <a:rect l="l" t="t" r="r" b="b"/>
            <a:pathLst>
              <a:path w="4030579" h="3703141">
                <a:moveTo>
                  <a:pt x="2015289" y="0"/>
                </a:moveTo>
                <a:cubicBezTo>
                  <a:pt x="3128303" y="0"/>
                  <a:pt x="4030579" y="902277"/>
                  <a:pt x="4030579" y="2015290"/>
                </a:cubicBezTo>
                <a:cubicBezTo>
                  <a:pt x="4030579" y="2710923"/>
                  <a:pt x="3678127" y="3324237"/>
                  <a:pt x="3142057" y="3686399"/>
                </a:cubicBezTo>
                <a:lnTo>
                  <a:pt x="3114499" y="3703141"/>
                </a:lnTo>
                <a:lnTo>
                  <a:pt x="916080" y="3703141"/>
                </a:lnTo>
                <a:lnTo>
                  <a:pt x="888522" y="3686399"/>
                </a:lnTo>
                <a:cubicBezTo>
                  <a:pt x="352452" y="3324237"/>
                  <a:pt x="0" y="2710923"/>
                  <a:pt x="0" y="2015290"/>
                </a:cubicBezTo>
                <a:cubicBezTo>
                  <a:pt x="0" y="902277"/>
                  <a:pt x="902277" y="0"/>
                  <a:pt x="2015289" y="0"/>
                </a:cubicBezTo>
                <a:close/>
              </a:path>
            </a:pathLst>
          </a:custGeom>
        </p:spPr>
      </p:pic>
      <p:sp>
        <p:nvSpPr>
          <p:cNvPr id="26" name="Arc 25">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4759070" flipV="1">
            <a:off x="6010869" y="-729072"/>
            <a:ext cx="4083433" cy="4083433"/>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4" name="Picture 3">
            <a:extLst>
              <a:ext uri="{FF2B5EF4-FFF2-40B4-BE49-F238E27FC236}">
                <a16:creationId xmlns:a16="http://schemas.microsoft.com/office/drawing/2014/main" id="{3E8866DD-A1BC-AA9D-9363-A180AEEE2F85}"/>
              </a:ext>
            </a:extLst>
          </p:cNvPr>
          <p:cNvPicPr>
            <a:picLocks noChangeAspect="1"/>
          </p:cNvPicPr>
          <p:nvPr/>
        </p:nvPicPr>
        <p:blipFill rotWithShape="1">
          <a:blip r:embed="rId4"/>
          <a:srcRect r="1" b="19661"/>
          <a:stretch/>
        </p:blipFill>
        <p:spPr>
          <a:xfrm>
            <a:off x="6305807" y="1"/>
            <a:ext cx="3519312" cy="3007909"/>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p:spPr>
      </p:pic>
      <p:pic>
        <p:nvPicPr>
          <p:cNvPr id="6" name="Picture 5">
            <a:extLst>
              <a:ext uri="{FF2B5EF4-FFF2-40B4-BE49-F238E27FC236}">
                <a16:creationId xmlns:a16="http://schemas.microsoft.com/office/drawing/2014/main" id="{7BD86EF8-BD9B-CBBC-335C-F7EF92949E4D}"/>
              </a:ext>
            </a:extLst>
          </p:cNvPr>
          <p:cNvPicPr>
            <a:picLocks noChangeAspect="1"/>
          </p:cNvPicPr>
          <p:nvPr/>
        </p:nvPicPr>
        <p:blipFill rotWithShape="1">
          <a:blip r:embed="rId5"/>
          <a:srcRect l="10324" r="29572" b="-2"/>
          <a:stretch/>
        </p:blipFill>
        <p:spPr>
          <a:xfrm>
            <a:off x="9930413" y="142767"/>
            <a:ext cx="2258539" cy="3554668"/>
          </a:xfrm>
          <a:custGeom>
            <a:avLst/>
            <a:gdLst/>
            <a:ahLst/>
            <a:cxnLst/>
            <a:rect l="l" t="t" r="r" b="b"/>
            <a:pathLst>
              <a:path w="2258539" h="3554668">
                <a:moveTo>
                  <a:pt x="1777334" y="0"/>
                </a:moveTo>
                <a:cubicBezTo>
                  <a:pt x="1900033" y="0"/>
                  <a:pt x="2019829" y="12434"/>
                  <a:pt x="2135529" y="36109"/>
                </a:cubicBezTo>
                <a:lnTo>
                  <a:pt x="2258539" y="67738"/>
                </a:lnTo>
                <a:lnTo>
                  <a:pt x="2258539" y="3486930"/>
                </a:lnTo>
                <a:lnTo>
                  <a:pt x="2135529" y="3518559"/>
                </a:lnTo>
                <a:cubicBezTo>
                  <a:pt x="2019829" y="3542235"/>
                  <a:pt x="1900033" y="3554668"/>
                  <a:pt x="1777334" y="3554668"/>
                </a:cubicBezTo>
                <a:cubicBezTo>
                  <a:pt x="795739" y="3554668"/>
                  <a:pt x="0" y="2758929"/>
                  <a:pt x="0" y="1777334"/>
                </a:cubicBezTo>
                <a:cubicBezTo>
                  <a:pt x="0" y="795740"/>
                  <a:pt x="795739" y="0"/>
                  <a:pt x="1777334" y="0"/>
                </a:cubicBezTo>
                <a:close/>
              </a:path>
            </a:pathLst>
          </a:custGeom>
        </p:spPr>
      </p:pic>
    </p:spTree>
    <p:extLst>
      <p:ext uri="{BB962C8B-B14F-4D97-AF65-F5344CB8AC3E}">
        <p14:creationId xmlns:p14="http://schemas.microsoft.com/office/powerpoint/2010/main" val="35212845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9">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11A21BA-92B2-49F2-97DE-F279B9E4A288}"/>
              </a:ext>
            </a:extLst>
          </p:cNvPr>
          <p:cNvSpPr>
            <a:spLocks noGrp="1"/>
          </p:cNvSpPr>
          <p:nvPr>
            <p:ph type="title"/>
          </p:nvPr>
        </p:nvSpPr>
        <p:spPr>
          <a:xfrm>
            <a:off x="643467" y="321734"/>
            <a:ext cx="10905066" cy="1135737"/>
          </a:xfrm>
        </p:spPr>
        <p:txBody>
          <a:bodyPr>
            <a:normAutofit/>
          </a:bodyPr>
          <a:lstStyle/>
          <a:p>
            <a:r>
              <a:rPr lang="en-US" sz="3600" dirty="0"/>
              <a:t>Reflect </a:t>
            </a:r>
          </a:p>
        </p:txBody>
      </p:sp>
      <p:sp>
        <p:nvSpPr>
          <p:cNvPr id="3" name="Content Placeholder 2">
            <a:extLst>
              <a:ext uri="{FF2B5EF4-FFF2-40B4-BE49-F238E27FC236}">
                <a16:creationId xmlns:a16="http://schemas.microsoft.com/office/drawing/2014/main" id="{E7AEE7B6-61A7-40CD-98D1-8D088B36689F}"/>
              </a:ext>
            </a:extLst>
          </p:cNvPr>
          <p:cNvSpPr>
            <a:spLocks noGrp="1"/>
          </p:cNvSpPr>
          <p:nvPr>
            <p:ph idx="1"/>
          </p:nvPr>
        </p:nvSpPr>
        <p:spPr>
          <a:xfrm>
            <a:off x="507030" y="1565470"/>
            <a:ext cx="11548531" cy="4393982"/>
          </a:xfrm>
        </p:spPr>
        <p:txBody>
          <a:bodyPr>
            <a:normAutofit fontScale="92500" lnSpcReduction="10000"/>
          </a:bodyPr>
          <a:lstStyle/>
          <a:p>
            <a:r>
              <a:rPr lang="en-GB" dirty="0"/>
              <a:t>As we have been learning, the success of a human, plant, or animal living in a habitat depends on the health of the habitat.</a:t>
            </a:r>
          </a:p>
          <a:p>
            <a:r>
              <a:rPr lang="en-GB" dirty="0"/>
              <a:t>Think about the impact that humans have on habitats in nature. Just like every animal is responsible for its own survival, humans also have a responsibility to help take care of the world’s natural habitats to assist plants and animals in growing strong and remaining part of our world and life cycle.</a:t>
            </a:r>
          </a:p>
          <a:p>
            <a:r>
              <a:rPr lang="en-GB" dirty="0"/>
              <a:t>As you go outside today, observe the habitats you see and think about the plants and animals that live there. Think about what their responsibility is as part of life cycle and think about what your responsibility is as a human in that natural habitat. How do you ensure the success of those animals or plants by ensuring the health of their habitat? </a:t>
            </a:r>
          </a:p>
          <a:p>
            <a:r>
              <a:rPr lang="en-GB" dirty="0"/>
              <a:t>Bring your observations back to class.</a:t>
            </a:r>
          </a:p>
          <a:p>
            <a:endParaRPr lang="en-GB" sz="2000" dirty="0"/>
          </a:p>
          <a:p>
            <a:endParaRPr lang="en-GB" sz="2000" dirty="0"/>
          </a:p>
        </p:txBody>
      </p:sp>
      <p:grpSp>
        <p:nvGrpSpPr>
          <p:cNvPr id="19" name="Group 11">
            <a:extLst>
              <a:ext uri="{FF2B5EF4-FFF2-40B4-BE49-F238E27FC236}">
                <a16:creationId xmlns:a16="http://schemas.microsoft.com/office/drawing/2014/main" id="{828A5161-06F1-46CF-8AD7-844680A59E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601497"/>
            <a:ext cx="1014060" cy="2017580"/>
            <a:chOff x="0" y="4601497"/>
            <a:chExt cx="1014060" cy="2017580"/>
          </a:xfrm>
        </p:grpSpPr>
        <p:sp>
          <p:nvSpPr>
            <p:cNvPr id="13" name="Isosceles Triangle 12">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5995D10D-E9C9-47DB-AE7E-801FEF38F5C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19290" y="1"/>
            <a:ext cx="972709" cy="1935307"/>
            <a:chOff x="10918968" y="713127"/>
            <a:chExt cx="1273032" cy="2532832"/>
          </a:xfrm>
        </p:grpSpPr>
        <p:sp>
          <p:nvSpPr>
            <p:cNvPr id="17" name="Rectangle 16">
              <a:extLst>
                <a:ext uri="{FF2B5EF4-FFF2-40B4-BE49-F238E27FC236}">
                  <a16:creationId xmlns:a16="http://schemas.microsoft.com/office/drawing/2014/main" id="{CC1A72C6-3DE4-4EC3-9AD5-9E0D40D8CE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extLst>
                <a:ext uri="{FF2B5EF4-FFF2-40B4-BE49-F238E27FC236}">
                  <a16:creationId xmlns:a16="http://schemas.microsoft.com/office/drawing/2014/main" id="{0B0DA1F1-C391-4EDF-9FE0-23E86E1377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4402676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0D91880074CB14897C8BA1AE849FA9F" ma:contentTypeVersion="16" ma:contentTypeDescription="Create a new document." ma:contentTypeScope="" ma:versionID="2c8d2e1d067c9c9d7e172d65e12c708a">
  <xsd:schema xmlns:xsd="http://www.w3.org/2001/XMLSchema" xmlns:xs="http://www.w3.org/2001/XMLSchema" xmlns:p="http://schemas.microsoft.com/office/2006/metadata/properties" xmlns:ns2="c219d832-1076-4c15-87a4-e4c3e333e237" xmlns:ns3="24b2b1f2-60e9-4873-a720-0da2f5bde98a" targetNamespace="http://schemas.microsoft.com/office/2006/metadata/properties" ma:root="true" ma:fieldsID="b012ba9f9dc633e7b947ede477b565df" ns2:_="" ns3:_="">
    <xsd:import namespace="c219d832-1076-4c15-87a4-e4c3e333e237"/>
    <xsd:import namespace="24b2b1f2-60e9-4873-a720-0da2f5bde98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LengthInSecond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Locatio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219d832-1076-4c15-87a4-e4c3e333e23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LengthInSeconds" ma:index="12" nillable="true" ma:displayName="Length (seconds)" ma:internalName="MediaLengthInSeconds" ma:readOnly="true">
      <xsd:simpleType>
        <xsd:restriction base="dms:Unknown"/>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65e541be-4f37-4b9a-b471-5b1376dc29e3"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24b2b1f2-60e9-4873-a720-0da2f5bde98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73580514-b8a0-4fbd-b699-9e632a843849}" ma:internalName="TaxCatchAll" ma:showField="CatchAllData" ma:web="24b2b1f2-60e9-4873-a720-0da2f5bde98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24b2b1f2-60e9-4873-a720-0da2f5bde98a" xsi:nil="true"/>
    <lcf76f155ced4ddcb4097134ff3c332f xmlns="c219d832-1076-4c15-87a4-e4c3e333e237">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B018173-21FC-44FA-9D74-67E1B7F19DA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219d832-1076-4c15-87a4-e4c3e333e237"/>
    <ds:schemaRef ds:uri="24b2b1f2-60e9-4873-a720-0da2f5bde98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6538E5E-3500-4ED3-946D-B30B2CE51823}">
  <ds:schemaRefs>
    <ds:schemaRef ds:uri="http://purl.org/dc/terms/"/>
    <ds:schemaRef ds:uri="http://purl.org/dc/elements/1.1/"/>
    <ds:schemaRef ds:uri="http://www.w3.org/XML/1998/namespace"/>
    <ds:schemaRef ds:uri="http://schemas.microsoft.com/office/infopath/2007/PartnerControls"/>
    <ds:schemaRef ds:uri="http://schemas.openxmlformats.org/package/2006/metadata/core-properties"/>
    <ds:schemaRef ds:uri="http://schemas.microsoft.com/office/2006/metadata/properties"/>
    <ds:schemaRef ds:uri="http://schemas.microsoft.com/office/2006/documentManagement/types"/>
    <ds:schemaRef ds:uri="24b2b1f2-60e9-4873-a720-0da2f5bde98a"/>
    <ds:schemaRef ds:uri="c219d832-1076-4c15-87a4-e4c3e333e237"/>
    <ds:schemaRef ds:uri="http://purl.org/dc/dcmitype/"/>
  </ds:schemaRefs>
</ds:datastoreItem>
</file>

<file path=customXml/itemProps3.xml><?xml version="1.0" encoding="utf-8"?>
<ds:datastoreItem xmlns:ds="http://schemas.openxmlformats.org/officeDocument/2006/customXml" ds:itemID="{3821A201-5921-493D-B7B2-43A01E68489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248</TotalTime>
  <Words>1068</Words>
  <Application>Microsoft Office PowerPoint</Application>
  <PresentationFormat>Widescreen</PresentationFormat>
  <Paragraphs>62</Paragraphs>
  <Slides>9</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Calibri Light</vt:lpstr>
      <vt:lpstr>Century Gothic</vt:lpstr>
      <vt:lpstr>Office Theme</vt:lpstr>
      <vt:lpstr>PowerPoint Presentation</vt:lpstr>
      <vt:lpstr>In this lesson students will </vt:lpstr>
      <vt:lpstr>PowerPoint Presentation</vt:lpstr>
      <vt:lpstr>PowerPoint Presentation</vt:lpstr>
      <vt:lpstr>PowerPoint Presentation</vt:lpstr>
      <vt:lpstr>Video: Beavers</vt:lpstr>
      <vt:lpstr>Let’s Discuss</vt:lpstr>
      <vt:lpstr>Empower</vt:lpstr>
      <vt:lpstr>Reflect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 Hollis</dc:creator>
  <cp:lastModifiedBy>Sara Ossama Hassan Ibrahim</cp:lastModifiedBy>
  <cp:revision>26</cp:revision>
  <dcterms:created xsi:type="dcterms:W3CDTF">2020-08-28T16:08:04Z</dcterms:created>
  <dcterms:modified xsi:type="dcterms:W3CDTF">2023-04-12T06:44:53Z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0x010100B0D91880074CB14897C8BA1AE849FA9F</vt:lpwstr>
  </property>
</Properties>
</file>