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Indie Flower" panose="020B0604020202020204" charset="0"/>
      <p:regular r:id="rId13"/>
    </p:embeddedFont>
    <p:embeddedFont>
      <p:font typeface="Lato" panose="020B0604020202020204" charset="0"/>
      <p:regular r:id="rId14"/>
      <p:bold r:id="rId15"/>
      <p:italic r:id="rId16"/>
      <p:boldItalic r:id="rId17"/>
    </p:embeddedFont>
    <p:embeddedFont>
      <p:font typeface="Rubik" panose="020B0604020202020204" charset="-79"/>
      <p:regular r:id="rId18"/>
      <p:bold r:id="rId19"/>
      <p:italic r:id="rId20"/>
      <p:boldItalic r:id="rId21"/>
    </p:embeddedFont>
    <p:embeddedFont>
      <p:font typeface="Rubik Light" panose="020B0604020202020204" charset="-79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3b95a16d1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" name="Google Shape;17;g3b95a16d1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b037fe8d8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b037fe8d8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b6c3d110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gb6c3d110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bde47484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3bde47484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bde47484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bde47484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02ccdca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02ccdca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bde474844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bde474844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bde474844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bde474844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bde474844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bde474844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bde474844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bde474844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ential Question">
  <p:cSld name="CUSTOM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5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commonsense.org/education/videos/rings-of-responsibilit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hyperlink" Target="http://www.youtube.com/watch?v=fQSnzrB5bso" TargetMode="External"/><Relationship Id="rId4" Type="http://schemas.openxmlformats.org/officeDocument/2006/relationships/hyperlink" Target="https://video.link/w/RCB7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93350" y="1741900"/>
            <a:ext cx="3207300" cy="2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Your Rings of Responsibility</a:t>
            </a:r>
            <a:endParaRPr sz="3600"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 rot="10800000" flipH="1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3</a:t>
            </a:r>
            <a:endParaRPr sz="1200">
              <a:solidFill>
                <a:srgbClr val="99999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50" y="0"/>
            <a:ext cx="3642899" cy="9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5">
            <a:alphaModFix/>
          </a:blip>
          <a:srcRect t="79" b="69"/>
          <a:stretch/>
        </p:blipFill>
        <p:spPr>
          <a:xfrm>
            <a:off x="3631048" y="0"/>
            <a:ext cx="551294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38757">
            <a:off x="6367273" y="1243079"/>
            <a:ext cx="478727" cy="62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14910">
            <a:off x="2264419" y="1243080"/>
            <a:ext cx="478728" cy="62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1244" y="875900"/>
            <a:ext cx="4032935" cy="135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 rotWithShape="1">
          <a:blip r:embed="rId5">
            <a:alphaModFix/>
          </a:blip>
          <a:srcRect l="-1870" t="-1537" r="1870" b="30353"/>
          <a:stretch/>
        </p:blipFill>
        <p:spPr>
          <a:xfrm>
            <a:off x="2454388" y="2260925"/>
            <a:ext cx="4082825" cy="23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50" y="25"/>
            <a:ext cx="9144000" cy="4666800"/>
          </a:xfrm>
          <a:prstGeom prst="rect">
            <a:avLst/>
          </a:prstGeom>
          <a:solidFill>
            <a:srgbClr val="C6C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l="2822" t="13717" r="13172" b="44460"/>
          <a:stretch/>
        </p:blipFill>
        <p:spPr>
          <a:xfrm>
            <a:off x="402600" y="0"/>
            <a:ext cx="7414123" cy="46669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/>
        </p:nvSpPr>
        <p:spPr>
          <a:xfrm rot="-197">
            <a:off x="2097075" y="682702"/>
            <a:ext cx="52395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rPr>
              <a:t>How do good digital citizens take responsibility for themselves, their communities, and their world?</a:t>
            </a:r>
            <a:endParaRPr sz="3000" b="1">
              <a:solidFill>
                <a:srgbClr val="44AA0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2750" y="606802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6576750" y="1785814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/>
        </p:nvSpPr>
        <p:spPr>
          <a:xfrm>
            <a:off x="0" y="5437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Learning Objectives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0" name="Google Shape;40;p6"/>
          <p:cNvSpPr txBox="1"/>
          <p:nvPr/>
        </p:nvSpPr>
        <p:spPr>
          <a:xfrm>
            <a:off x="2213400" y="1466000"/>
            <a:ext cx="6140700" cy="30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Examine both online and in-person responsibilities.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br>
              <a:rPr lang="en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Describe the Rings of Responsibility as a way to think about how our behavior affects ourselves and others.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endParaRPr sz="29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Identify examples of online responsibilities to others.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" name="Google Shape;4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13" y="1906586"/>
            <a:ext cx="473007" cy="47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13" y="3000954"/>
            <a:ext cx="473007" cy="47300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/>
          <p:nvPr/>
        </p:nvSpPr>
        <p:spPr>
          <a:xfrm>
            <a:off x="1172975" y="1285275"/>
            <a:ext cx="605400" cy="621300"/>
          </a:xfrm>
          <a:prstGeom prst="ellipse">
            <a:avLst/>
          </a:prstGeom>
          <a:solidFill>
            <a:srgbClr val="44A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lang="en" sz="30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l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1172975" y="2379624"/>
            <a:ext cx="605400" cy="621300"/>
          </a:xfrm>
          <a:prstGeom prst="ellipse">
            <a:avLst/>
          </a:prstGeom>
          <a:solidFill>
            <a:srgbClr val="0085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lang="en" sz="3000" b="1" i="0" u="none" strike="noStrike" cap="none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2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1172975" y="3473974"/>
            <a:ext cx="605400" cy="621300"/>
          </a:xfrm>
          <a:prstGeom prst="ellipse">
            <a:avLst/>
          </a:prstGeom>
          <a:solidFill>
            <a:srgbClr val="009B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lang="en" sz="3000" b="1" i="0" u="none" strike="noStrike" cap="none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3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/>
        </p:nvSpPr>
        <p:spPr>
          <a:xfrm>
            <a:off x="887850" y="2187300"/>
            <a:ext cx="73683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 duty you have to yourself or others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" name="Google Shape;51;p7"/>
          <p:cNvSpPr txBox="1"/>
          <p:nvPr/>
        </p:nvSpPr>
        <p:spPr>
          <a:xfrm>
            <a:off x="887850" y="1020500"/>
            <a:ext cx="35910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Responsibility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2" name="Google Shape;5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850" y="1463375"/>
            <a:ext cx="34070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350" y="190699"/>
            <a:ext cx="321551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5">
            <a:alphaModFix/>
          </a:blip>
          <a:srcRect r="13096" b="36584"/>
          <a:stretch/>
        </p:blipFill>
        <p:spPr>
          <a:xfrm>
            <a:off x="6840175" y="2015000"/>
            <a:ext cx="2339726" cy="26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/>
          <p:nvPr/>
        </p:nvSpPr>
        <p:spPr>
          <a:xfrm>
            <a:off x="4908425" y="1033400"/>
            <a:ext cx="4018800" cy="3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Rubik"/>
                <a:ea typeface="Rubik"/>
                <a:cs typeface="Rubik"/>
                <a:sym typeface="Rubik"/>
              </a:rPr>
              <a:t>Discuss:</a:t>
            </a:r>
            <a:endParaRPr sz="2000" dirty="0"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dirty="0">
                <a:latin typeface="Lato"/>
                <a:ea typeface="Lato"/>
                <a:cs typeface="Lato"/>
                <a:sym typeface="Lato"/>
              </a:rPr>
              <a:t>How could throwing a bottle out of your window be similar to something you do online?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dirty="0">
                <a:latin typeface="Lato"/>
                <a:ea typeface="Lato"/>
                <a:cs typeface="Lato"/>
                <a:sym typeface="Lato"/>
              </a:rPr>
              <a:t>Use Safe YouTube Link to watch: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000" dirty="0">
                <a:latin typeface="Lato"/>
                <a:ea typeface="Lato"/>
                <a:cs typeface="Lato"/>
                <a:sym typeface="Lato"/>
                <a:hlinkClick r:id="rId4"/>
              </a:rPr>
              <a:t>https://video.link/w/RCB7c</a:t>
            </a:r>
            <a:r>
              <a:rPr lang="en" sz="2000" dirty="0">
                <a:latin typeface="Lato"/>
                <a:ea typeface="Lato"/>
                <a:cs typeface="Lato"/>
                <a:sym typeface="Lato"/>
              </a:rPr>
              <a:t> </a:t>
            </a:r>
          </a:p>
        </p:txBody>
      </p:sp>
      <p:sp>
        <p:nvSpPr>
          <p:cNvPr id="62" name="Google Shape;62;p8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WATCH + DISCUSS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3" name="Google Shape;63;p8" descr="In the online world, we might think about how what we do impacts ourselves. But what about others? In this lesson, students learn about a framework -- the Rings of Responsibility -- to understand how to balance their responsibilities as digital citizens. The key is in understanding how the ripple effect of our actions impacts both ourselves and others." title="Rings of Responsibility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71495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8"/>
          <p:cNvSpPr txBox="1"/>
          <p:nvPr/>
        </p:nvSpPr>
        <p:spPr>
          <a:xfrm>
            <a:off x="137850" y="4143950"/>
            <a:ext cx="46011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Lato"/>
                <a:ea typeface="Lato"/>
                <a:cs typeface="Lato"/>
                <a:sym typeface="Lato"/>
              </a:rPr>
              <a:t>To watch this video on the Common Sense Education site, click </a:t>
            </a:r>
            <a:r>
              <a:rPr lang="en" sz="700" b="1">
                <a:solidFill>
                  <a:srgbClr val="24991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" sz="700">
                <a:latin typeface="Lato"/>
                <a:ea typeface="Lato"/>
                <a:cs typeface="Lato"/>
                <a:sym typeface="Lato"/>
              </a:rPr>
              <a:t>.</a:t>
            </a:r>
            <a:endParaRPr sz="7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4407375" y="209525"/>
            <a:ext cx="4652700" cy="12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The Rings of Responsibility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0" name="Google Shape;7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38"/>
            <a:ext cx="390300" cy="39031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/>
          <p:nvPr/>
        </p:nvSpPr>
        <p:spPr>
          <a:xfrm>
            <a:off x="569575" y="190700"/>
            <a:ext cx="2336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OBSERVE + ANALYZE IMAGE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4">
            <a:alphaModFix/>
          </a:blip>
          <a:srcRect t="189" b="179"/>
          <a:stretch/>
        </p:blipFill>
        <p:spPr>
          <a:xfrm>
            <a:off x="369725" y="887425"/>
            <a:ext cx="3368648" cy="33686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/>
          <p:nvPr/>
        </p:nvSpPr>
        <p:spPr>
          <a:xfrm>
            <a:off x="4407375" y="1585400"/>
            <a:ext cx="4018800" cy="2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342900" marR="0" lvl="0" indent="-3581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AutoNum type="alphaU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What responsibilities do you have to </a:t>
            </a:r>
            <a:r>
              <a:rPr lang="en" sz="2000" b="1">
                <a:latin typeface="Lato"/>
                <a:ea typeface="Lato"/>
                <a:cs typeface="Lato"/>
                <a:sym typeface="Lato"/>
              </a:rPr>
              <a:t>yourself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?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3581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AutoNum type="alphaU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What responsibilities do you have to </a:t>
            </a:r>
            <a:r>
              <a:rPr lang="en" sz="2000" b="1">
                <a:latin typeface="Lato"/>
                <a:ea typeface="Lato"/>
                <a:cs typeface="Lato"/>
                <a:sym typeface="Lato"/>
              </a:rPr>
              <a:t>your community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?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3581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Lato"/>
              <a:buAutoNum type="alphaU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What responsibilities do you have to </a:t>
            </a:r>
            <a:r>
              <a:rPr lang="en" sz="2000" b="1">
                <a:latin typeface="Lato"/>
                <a:ea typeface="Lato"/>
                <a:cs typeface="Lato"/>
                <a:sym typeface="Lato"/>
              </a:rPr>
              <a:t>your world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?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/>
        </p:nvSpPr>
        <p:spPr>
          <a:xfrm>
            <a:off x="870875" y="1934350"/>
            <a:ext cx="7368300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Someone who uses technology responsibly 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to learn, create, and participate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870875" y="767550"/>
            <a:ext cx="35910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Digital Citizen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0" name="Google Shape;8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675" y="1210425"/>
            <a:ext cx="35343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350" y="190699"/>
            <a:ext cx="321551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0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5">
            <a:alphaModFix/>
          </a:blip>
          <a:srcRect l="170" r="-169"/>
          <a:stretch/>
        </p:blipFill>
        <p:spPr>
          <a:xfrm flipH="1">
            <a:off x="4936575" y="2303200"/>
            <a:ext cx="4207425" cy="2367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/>
        </p:nvSpPr>
        <p:spPr>
          <a:xfrm>
            <a:off x="0" y="9247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Directions</a:t>
            </a:r>
            <a:endParaRPr sz="3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9" name="Google Shape;89;p11"/>
          <p:cNvSpPr txBox="1"/>
          <p:nvPr/>
        </p:nvSpPr>
        <p:spPr>
          <a:xfrm>
            <a:off x="1138200" y="1770800"/>
            <a:ext cx="68313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First, choose three colors and use them to color in the key. Then, use the key colors to color in the correct ring or rings for each statement.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0" name="Google Shape;9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 txBox="1"/>
          <p:nvPr/>
        </p:nvSpPr>
        <p:spPr>
          <a:xfrm>
            <a:off x="569575" y="190700"/>
            <a:ext cx="37362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ACTIVITY: MY RINGS OF RESPONSIBILITY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2" name="Google Shape;92;p11"/>
          <p:cNvPicPr preferRelativeResize="0"/>
          <p:nvPr/>
        </p:nvPicPr>
        <p:blipFill rotWithShape="1">
          <a:blip r:embed="rId4">
            <a:alphaModFix/>
          </a:blip>
          <a:srcRect t="7208" b="14094"/>
          <a:stretch/>
        </p:blipFill>
        <p:spPr>
          <a:xfrm>
            <a:off x="3606005" y="3961783"/>
            <a:ext cx="1931976" cy="69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00" y="91200"/>
            <a:ext cx="452899" cy="4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/>
        </p:nvSpPr>
        <p:spPr>
          <a:xfrm>
            <a:off x="1138200" y="1770800"/>
            <a:ext cx="6867600" cy="20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Pick </a:t>
            </a:r>
            <a:r>
              <a:rPr lang="en" sz="2000" b="1" i="1">
                <a:latin typeface="Lato"/>
                <a:ea typeface="Lato"/>
                <a:cs typeface="Lato"/>
                <a:sym typeface="Lato"/>
              </a:rPr>
              <a:t>one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 example from your </a:t>
            </a:r>
            <a:r>
              <a:rPr lang="en" sz="2000" b="1">
                <a:latin typeface="Lato"/>
                <a:ea typeface="Lato"/>
                <a:cs typeface="Lato"/>
                <a:sym typeface="Lato"/>
              </a:rPr>
              <a:t>My Rings of Responsibility 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handout.</a:t>
            </a:r>
            <a:br>
              <a:rPr lang="en" sz="2000">
                <a:latin typeface="Lato"/>
                <a:ea typeface="Lato"/>
                <a:cs typeface="Lato"/>
                <a:sym typeface="Lato"/>
              </a:rPr>
            </a:b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Write an explanation of </a:t>
            </a:r>
            <a:r>
              <a:rPr lang="en" sz="2000" b="1" i="1">
                <a:latin typeface="Lato"/>
                <a:ea typeface="Lato"/>
                <a:cs typeface="Lato"/>
                <a:sym typeface="Lato"/>
              </a:rPr>
              <a:t>why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 it belongs in the ring(s) </a:t>
            </a:r>
            <a:br>
              <a:rPr lang="en" sz="2000">
                <a:latin typeface="Lato"/>
                <a:ea typeface="Lato"/>
                <a:cs typeface="Lato"/>
                <a:sym typeface="Lato"/>
              </a:rPr>
            </a:br>
            <a:r>
              <a:rPr lang="en" sz="2000">
                <a:latin typeface="Lato"/>
                <a:ea typeface="Lato"/>
                <a:cs typeface="Lato"/>
                <a:sym typeface="Lato"/>
              </a:rPr>
              <a:t>that you chose for it.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0" y="9247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Directions</a:t>
            </a:r>
            <a:endParaRPr sz="3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0" name="Google Shape;100;p12"/>
          <p:cNvSpPr txBox="1"/>
          <p:nvPr/>
        </p:nvSpPr>
        <p:spPr>
          <a:xfrm>
            <a:off x="569575" y="190700"/>
            <a:ext cx="23361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WRAP UP: EXIT TICKET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 rotWithShape="1">
          <a:blip r:embed="rId4">
            <a:alphaModFix/>
          </a:blip>
          <a:srcRect l="21094" r="21094" b="66866"/>
          <a:stretch/>
        </p:blipFill>
        <p:spPr>
          <a:xfrm rot="10800000">
            <a:off x="7082599" y="0"/>
            <a:ext cx="1820651" cy="1490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1880074CB14897C8BA1AE849FA9F" ma:contentTypeVersion="12" ma:contentTypeDescription="Create a new document." ma:contentTypeScope="" ma:versionID="748ded7d7a22ae126bce982be651fdf2">
  <xsd:schema xmlns:xsd="http://www.w3.org/2001/XMLSchema" xmlns:xs="http://www.w3.org/2001/XMLSchema" xmlns:p="http://schemas.microsoft.com/office/2006/metadata/properties" xmlns:ns2="c219d832-1076-4c15-87a4-e4c3e333e237" xmlns:ns3="24b2b1f2-60e9-4873-a720-0da2f5bde98a" targetNamespace="http://schemas.microsoft.com/office/2006/metadata/properties" ma:root="true" ma:fieldsID="d24cafa3de19620868409dbed27e2a0a" ns2:_="" ns3:_="">
    <xsd:import namespace="c219d832-1076-4c15-87a4-e4c3e333e237"/>
    <xsd:import namespace="24b2b1f2-60e9-4873-a720-0da2f5bde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9d832-1076-4c15-87a4-e4c3e333e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2b1f2-60e9-4873-a720-0da2f5bde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AA10EC-0067-40C1-A30A-5E9DB80ADA68}"/>
</file>

<file path=customXml/itemProps2.xml><?xml version="1.0" encoding="utf-8"?>
<ds:datastoreItem xmlns:ds="http://schemas.openxmlformats.org/officeDocument/2006/customXml" ds:itemID="{AFF54A7E-34EF-4F5A-BEA9-13BAA7DBEE2A}"/>
</file>

<file path=customXml/itemProps3.xml><?xml version="1.0" encoding="utf-8"?>
<ds:datastoreItem xmlns:ds="http://schemas.openxmlformats.org/officeDocument/2006/customXml" ds:itemID="{D1B256FE-1152-438A-9EB1-EF90287DCFD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On-screen Show (16:9)</PresentationFormat>
  <Paragraphs>37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Rubik</vt:lpstr>
      <vt:lpstr>Rubik Light</vt:lpstr>
      <vt:lpstr>Lato</vt:lpstr>
      <vt:lpstr>Indie Flower</vt:lpstr>
      <vt:lpstr>Arial</vt:lpstr>
      <vt:lpstr>DigCit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 Hollis</cp:lastModifiedBy>
  <cp:revision>2</cp:revision>
  <dcterms:modified xsi:type="dcterms:W3CDTF">2021-09-03T16:28:15Z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0x010100B0D91880074CB14897C8BA1AE849FA9F</vt:lpwstr>
  </property>
</Properties>
</file>