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616" r:id="rId5"/>
    <p:sldId id="594" r:id="rId6"/>
    <p:sldId id="607" r:id="rId7"/>
    <p:sldId id="617" r:id="rId8"/>
    <p:sldId id="618" r:id="rId9"/>
    <p:sldId id="608" r:id="rId10"/>
    <p:sldId id="609" r:id="rId11"/>
    <p:sldId id="61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87D"/>
    <a:srgbClr val="AFE0E5"/>
    <a:srgbClr val="0FA7C0"/>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62500" autoAdjust="0"/>
  </p:normalViewPr>
  <p:slideViewPr>
    <p:cSldViewPr snapToGrid="0">
      <p:cViewPr varScale="1">
        <p:scale>
          <a:sx n="55" d="100"/>
          <a:sy n="55" d="100"/>
        </p:scale>
        <p:origin x="2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2/26/23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responsibility is when you can be relied on to do the things that are expected or required of you. You do what you say and you say what you do. Others can rely on and trust you with both the little things as well as the big things in life.</a:t>
            </a:r>
          </a:p>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143809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self-discipline means we are responsible for our own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229178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Draw a ladder on the board. Write responsibility on the left side of the ladder, perpendicular to the rungs. On each rung, write one personal responsibility you have as a teacher. If desired, you can increase the seriousness and importance of each responsibility as you head to the top of the ladder. As an example, your bottom rung may say, “Grade papers,” and your top rung may say, “Showing up daily”.</a:t>
            </a:r>
          </a:p>
          <a:p>
            <a:r>
              <a:rPr lang="en-GB" sz="1200" kern="1200" dirty="0">
                <a:solidFill>
                  <a:schemeClr val="tx1"/>
                </a:solidFill>
                <a:effectLst/>
                <a:latin typeface="+mn-lt"/>
                <a:ea typeface="+mn-ea"/>
                <a:cs typeface="+mn-cs"/>
              </a:rPr>
              <a:t>● After you write each responsibility, discuss with the class what would happen if you did NOT follow through. Example: If I did not show up every day you would not have a teacher and would not be able to earn! One option could be to erase the rung each time you don’t complete your responsibility. The ladder will no longer work when the rungs are missing!</a:t>
            </a:r>
          </a:p>
          <a:p>
            <a:r>
              <a:rPr lang="en-GB" sz="1200" kern="1200" dirty="0">
                <a:solidFill>
                  <a:schemeClr val="tx1"/>
                </a:solidFill>
                <a:effectLst/>
                <a:latin typeface="+mn-lt"/>
                <a:ea typeface="+mn-ea"/>
                <a:cs typeface="+mn-cs"/>
              </a:rPr>
              <a:t>● Pass out the ladder template below and have each student label it with the word RESPONSIBILITY on the side like in the Teacher example.</a:t>
            </a:r>
          </a:p>
          <a:p>
            <a:r>
              <a:rPr lang="en-GB" sz="1200" kern="1200" dirty="0">
                <a:solidFill>
                  <a:schemeClr val="tx1"/>
                </a:solidFill>
                <a:effectLst/>
                <a:latin typeface="+mn-lt"/>
                <a:ea typeface="+mn-ea"/>
                <a:cs typeface="+mn-cs"/>
              </a:rPr>
              <a:t>● Allow 10 minutes for students to add personal responsibilities to each rung. If needed, students can draw their answers as an alternative. Encourage them to decorate their ladder as time allows.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269130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discuss the consequences if one of the responsibilities was not completed as promised.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 person in our class has important personal responsibilities they must complete everyday. Sometimes we don’t feel like what we have to do is very important or necessary. However, if we all stopped being responsible, our class would be a messy, disorganized, unkind place without any teacher!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we are kind and responsible, our class can run smooth and everyone has an opportunity to learn and grow.</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388042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2/26/23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2/26/23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2/26/23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2/26/23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981995" y="5980589"/>
            <a:ext cx="7853833" cy="584775"/>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Ladder of Responsibility </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22934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p:txBody>
          <a:bodyPr/>
          <a:lstStyle/>
          <a:p>
            <a:r>
              <a:rPr lang="en-GB" dirty="0"/>
              <a:t>Explain the difference between responsible and irresponsible actions.</a:t>
            </a:r>
          </a:p>
          <a:p>
            <a:pPr marL="0" indent="0">
              <a:buNone/>
            </a:pPr>
            <a:endParaRPr lang="en-GB" dirty="0"/>
          </a:p>
          <a:p>
            <a:r>
              <a:rPr lang="en-GB" dirty="0"/>
              <a:t>Create a responsibility ladder that highlights personal responsibilities.</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600" dirty="0"/>
              <a:t>What is Responsibility?</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E562218-40F6-B144-BFFF-A4D6CF9DD9E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995" r="205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2037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92D4-9CCF-4A23-D94A-FA8BE3AD0527}"/>
              </a:ext>
            </a:extLst>
          </p:cNvPr>
          <p:cNvSpPr>
            <a:spLocks noGrp="1"/>
          </p:cNvSpPr>
          <p:nvPr>
            <p:ph type="title"/>
          </p:nvPr>
        </p:nvSpPr>
        <p:spPr>
          <a:xfrm>
            <a:off x="3253154" y="0"/>
            <a:ext cx="10515600" cy="1325563"/>
          </a:xfrm>
        </p:spPr>
        <p:txBody>
          <a:bodyPr/>
          <a:lstStyle/>
          <a:p>
            <a:r>
              <a:rPr lang="en-AE" dirty="0"/>
              <a:t>Responisbility is…</a:t>
            </a:r>
          </a:p>
        </p:txBody>
      </p:sp>
      <p:pic>
        <p:nvPicPr>
          <p:cNvPr id="5" name="Content Placeholder 4" descr="Text&#10;&#10;Description automatically generated">
            <a:extLst>
              <a:ext uri="{FF2B5EF4-FFF2-40B4-BE49-F238E27FC236}">
                <a16:creationId xmlns:a16="http://schemas.microsoft.com/office/drawing/2014/main" id="{3FB253C7-7365-5E03-8018-621BD35B9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553" y="1151896"/>
            <a:ext cx="9595338" cy="5706104"/>
          </a:xfrm>
        </p:spPr>
      </p:pic>
    </p:spTree>
    <p:extLst>
      <p:ext uri="{BB962C8B-B14F-4D97-AF65-F5344CB8AC3E}">
        <p14:creationId xmlns:p14="http://schemas.microsoft.com/office/powerpoint/2010/main" val="2502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1658-BF14-63FA-5646-F285AF3B51F9}"/>
              </a:ext>
            </a:extLst>
          </p:cNvPr>
          <p:cNvSpPr>
            <a:spLocks noGrp="1"/>
          </p:cNvSpPr>
          <p:nvPr>
            <p:ph type="title"/>
          </p:nvPr>
        </p:nvSpPr>
        <p:spPr/>
        <p:txBody>
          <a:bodyPr/>
          <a:lstStyle/>
          <a:p>
            <a:pPr algn="ctr"/>
            <a:r>
              <a:rPr lang="en-GB" dirty="0">
                <a:solidFill>
                  <a:srgbClr val="0A0A0A"/>
                </a:solidFill>
                <a:latin typeface="Merriweather Sans" panose="020F0502020204030204" pitchFamily="34" charset="0"/>
              </a:rPr>
              <a:t>When you think of the word “responsibility”, what comes to mind? </a:t>
            </a:r>
            <a:endParaRPr lang="en-AE" dirty="0"/>
          </a:p>
        </p:txBody>
      </p:sp>
      <p:sp>
        <p:nvSpPr>
          <p:cNvPr id="3" name="Content Placeholder 2">
            <a:extLst>
              <a:ext uri="{FF2B5EF4-FFF2-40B4-BE49-F238E27FC236}">
                <a16:creationId xmlns:a16="http://schemas.microsoft.com/office/drawing/2014/main" id="{3D0D7AB4-FA64-8E4A-F7F6-C3437919DC05}"/>
              </a:ext>
            </a:extLst>
          </p:cNvPr>
          <p:cNvSpPr>
            <a:spLocks noGrp="1"/>
          </p:cNvSpPr>
          <p:nvPr>
            <p:ph idx="1"/>
          </p:nvPr>
        </p:nvSpPr>
        <p:spPr>
          <a:xfrm>
            <a:off x="0" y="1825624"/>
            <a:ext cx="12192000" cy="5032375"/>
          </a:xfrm>
        </p:spPr>
        <p:txBody>
          <a:bodyPr>
            <a:normAutofit/>
          </a:bodyPr>
          <a:lstStyle/>
          <a:p>
            <a:pPr algn="ctr"/>
            <a:r>
              <a:rPr lang="en-GB" sz="3200" b="0" i="0" u="none" strike="noStrike" dirty="0">
                <a:solidFill>
                  <a:srgbClr val="7030A0"/>
                </a:solidFill>
                <a:effectLst/>
                <a:latin typeface="Merriweather Sans" panose="020F0502020204030204" pitchFamily="34" charset="0"/>
              </a:rPr>
              <a:t>Getting your school homework done on time? </a:t>
            </a:r>
          </a:p>
          <a:p>
            <a:pPr algn="ctr"/>
            <a:r>
              <a:rPr lang="en-GB" sz="3200" b="0" i="0" u="none" strike="noStrike" dirty="0">
                <a:solidFill>
                  <a:srgbClr val="7030A0"/>
                </a:solidFill>
                <a:effectLst/>
                <a:latin typeface="Merriweather Sans" panose="020F0502020204030204" pitchFamily="34" charset="0"/>
              </a:rPr>
              <a:t>Helping your family with the daily chores? </a:t>
            </a:r>
          </a:p>
          <a:p>
            <a:pPr algn="ctr"/>
            <a:r>
              <a:rPr lang="en-GB" sz="3200" b="0" i="0" u="none" strike="noStrike" dirty="0">
                <a:solidFill>
                  <a:srgbClr val="7030A0"/>
                </a:solidFill>
                <a:effectLst/>
                <a:latin typeface="Merriweather Sans" panose="020F0502020204030204" pitchFamily="34" charset="0"/>
              </a:rPr>
              <a:t>Watching out for your little brother or sister?</a:t>
            </a:r>
          </a:p>
          <a:p>
            <a:pPr algn="ctr"/>
            <a:r>
              <a:rPr lang="en-GB" sz="3200" b="0" i="0" u="none" strike="noStrike" dirty="0">
                <a:solidFill>
                  <a:srgbClr val="7030A0"/>
                </a:solidFill>
                <a:effectLst/>
                <a:latin typeface="Merriweather Sans" panose="020F0502020204030204" pitchFamily="34" charset="0"/>
              </a:rPr>
              <a:t>Responsibility definitely means all those things, but it means something more too.  </a:t>
            </a:r>
          </a:p>
          <a:p>
            <a:pPr algn="ctr"/>
            <a:r>
              <a:rPr lang="en-GB" sz="3200" b="0" i="0" u="none" strike="noStrike" dirty="0">
                <a:solidFill>
                  <a:srgbClr val="7030A0"/>
                </a:solidFill>
                <a:effectLst/>
                <a:latin typeface="Merriweather Sans" panose="020F0502020204030204" pitchFamily="34" charset="0"/>
              </a:rPr>
              <a:t>Responsibility is also about looking inside yourself and doing all you can to be the best person possible. And trying to see what you can do to help others.  In short, when you practice responsibility, you’re on your way to making your life the very best it can be!</a:t>
            </a:r>
          </a:p>
          <a:p>
            <a:endParaRPr lang="en-AE" dirty="0"/>
          </a:p>
        </p:txBody>
      </p:sp>
    </p:spTree>
    <p:extLst>
      <p:ext uri="{BB962C8B-B14F-4D97-AF65-F5344CB8AC3E}">
        <p14:creationId xmlns:p14="http://schemas.microsoft.com/office/powerpoint/2010/main" val="268294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0D207-B750-0E40-B54B-CA3C51399123}"/>
              </a:ext>
            </a:extLst>
          </p:cNvPr>
          <p:cNvSpPr>
            <a:spLocks noGrp="1"/>
          </p:cNvSpPr>
          <p:nvPr>
            <p:ph type="title"/>
          </p:nvPr>
        </p:nvSpPr>
        <p:spPr>
          <a:xfrm>
            <a:off x="640080" y="325369"/>
            <a:ext cx="4368602" cy="1956841"/>
          </a:xfrm>
        </p:spPr>
        <p:txBody>
          <a:bodyPr anchor="b">
            <a:normAutofit/>
          </a:bodyPr>
          <a:lstStyle/>
          <a:p>
            <a:r>
              <a:rPr lang="en-GB" sz="5400" dirty="0"/>
              <a:t>What is Self-Discipline?</a:t>
            </a:r>
            <a:endParaRPr lang="en-US" sz="54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B1DE6D-596F-B94A-8270-11AF15B22E11}"/>
              </a:ext>
            </a:extLst>
          </p:cNvPr>
          <p:cNvSpPr>
            <a:spLocks noGrp="1"/>
          </p:cNvSpPr>
          <p:nvPr>
            <p:ph idx="1"/>
          </p:nvPr>
        </p:nvSpPr>
        <p:spPr>
          <a:xfrm>
            <a:off x="281354" y="2872898"/>
            <a:ext cx="5298831" cy="3985101"/>
          </a:xfrm>
        </p:spPr>
        <p:txBody>
          <a:bodyPr>
            <a:normAutofit fontScale="85000" lnSpcReduction="10000"/>
          </a:bodyPr>
          <a:lstStyle/>
          <a:p>
            <a:r>
              <a:rPr lang="en-US" dirty="0"/>
              <a:t>We are responsible for our own behaviour.</a:t>
            </a:r>
          </a:p>
          <a:p>
            <a:endParaRPr lang="en-US" sz="2200" dirty="0"/>
          </a:p>
          <a:p>
            <a:r>
              <a:rPr lang="en-GB" dirty="0"/>
              <a:t>For example, when you get really frustrated, can you control yourself by taking deep breaths or walking away?</a:t>
            </a:r>
          </a:p>
          <a:p>
            <a:r>
              <a:rPr lang="en-GB" dirty="0"/>
              <a:t>If so, you are practicing self-discipline! Self-discipline takes lots of practice, so don’t be discouraged if you need to keep trying! Even adults must practice this skill every day.</a:t>
            </a:r>
          </a:p>
          <a:p>
            <a:endParaRPr lang="en-US" sz="2200" dirty="0"/>
          </a:p>
        </p:txBody>
      </p:sp>
      <p:pic>
        <p:nvPicPr>
          <p:cNvPr id="15" name="Picture 4" descr="Magnifying glass and question mark">
            <a:extLst>
              <a:ext uri="{FF2B5EF4-FFF2-40B4-BE49-F238E27FC236}">
                <a16:creationId xmlns:a16="http://schemas.microsoft.com/office/drawing/2014/main" id="{C7ABD33E-5BAF-43A4-9808-DA5781FBC50C}"/>
              </a:ext>
            </a:extLst>
          </p:cNvPr>
          <p:cNvPicPr>
            <a:picLocks noChangeAspect="1"/>
          </p:cNvPicPr>
          <p:nvPr/>
        </p:nvPicPr>
        <p:blipFill rotWithShape="1">
          <a:blip r:embed="rId3"/>
          <a:srcRect l="23614" r="199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928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8827D-9C92-EF48-8F96-D33C0BC23473}"/>
              </a:ext>
            </a:extLst>
          </p:cNvPr>
          <p:cNvSpPr>
            <a:spLocks noGrp="1"/>
          </p:cNvSpPr>
          <p:nvPr>
            <p:ph type="title"/>
          </p:nvPr>
        </p:nvSpPr>
        <p:spPr>
          <a:xfrm>
            <a:off x="630936" y="639520"/>
            <a:ext cx="3429000" cy="1719072"/>
          </a:xfrm>
        </p:spPr>
        <p:txBody>
          <a:bodyPr anchor="b">
            <a:normAutofit/>
          </a:bodyPr>
          <a:lstStyle/>
          <a:p>
            <a:r>
              <a:rPr lang="en-US" sz="4600"/>
              <a:t>Ladder of Responsibility </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6D0F37-C67C-574A-9011-B072150DF64F}"/>
              </a:ext>
            </a:extLst>
          </p:cNvPr>
          <p:cNvSpPr>
            <a:spLocks noGrp="1"/>
          </p:cNvSpPr>
          <p:nvPr>
            <p:ph idx="1"/>
          </p:nvPr>
        </p:nvSpPr>
        <p:spPr>
          <a:xfrm>
            <a:off x="630935" y="2807208"/>
            <a:ext cx="5066479" cy="3410712"/>
          </a:xfrm>
        </p:spPr>
        <p:txBody>
          <a:bodyPr anchor="t">
            <a:normAutofit/>
          </a:bodyPr>
          <a:lstStyle/>
          <a:p>
            <a:pPr marL="0" indent="0">
              <a:buNone/>
            </a:pPr>
            <a:r>
              <a:rPr lang="en-GB" sz="3200" dirty="0"/>
              <a:t>You will create you own “Ladder of Responsibility” which will highlight all the different ways you are personally responsible both at </a:t>
            </a:r>
            <a:r>
              <a:rPr lang="en-GB" sz="3200" b="1" dirty="0"/>
              <a:t>school</a:t>
            </a:r>
            <a:r>
              <a:rPr lang="en-GB" sz="3200" dirty="0"/>
              <a:t> and </a:t>
            </a:r>
            <a:r>
              <a:rPr lang="en-GB" sz="3200" b="1" dirty="0"/>
              <a:t>home</a:t>
            </a:r>
            <a:r>
              <a:rPr lang="en-GB" sz="3200" dirty="0"/>
              <a:t>.</a:t>
            </a:r>
          </a:p>
          <a:p>
            <a:endParaRPr lang="en-US" sz="2200" dirty="0"/>
          </a:p>
        </p:txBody>
      </p:sp>
      <p:pic>
        <p:nvPicPr>
          <p:cNvPr id="5" name="Picture 4" descr="Diagram&#10;&#10;Description automatically generated">
            <a:extLst>
              <a:ext uri="{FF2B5EF4-FFF2-40B4-BE49-F238E27FC236}">
                <a16:creationId xmlns:a16="http://schemas.microsoft.com/office/drawing/2014/main" id="{FCDCE3AA-11ED-7748-A35A-5BB02A75D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962" y="285368"/>
            <a:ext cx="4681760" cy="6284244"/>
          </a:xfrm>
          <a:prstGeom prst="rect">
            <a:avLst/>
          </a:prstGeom>
        </p:spPr>
      </p:pic>
    </p:spTree>
    <p:extLst>
      <p:ext uri="{BB962C8B-B14F-4D97-AF65-F5344CB8AC3E}">
        <p14:creationId xmlns:p14="http://schemas.microsoft.com/office/powerpoint/2010/main" val="13695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A2ED-A372-374A-BED7-6926CFEFD41F}"/>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0F5A3032-1E47-8C48-915C-A04FE0952F0F}"/>
              </a:ext>
            </a:extLst>
          </p:cNvPr>
          <p:cNvSpPr>
            <a:spLocks noGrp="1"/>
          </p:cNvSpPr>
          <p:nvPr>
            <p:ph idx="1"/>
          </p:nvPr>
        </p:nvSpPr>
        <p:spPr/>
        <p:txBody>
          <a:bodyPr>
            <a:normAutofit/>
          </a:bodyPr>
          <a:lstStyle/>
          <a:p>
            <a:pPr marL="0" indent="0" algn="ctr">
              <a:buNone/>
            </a:pPr>
            <a:r>
              <a:rPr lang="en-US" sz="4000" dirty="0"/>
              <a:t>Would anyone like to share their Ladder of Responsibility? </a:t>
            </a:r>
          </a:p>
          <a:p>
            <a:pPr marL="0" indent="0" algn="ctr">
              <a:buNone/>
            </a:pPr>
            <a:endParaRPr lang="en-US" sz="4000" dirty="0"/>
          </a:p>
          <a:p>
            <a:pPr marL="0" indent="0" algn="ctr">
              <a:buNone/>
            </a:pPr>
            <a:r>
              <a:rPr lang="en-US" sz="4000" dirty="0"/>
              <a:t>What happens if we don’t complete one of our responsibilities?</a:t>
            </a:r>
          </a:p>
        </p:txBody>
      </p:sp>
    </p:spTree>
    <p:extLst>
      <p:ext uri="{BB962C8B-B14F-4D97-AF65-F5344CB8AC3E}">
        <p14:creationId xmlns:p14="http://schemas.microsoft.com/office/powerpoint/2010/main" val="6428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967269-EEEC-42AA-936C-2A226DFFC2C5}">
  <ds:schemaRefs>
    <ds:schemaRef ds:uri="http://schemas.microsoft.com/sharepoint/v3/contenttype/forms"/>
  </ds:schemaRefs>
</ds:datastoreItem>
</file>

<file path=customXml/itemProps2.xml><?xml version="1.0" encoding="utf-8"?>
<ds:datastoreItem xmlns:ds="http://schemas.openxmlformats.org/officeDocument/2006/customXml" ds:itemID="{84CE2B54-4E71-4192-B25B-47AF1ABE0A03}">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D1314AE9-FEA8-47C5-9A7E-3C560DB33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650</Words>
  <Application>Microsoft Macintosh PowerPoint</Application>
  <PresentationFormat>Widescreen</PresentationFormat>
  <Paragraphs>42</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Merriweather Sans</vt:lpstr>
      <vt:lpstr>Office Theme</vt:lpstr>
      <vt:lpstr>PowerPoint Presentation</vt:lpstr>
      <vt:lpstr>In this lesson students will </vt:lpstr>
      <vt:lpstr>What is Responsibility?</vt:lpstr>
      <vt:lpstr>Responisbility is…</vt:lpstr>
      <vt:lpstr>When you think of the word “responsibility”, what comes to mind? </vt:lpstr>
      <vt:lpstr>What is Self-Discipline?</vt:lpstr>
      <vt:lpstr>Ladder of Responsibility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26</cp:revision>
  <dcterms:created xsi:type="dcterms:W3CDTF">2020-08-28T16:08:04Z</dcterms:created>
  <dcterms:modified xsi:type="dcterms:W3CDTF">2023-02-26T10:39:59Z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