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15"/>
  </p:notesMasterIdLst>
  <p:sldIdLst>
    <p:sldId id="271" r:id="rId5"/>
    <p:sldId id="265" r:id="rId6"/>
    <p:sldId id="272" r:id="rId7"/>
    <p:sldId id="266" r:id="rId8"/>
    <p:sldId id="268" r:id="rId9"/>
    <p:sldId id="283" r:id="rId10"/>
    <p:sldId id="284" r:id="rId11"/>
    <p:sldId id="285" r:id="rId12"/>
    <p:sldId id="286" r:id="rId13"/>
    <p:sldId id="27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Gill Sans MT" panose="020B0502020104020203" pitchFamily="34" charset="77"/>
      <p:regular r:id="rId22"/>
      <p:bold r:id="rId23"/>
      <p:italic r:id="rId24"/>
      <p:boldItalic r:id="rId25"/>
    </p:embeddedFont>
    <p:embeddedFont>
      <p:font typeface="Lato" panose="020F0502020204030203" pitchFamily="34" charset="0"/>
      <p:regular r:id="rId26"/>
      <p:bold r:id="rId27"/>
      <p:italic r:id="rId28"/>
      <p:boldItalic r:id="rId29"/>
    </p:embeddedFont>
    <p:embeddedFont>
      <p:font typeface="League Spartan" pitchFamily="2" charset="77"/>
      <p:bold r:id="rId30"/>
    </p:embeddedFont>
    <p:embeddedFont>
      <p:font typeface="Open Sans Light" panose="020B0306030504020204" pitchFamily="34"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 facing slides" id="{6426DDC9-3476-4499-A402-C5047D3C9974}">
          <p14:sldIdLst>
            <p14:sldId id="271"/>
            <p14:sldId id="265"/>
            <p14:sldId id="272"/>
            <p14:sldId id="266"/>
            <p14:sldId id="268"/>
            <p14:sldId id="283"/>
            <p14:sldId id="284"/>
            <p14:sldId id="285"/>
            <p14:sldId id="286"/>
            <p14:sldId id="273"/>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artin" initials="SM" lastIdx="62" clrIdx="0"/>
  <p:cmAuthor id="2" name="Karen" initials="KS" lastIdx="14" clrIdx="1"/>
  <p:cmAuthor id="3" name="Jenny Barksfield" initials="JB" lastIdx="8" clrIdx="2"/>
  <p:cmAuthor id="4" name="Jenny Fox" initials="JF" lastIdx="15" clrIdx="3"/>
  <p:cmAuthor id="5" name="Elizabeth Laming" initials="EL" lastIdx="1" clrIdx="4">
    <p:extLst>
      <p:ext uri="{19B8F6BF-5375-455C-9EA6-DF929625EA0E}">
        <p15:presenceInfo xmlns:p15="http://schemas.microsoft.com/office/powerpoint/2012/main" userId="S-1-5-21-1285066173-1815393381-3561576999-26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519E"/>
    <a:srgbClr val="747679"/>
    <a:srgbClr val="CC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0" autoAdjust="0"/>
    <p:restoredTop sz="79059" autoAdjust="0"/>
  </p:normalViewPr>
  <p:slideViewPr>
    <p:cSldViewPr snapToGrid="0">
      <p:cViewPr varScale="1">
        <p:scale>
          <a:sx n="71" d="100"/>
          <a:sy n="71" d="100"/>
        </p:scale>
        <p:origin x="1616" y="1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Harvey" userId="131bea9f-501f-4250-ab16-d38b7adfd620" providerId="ADAL" clId="{666949B1-60A5-4A11-8805-E563A6D7D508}"/>
    <pc:docChg chg="custSel modSld">
      <pc:chgData name="Sam Harvey" userId="131bea9f-501f-4250-ab16-d38b7adfd620" providerId="ADAL" clId="{666949B1-60A5-4A11-8805-E563A6D7D508}" dt="2021-12-09T11:33:53.289" v="3" actId="1076"/>
      <pc:docMkLst>
        <pc:docMk/>
      </pc:docMkLst>
      <pc:sldChg chg="addSp delSp modSp delCm">
        <pc:chgData name="Sam Harvey" userId="131bea9f-501f-4250-ab16-d38b7adfd620" providerId="ADAL" clId="{666949B1-60A5-4A11-8805-E563A6D7D508}" dt="2021-12-09T11:33:53.289" v="3" actId="1076"/>
        <pc:sldMkLst>
          <pc:docMk/>
          <pc:sldMk cId="1751826783" sldId="257"/>
        </pc:sldMkLst>
        <pc:picChg chg="add mod">
          <ac:chgData name="Sam Harvey" userId="131bea9f-501f-4250-ab16-d38b7adfd620" providerId="ADAL" clId="{666949B1-60A5-4A11-8805-E563A6D7D508}" dt="2021-12-09T11:33:53.289" v="3" actId="1076"/>
          <ac:picMkLst>
            <pc:docMk/>
            <pc:sldMk cId="1751826783" sldId="257"/>
            <ac:picMk id="12" creationId="{0E58B1F3-0389-4C7E-BE5B-BD0412B360F0}"/>
          </ac:picMkLst>
        </pc:picChg>
        <pc:picChg chg="del">
          <ac:chgData name="Sam Harvey" userId="131bea9f-501f-4250-ab16-d38b7adfd620" providerId="ADAL" clId="{666949B1-60A5-4A11-8805-E563A6D7D508}" dt="2021-12-09T11:33:49.435" v="1" actId="478"/>
          <ac:picMkLst>
            <pc:docMk/>
            <pc:sldMk cId="1751826783" sldId="257"/>
            <ac:picMk id="14"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187F6F-9843-49C6-B98B-30FABCBEA948}" type="datetimeFigureOut">
              <a:rPr lang="en-GB" smtClean="0"/>
              <a:t>09/10/2022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7DB251-18AC-41D5-959F-F289AB917537}" type="slidenum">
              <a:rPr lang="en-GB" smtClean="0"/>
              <a:t>‹#›</a:t>
            </a:fld>
            <a:endParaRPr lang="en-GB" dirty="0"/>
          </a:p>
        </p:txBody>
      </p:sp>
    </p:spTree>
    <p:extLst>
      <p:ext uri="{BB962C8B-B14F-4D97-AF65-F5344CB8AC3E}">
        <p14:creationId xmlns:p14="http://schemas.microsoft.com/office/powerpoint/2010/main" val="186836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t>Image: https://pixabay.com/vectors/seasons-of-the-year-spring-summer-1994663/</a:t>
            </a:r>
          </a:p>
          <a:p>
            <a:endParaRPr lang="en-GB" b="0" i="0" dirty="0"/>
          </a:p>
        </p:txBody>
      </p:sp>
      <p:sp>
        <p:nvSpPr>
          <p:cNvPr id="4" name="Slide Number Placeholder 3"/>
          <p:cNvSpPr>
            <a:spLocks noGrp="1"/>
          </p:cNvSpPr>
          <p:nvPr>
            <p:ph type="sldNum" sz="quarter" idx="10"/>
          </p:nvPr>
        </p:nvSpPr>
        <p:spPr/>
        <p:txBody>
          <a:bodyPr/>
          <a:lstStyle/>
          <a:p>
            <a:fld id="{567DB251-18AC-41D5-959F-F289AB917537}" type="slidenum">
              <a:rPr lang="en-GB" smtClean="0"/>
              <a:t>1</a:t>
            </a:fld>
            <a:endParaRPr lang="en-GB" dirty="0"/>
          </a:p>
        </p:txBody>
      </p:sp>
    </p:spTree>
    <p:extLst>
      <p:ext uri="{BB962C8B-B14F-4D97-AF65-F5344CB8AC3E}">
        <p14:creationId xmlns:p14="http://schemas.microsoft.com/office/powerpoint/2010/main" val="1519674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Teacher Notes – Extension activity - OPTIONAL</a:t>
            </a:r>
            <a:endParaRPr kumimoji="0" lang="en-GB" sz="1200" b="0" i="1" u="none" strike="noStrike" kern="1200" cap="none" spc="0" normalizeH="0" baseline="0" noProof="0" dirty="0">
              <a:ln>
                <a:noFill/>
              </a:ln>
              <a:solidFill>
                <a:prstClr val="black"/>
              </a:solidFill>
              <a:effectLst/>
              <a:uLnTx/>
              <a:uFillTx/>
              <a:latin typeface="+mn-lt"/>
              <a:ea typeface="+mn-ea"/>
              <a:cs typeface="+mn-cs"/>
            </a:endParaRPr>
          </a:p>
          <a:p>
            <a:r>
              <a:rPr lang="en-GB" i="0" dirty="0"/>
              <a:t>These activities</a:t>
            </a:r>
            <a:r>
              <a:rPr lang="en-GB" i="0" baseline="0" dirty="0"/>
              <a:t> can be included if you have additional time in the lesson or afterwards, to challenge pupils who need to be stretched or for pupils who demonstrate a particular interest in this topic. </a:t>
            </a:r>
          </a:p>
          <a:p>
            <a:r>
              <a:rPr lang="en-GB" i="0" baseline="0" dirty="0"/>
              <a:t>Explain that affirmations are statements or phrases which can help people to manage their feelings and emotions.  Affirmations help people to focus on the positive aspects of themselves and can be used as self-talk to manage feelings or thoughts.  They can be especially useful at times of change and challenge.</a:t>
            </a:r>
          </a:p>
          <a:p>
            <a:endParaRPr lang="en-GB" i="0" baseline="0" dirty="0"/>
          </a:p>
          <a:p>
            <a:r>
              <a:rPr lang="en-GB" i="0" baseline="0" dirty="0"/>
              <a:t>Ask pupils to compose a short set of affirmations which could be used to support mental wellbeing at different times, e.g. ‘I always try my best’, ‘Every day I am getting better at ‘x’, ‘I can ask for help if I am feeling worried’ …</a:t>
            </a:r>
          </a:p>
          <a:p>
            <a:endParaRPr lang="en-GB" i="0" baseline="0" dirty="0"/>
          </a:p>
          <a:p>
            <a:r>
              <a:rPr lang="en-GB" i="0" baseline="0" dirty="0"/>
              <a:t>These can be written on post-its and displayed on mirrors/bedroom wall, diaries and places where people will see them during the day.</a:t>
            </a:r>
          </a:p>
          <a:p>
            <a:endParaRPr lang="en-GB" i="0" baseline="0" dirty="0"/>
          </a:p>
          <a:p>
            <a:r>
              <a:rPr lang="en-GB" i="0" baseline="0" dirty="0"/>
              <a:t>Image: https://pixabay.com/photos/ball-beach-happy-ocean-pink-smile-1845546/</a:t>
            </a:r>
          </a:p>
        </p:txBody>
      </p:sp>
      <p:sp>
        <p:nvSpPr>
          <p:cNvPr id="4" name="Slide Number Placeholder 3"/>
          <p:cNvSpPr>
            <a:spLocks noGrp="1"/>
          </p:cNvSpPr>
          <p:nvPr>
            <p:ph type="sldNum" sz="quarter" idx="10"/>
          </p:nvPr>
        </p:nvSpPr>
        <p:spPr/>
        <p:txBody>
          <a:bodyPr/>
          <a:lstStyle/>
          <a:p>
            <a:fld id="{567DB251-18AC-41D5-959F-F289AB917537}" type="slidenum">
              <a:rPr lang="en-GB" smtClean="0"/>
              <a:t>10</a:t>
            </a:fld>
            <a:endParaRPr lang="en-GB" dirty="0"/>
          </a:p>
        </p:txBody>
      </p:sp>
    </p:spTree>
    <p:extLst>
      <p:ext uri="{BB962C8B-B14F-4D97-AF65-F5344CB8AC3E}">
        <p14:creationId xmlns:p14="http://schemas.microsoft.com/office/powerpoint/2010/main" val="4048124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baseline="0" dirty="0"/>
              <a:t>Teacher Notes - </a:t>
            </a:r>
            <a:r>
              <a:rPr lang="en-US" b="1" dirty="0"/>
              <a:t>Baseline assessment – sentence starters (10-15  mins)</a:t>
            </a:r>
          </a:p>
          <a:p>
            <a:pPr marL="0" marR="0" indent="0" algn="l" defTabSz="914400" rtl="0" eaLnBrk="1" fontAlgn="auto" latinLnBrk="0" hangingPunct="1">
              <a:lnSpc>
                <a:spcPct val="100000"/>
              </a:lnSpc>
              <a:spcBef>
                <a:spcPts val="0"/>
              </a:spcBef>
              <a:spcAft>
                <a:spcPts val="0"/>
              </a:spcAft>
              <a:buClrTx/>
              <a:buSzTx/>
              <a:buFontTx/>
              <a:buNone/>
              <a:tabLst/>
              <a:defRPr/>
            </a:pPr>
            <a:r>
              <a:rPr lang="en-GB" b="1" dirty="0">
                <a:effectLst/>
                <a:latin typeface="Calibri" panose="020F0502020204030204" pitchFamily="34" charset="0"/>
              </a:rPr>
              <a:t>Ensure this activity is completed before delivering the lesson. </a:t>
            </a:r>
            <a:r>
              <a:rPr lang="en-GB" dirty="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effectLst/>
                <a:latin typeface="Calibri" panose="020F0502020204030204" pitchFamily="34" charset="0"/>
              </a:rPr>
              <a:t>Pupils complete the sentences individually, writing down their responses.  </a:t>
            </a:r>
            <a:r>
              <a:rPr lang="en-GB" dirty="0">
                <a:effectLst/>
                <a:latin typeface="Calibri" panose="020F0502020204030204" pitchFamily="34" charset="0"/>
              </a:rPr>
              <a:t>The purpose of this activity is to enable you to find out pupils’ existing knowledge, skills and attitudes towards mental</a:t>
            </a:r>
            <a:r>
              <a:rPr lang="en-GB" baseline="0" dirty="0">
                <a:effectLst/>
                <a:latin typeface="Calibri" panose="020F0502020204030204" pitchFamily="34" charset="0"/>
              </a:rPr>
              <a:t> health</a:t>
            </a:r>
            <a:r>
              <a:rPr lang="en-GB" dirty="0">
                <a:effectLst/>
                <a:latin typeface="Calibri" panose="020F0502020204030204" pitchFamily="34" charset="0"/>
              </a:rPr>
              <a:t>.  Pupils should work individually. Whilst they are working, do not prompt them in any way.  When complete, ensure pupils write their name at the top of their paper.  Collect in and check pupil responses, noting any </a:t>
            </a:r>
            <a:r>
              <a:rPr lang="en-GB" dirty="0">
                <a:effectLst/>
              </a:rPr>
              <a:t>responses and any misconceptions that need addressing through the lesson.  Keep the papers - pupils will return to this activity at the end of the lesson and the results used to assess their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effectLst/>
              </a:rPr>
              <a:t>Image: https://pixabay.com/images/search/green%20flag/?pagi=2</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67DB251-18AC-41D5-959F-F289AB917537}" type="slidenum">
              <a:rPr lang="en-GB" smtClean="0"/>
              <a:t>2</a:t>
            </a:fld>
            <a:endParaRPr lang="en-GB" dirty="0"/>
          </a:p>
        </p:txBody>
      </p:sp>
    </p:spTree>
    <p:extLst>
      <p:ext uri="{BB962C8B-B14F-4D97-AF65-F5344CB8AC3E}">
        <p14:creationId xmlns:p14="http://schemas.microsoft.com/office/powerpoint/2010/main" val="253986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Learning objective and outcomes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Introduce the learning objectives and outcomes, explaining that this lesson will explore some of the things that can affect a person’s mental health as well as how to manage times of change and challenge.  Healthy coping strategies will also be looked at and how they can be put into practice.</a:t>
            </a: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3</a:t>
            </a:fld>
            <a:endParaRPr lang="en-GB" dirty="0"/>
          </a:p>
        </p:txBody>
      </p:sp>
    </p:spTree>
    <p:extLst>
      <p:ext uri="{BB962C8B-B14F-4D97-AF65-F5344CB8AC3E}">
        <p14:creationId xmlns:p14="http://schemas.microsoft.com/office/powerpoint/2010/main" val="30371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What can affect mental wellbeing?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Introduce the lesson, explaining that talking about mental health may make them think about themselves or people that they know who are experiencing a difficult time with their feelings or emotions.  Remind pupils of the people in school that they can talk to if they are concerned.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r>
              <a:rPr lang="en-US" b="0" u="none" baseline="0" dirty="0"/>
              <a:t>Read the following scenario to the class:</a:t>
            </a:r>
          </a:p>
          <a:p>
            <a:endParaRPr lang="en-US" b="0" u="none" baseline="0" dirty="0"/>
          </a:p>
          <a:p>
            <a:r>
              <a:rPr lang="en-US" b="0" i="1" u="none" baseline="0" dirty="0"/>
              <a:t>A few weeks ago Sasha’s mum explained there were going to be some changes coming …….</a:t>
            </a:r>
          </a:p>
          <a:p>
            <a:r>
              <a:rPr lang="en-US" b="0" i="1" u="none" baseline="0" dirty="0"/>
              <a:t>Sasha’s family moved house to a completely new area.  Sasha had to leave the local street-dance club and start a new school as well.  Sasha feels terribly lonely and doesn’t know anyone in the new area – everyone seems to have their friendship groups already and Sasha’s mum is always busy.  Sasha is spending more and more time alone and feels like things will never change.</a:t>
            </a:r>
          </a:p>
          <a:p>
            <a:endParaRPr lang="en-US" b="0" dirty="0"/>
          </a:p>
          <a:p>
            <a:r>
              <a:rPr lang="en-US" b="0" dirty="0"/>
              <a:t>Ask pupils to discuss how this situation might affect Sasha’s mental health and</a:t>
            </a:r>
            <a:r>
              <a:rPr lang="en-US" b="0" baseline="0" dirty="0"/>
              <a:t> wellbeing (feelings and emotions).</a:t>
            </a:r>
          </a:p>
          <a:p>
            <a:endParaRPr lang="en-US" b="0" baseline="0" dirty="0"/>
          </a:p>
          <a:p>
            <a:r>
              <a:rPr lang="en-US" b="0" baseline="0" dirty="0"/>
              <a:t>Invite pupils to work in groups and to think of other times in people’s lives that might affect their feelings and emotions, such as : parent starting a new job, death of a pet/close relative, new baby brother/sister, tests or exams, argument with a friend, a marriage or divorce.</a:t>
            </a:r>
          </a:p>
          <a:p>
            <a:endParaRPr lang="en-US" b="0" baseline="0" dirty="0"/>
          </a:p>
          <a:p>
            <a:r>
              <a:rPr lang="en-US" b="0" baseline="0" dirty="0"/>
              <a:t>Ask pupils to consider how these times might affect feelings and emotions, and record their ideas using Resource 1a: </a:t>
            </a:r>
            <a:r>
              <a:rPr lang="en-US" b="0" i="1" baseline="0" dirty="0"/>
              <a:t>Life events grid</a:t>
            </a:r>
            <a:r>
              <a:rPr lang="en-US" b="0" baseline="0" dirty="0"/>
              <a:t>, </a:t>
            </a:r>
            <a:r>
              <a:rPr lang="en-US" b="1" baseline="0" dirty="0"/>
              <a:t>completing the first two columns (left and middle) only.</a:t>
            </a:r>
          </a:p>
          <a:p>
            <a:endParaRPr lang="en-US" b="0" baseline="0" dirty="0"/>
          </a:p>
          <a:p>
            <a:r>
              <a:rPr lang="en-US" b="0" baseline="0" dirty="0" err="1"/>
              <a:t>Image:https</a:t>
            </a:r>
            <a:r>
              <a:rPr lang="en-US" b="0" baseline="0" dirty="0"/>
              <a:t>://pixabay.com/illustrations/face-emotion-iris-teardrop-gesture-1683129/</a:t>
            </a:r>
            <a:endParaRPr lang="en-US" b="0" dirty="0"/>
          </a:p>
          <a:p>
            <a:endParaRPr lang="en-GB" dirty="0"/>
          </a:p>
        </p:txBody>
      </p:sp>
      <p:sp>
        <p:nvSpPr>
          <p:cNvPr id="4" name="Slide Number Placeholder 3"/>
          <p:cNvSpPr>
            <a:spLocks noGrp="1"/>
          </p:cNvSpPr>
          <p:nvPr>
            <p:ph type="sldNum" sz="quarter" idx="10"/>
          </p:nvPr>
        </p:nvSpPr>
        <p:spPr/>
        <p:txBody>
          <a:bodyPr/>
          <a:lstStyle/>
          <a:p>
            <a:fld id="{567DB251-18AC-41D5-959F-F289AB917537}" type="slidenum">
              <a:rPr lang="en-GB" smtClean="0"/>
              <a:t>4</a:t>
            </a:fld>
            <a:endParaRPr lang="en-GB" dirty="0"/>
          </a:p>
        </p:txBody>
      </p:sp>
    </p:spTree>
    <p:extLst>
      <p:ext uri="{BB962C8B-B14F-4D97-AF65-F5344CB8AC3E}">
        <p14:creationId xmlns:p14="http://schemas.microsoft.com/office/powerpoint/2010/main" val="2058209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Class discussion (5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Reflect</a:t>
            </a:r>
            <a:r>
              <a:rPr lang="en-GB" i="0" baseline="0" dirty="0"/>
              <a:t> with the class, that sometimes life events can prompt mixed-up or conflicting feelings; people can feel lots of different emotions at once.  Pupils share examples from the previous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Image: https://pixabay.com/photos/smilies-emotions-balls-funny-cute-2912634/</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5</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Timeline: emotions change over time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Discuss how different feelings grow, change, pass or get stronger with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In pairs, ask pupils to consider how the situation and Sasha’s feelings might change over time and record their ideas using Resource 2a: </a:t>
            </a:r>
            <a:r>
              <a:rPr lang="en-GB" b="0" i="1" baseline="0" dirty="0"/>
              <a:t>Emotions timeline.  </a:t>
            </a:r>
            <a:r>
              <a:rPr lang="en-GB" b="0" i="0" baseline="0" dirty="0"/>
              <a:t>Compare their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Support:</a:t>
            </a:r>
            <a:r>
              <a:rPr lang="en-GB" b="0" i="0" baseline="0" dirty="0"/>
              <a:t> Pupils can use Resource 2b: </a:t>
            </a:r>
            <a:r>
              <a:rPr lang="en-GB" b="0" i="1" baseline="0" dirty="0"/>
              <a:t>Emotions time with suggestions </a:t>
            </a:r>
            <a:r>
              <a:rPr lang="en-GB" b="0" i="0" baseline="0" dirty="0"/>
              <a:t>which has been partly completed for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Image: https://https://pixabay.com/illustrations/emoji-emoticon-smilies-icon-faces-2074153/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Challenge: </a:t>
            </a:r>
            <a:r>
              <a:rPr lang="en-GB" b="0" i="0" baseline="0" dirty="0"/>
              <a:t>Pupils may be able to give other examples of similar situations and explain how the feelings change over time.</a:t>
            </a:r>
            <a:endParaRPr lang="en-GB" b="1" i="0" baseline="0" dirty="0"/>
          </a:p>
        </p:txBody>
      </p:sp>
      <p:sp>
        <p:nvSpPr>
          <p:cNvPr id="4" name="Slide Number Placeholder 3"/>
          <p:cNvSpPr>
            <a:spLocks noGrp="1"/>
          </p:cNvSpPr>
          <p:nvPr>
            <p:ph type="sldNum" sz="quarter" idx="10"/>
          </p:nvPr>
        </p:nvSpPr>
        <p:spPr/>
        <p:txBody>
          <a:bodyPr/>
          <a:lstStyle/>
          <a:p>
            <a:fld id="{567DB251-18AC-41D5-959F-F289AB917537}" type="slidenum">
              <a:rPr lang="en-GB" smtClean="0"/>
              <a:t>6</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Supporting mental health (15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You may wish to refer to Resource 1a: </a:t>
            </a:r>
            <a:r>
              <a:rPr lang="en-GB" sz="1200" i="1" kern="1200" dirty="0">
                <a:solidFill>
                  <a:schemeClr val="tx1"/>
                </a:solidFill>
                <a:effectLst/>
                <a:latin typeface="+mn-lt"/>
                <a:ea typeface="+mn-ea"/>
                <a:cs typeface="+mn-cs"/>
              </a:rPr>
              <a:t>Mental health thermometer</a:t>
            </a:r>
            <a:r>
              <a:rPr lang="en-GB" sz="1200" kern="1200" dirty="0">
                <a:solidFill>
                  <a:schemeClr val="tx1"/>
                </a:solidFill>
                <a:effectLst/>
                <a:latin typeface="+mn-lt"/>
                <a:ea typeface="+mn-ea"/>
                <a:cs typeface="+mn-cs"/>
              </a:rPr>
              <a:t> from lesson 1. Explain that there are likely to be times like this (change, challenge, excitement or difficulty) in everybody’s life, when feelings and emotions can result in mental health moving up the thermometer to the ‘struggling’ or ‘unwell’ areas,  so learning how to manage them is important.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Display Resource 3: </a:t>
            </a:r>
            <a:r>
              <a:rPr lang="en-GB" b="0" i="1" baseline="0" dirty="0"/>
              <a:t>Helpful for mental health list </a:t>
            </a:r>
            <a:r>
              <a:rPr lang="en-GB" b="0" i="0" baseline="0" dirty="0"/>
              <a:t>(which includes suggestions from Lesson 1).  Explain to the class that these ideas may help to keep someone in the ‘healthy’ – ‘struggling’ areas although they may have different or other suggestions.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Invite pupils to suggest what will help Sasha manage the current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For example, they might suggest: keeping a diary of feelings; talking to Mum about it; talking to a teacher; joining a school-club to make some new friends; going for a walk in the new area; thinking positively about the future and remembering that this feeling will pass.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Ask pupils to go back to their groups to complete the third column (right) of Resource 1:</a:t>
            </a:r>
            <a:r>
              <a:rPr lang="en-GB" b="0" i="1" baseline="0" dirty="0"/>
              <a:t>Life events grid, </a:t>
            </a:r>
            <a:r>
              <a:rPr lang="en-GB" b="0" i="0" baseline="0" dirty="0"/>
              <a:t>consider which strategies might best help a person in each of the situations.  Share ideas and responses.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a:t>Challenge: </a:t>
            </a:r>
            <a:r>
              <a:rPr lang="en-GB" b="0" i="0" baseline="0" dirty="0"/>
              <a:t>Pupils respond to the requests for advice using Resource 4: </a:t>
            </a:r>
            <a:r>
              <a:rPr lang="en-GB" b="0" i="1" baseline="0" dirty="0"/>
              <a:t>Advice cards </a:t>
            </a:r>
            <a:r>
              <a:rPr lang="en-GB" b="0" i="0" baseline="0" dirty="0"/>
              <a:t>to help the characters manage the challenging time they are experiencing.</a:t>
            </a:r>
            <a:endParaRPr lang="en-GB" b="0" i="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t>Image: https://pixabay.com/illustrations/away-junction-direction-1020279/</a:t>
            </a:r>
          </a:p>
        </p:txBody>
      </p:sp>
      <p:sp>
        <p:nvSpPr>
          <p:cNvPr id="4" name="Slide Number Placeholder 3"/>
          <p:cNvSpPr>
            <a:spLocks noGrp="1"/>
          </p:cNvSpPr>
          <p:nvPr>
            <p:ph type="sldNum" sz="quarter" idx="10"/>
          </p:nvPr>
        </p:nvSpPr>
        <p:spPr/>
        <p:txBody>
          <a:bodyPr/>
          <a:lstStyle/>
          <a:p>
            <a:fld id="{567DB251-18AC-41D5-959F-F289AB917537}" type="slidenum">
              <a:rPr lang="en-GB" smtClean="0"/>
              <a:t>7</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Signposting support: personal networks (5 mins)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Remind pupils that anyone’s mental health can be affected at different times in their lives and times of change, challenge or difficult events do not always cause or lead to a mental health concern.  Sometimes nothing in particular happens to cause a mental health concern; moving in to the struggling and unwell areas;  feelings can seem to develop without at specific cause.  But, that if people are worried they can get help and advice and knowing you have a support network of people you can trust and turn to when needed, is helpful to remember, and may help to keep someone’s mental health in the healthy and coping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Explain that Sasha has been thinking of who is in their support network.  It includes: Mum, step-dad Billy, Uncle Joe, Granny Mack, best friends – </a:t>
            </a:r>
            <a:r>
              <a:rPr lang="en-GB" b="0" baseline="0" dirty="0" err="1"/>
              <a:t>Mylo</a:t>
            </a:r>
            <a:r>
              <a:rPr lang="en-GB" b="0" baseline="0" dirty="0"/>
              <a:t> and Robyn, teacher – Ms Williams, plus the children’s websites/helplines such as  ChildLine: www.childline.org.uk, 0800 111 111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On</a:t>
            </a:r>
            <a:r>
              <a:rPr lang="en-GB" i="0" baseline="0" dirty="0"/>
              <a:t> a piece of plain A4 paper, ask pupils to write their own name about a third of the way down and underline it with a long line, so their name is in the middle and the line goes across the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Ask pupils to think quietly about their own support network and to add initials, a symbol or picture to represent each person or group of people they are thinking about under the line their name is sitting on. </a:t>
            </a:r>
            <a:r>
              <a:rPr lang="en-GB" i="1" baseline="0" dirty="0"/>
              <a:t>This is so that they do not publicly identify individuals and are not ‘put on the spot’ in naming others, for example if one family member or friend is a greater support than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They should put the people who they feel are the greatest source of support closest to the line and the more indirect/distant people further down the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Pupils can keep their personal network sheets to refer to in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Image: https://pixabay.com/illustrations/brainstorming-business-businessman-985542/</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8</a:t>
            </a:fld>
            <a:endParaRPr lang="en-GB" dirty="0"/>
          </a:p>
        </p:txBody>
      </p:sp>
    </p:spTree>
    <p:extLst>
      <p:ext uri="{BB962C8B-B14F-4D97-AF65-F5344CB8AC3E}">
        <p14:creationId xmlns:p14="http://schemas.microsoft.com/office/powerpoint/2010/main" val="1819838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a:t>
            </a:r>
            <a:r>
              <a:rPr lang="en-GB" b="1" baseline="0" dirty="0"/>
              <a:t> Notes – Plenary and end-point assessment (5-10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Ask</a:t>
            </a:r>
            <a:r>
              <a:rPr lang="en-GB" i="0" baseline="0" dirty="0"/>
              <a:t> pupils to complete the sentence starters on the flipchart or interactive whiteboard.  Pupils complete the sentences individually, writing down their responses in the light of their learning: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a:t>Before this lesson, I didn’t know mental health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a:t>Something else I have learned about mental health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These lessons helped me to think about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dirty="0"/>
              <a:t>Something I will</a:t>
            </a:r>
            <a:r>
              <a:rPr lang="en-GB" i="0" baseline="0" dirty="0"/>
              <a:t> do following this lesson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i="0" baseline="0" dirty="0"/>
              <a:t>Something I would like to know more about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a:t>Collect in the pupil responses and use these to help assess their progress and any future learning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a:t>https://pixabay.com/photos/thought-idea-innovation-imagination-2123970/</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0" baseline="0" dirty="0"/>
              <a:t>Image: </a:t>
            </a:r>
            <a:endParaRPr lang="en-GB" i="0" dirty="0"/>
          </a:p>
        </p:txBody>
      </p:sp>
      <p:sp>
        <p:nvSpPr>
          <p:cNvPr id="4" name="Slide Number Placeholder 3"/>
          <p:cNvSpPr>
            <a:spLocks noGrp="1"/>
          </p:cNvSpPr>
          <p:nvPr>
            <p:ph type="sldNum" sz="quarter" idx="10"/>
          </p:nvPr>
        </p:nvSpPr>
        <p:spPr/>
        <p:txBody>
          <a:bodyPr/>
          <a:lstStyle/>
          <a:p>
            <a:fld id="{567DB251-18AC-41D5-959F-F289AB917537}" type="slidenum">
              <a:rPr lang="en-GB" smtClean="0"/>
              <a:t>9</a:t>
            </a:fld>
            <a:endParaRPr lang="en-GB" dirty="0"/>
          </a:p>
        </p:txBody>
      </p:sp>
    </p:spTree>
    <p:extLst>
      <p:ext uri="{BB962C8B-B14F-4D97-AF65-F5344CB8AC3E}">
        <p14:creationId xmlns:p14="http://schemas.microsoft.com/office/powerpoint/2010/main" val="1819838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984470F4-175C-4A70-8ECA-46736DE131CE}"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4242684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4D82577-5986-4170-AE62-BB82E79D9AE7}"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4108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2DC40F6-1D2E-4892-9964-988432149B15}"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71142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95519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769436" y="6567015"/>
            <a:ext cx="422564" cy="365125"/>
          </a:xfrm>
          <a:prstGeom prst="rect">
            <a:avLst/>
          </a:prstGeom>
        </p:spPr>
        <p:txBody>
          <a:bodyPr/>
          <a:lstStyle>
            <a:lvl1pP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
        <p:nvSpPr>
          <p:cNvPr id="3" name="Picture Placeholder 2"/>
          <p:cNvSpPr>
            <a:spLocks noGrp="1"/>
          </p:cNvSpPr>
          <p:nvPr>
            <p:ph type="pic" sz="quarter" idx="13"/>
          </p:nvPr>
        </p:nvSpPr>
        <p:spPr>
          <a:xfrm>
            <a:off x="9448199" y="980303"/>
            <a:ext cx="1854200" cy="2833688"/>
          </a:xfrm>
          <a:prstGeom prst="rect">
            <a:avLst/>
          </a:prstGeom>
        </p:spPr>
        <p:txBody>
          <a:bodyPr/>
          <a:lstStyle/>
          <a:p>
            <a:endParaRPr lang="en-GB" dirty="0"/>
          </a:p>
        </p:txBody>
      </p:sp>
      <p:sp>
        <p:nvSpPr>
          <p:cNvPr id="5" name="Picture Placeholder 4"/>
          <p:cNvSpPr>
            <a:spLocks noGrp="1"/>
          </p:cNvSpPr>
          <p:nvPr>
            <p:ph type="pic" sz="quarter" idx="14"/>
          </p:nvPr>
        </p:nvSpPr>
        <p:spPr>
          <a:xfrm>
            <a:off x="2817813" y="1152525"/>
            <a:ext cx="1828800" cy="1828800"/>
          </a:xfrm>
          <a:prstGeom prst="rect">
            <a:avLst/>
          </a:prstGeom>
        </p:spPr>
        <p:txBody>
          <a:bodyPr/>
          <a:lstStyle/>
          <a:p>
            <a:endParaRPr lang="en-GB" dirty="0"/>
          </a:p>
        </p:txBody>
      </p:sp>
    </p:spTree>
    <p:extLst>
      <p:ext uri="{BB962C8B-B14F-4D97-AF65-F5344CB8AC3E}">
        <p14:creationId xmlns:p14="http://schemas.microsoft.com/office/powerpoint/2010/main" val="165499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8E2805F-DA71-4224-9B1D-7B332DC352DD}" type="datetime1">
              <a:rPr lang="en-GB" smtClean="0"/>
              <a:t>09/10/2022</a:t>
            </a:fld>
            <a:endParaRPr lang="en-GB" dirty="0"/>
          </a:p>
        </p:txBody>
      </p:sp>
      <p:sp>
        <p:nvSpPr>
          <p:cNvPr id="5" name="Footer Placeholder 4"/>
          <p:cNvSpPr>
            <a:spLocks noGrp="1"/>
          </p:cNvSpPr>
          <p:nvPr>
            <p:ph type="ftr" sz="quarter" idx="11"/>
          </p:nvPr>
        </p:nvSpPr>
        <p:spPr/>
        <p:txBody>
          <a:bodyPr/>
          <a:lstStyle/>
          <a:p>
            <a:r>
              <a:rPr lang="en-GB" dirty="0"/>
              <a:t>© PSHE Association 2018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03445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D636E0B-35A5-4DF2-ACE2-1A1E85DBD40F}"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2030612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AEDC1C9-F2F6-4A2B-B860-DDCD2DDDF51E}" type="datetime1">
              <a:rPr lang="en-GB" smtClean="0"/>
              <a:t>09/10/2022</a:t>
            </a:fld>
            <a:endParaRPr lang="en-GB" dirty="0"/>
          </a:p>
        </p:txBody>
      </p:sp>
      <p:sp>
        <p:nvSpPr>
          <p:cNvPr id="8" name="Footer Placeholder 7"/>
          <p:cNvSpPr>
            <a:spLocks noGrp="1"/>
          </p:cNvSpPr>
          <p:nvPr>
            <p:ph type="ftr" sz="quarter" idx="11"/>
          </p:nvPr>
        </p:nvSpPr>
        <p:spPr/>
        <p:txBody>
          <a:bodyPr/>
          <a:lstStyle/>
          <a:p>
            <a:r>
              <a:rPr lang="en-GB" dirty="0"/>
              <a:t>© PSHE Association 2018   </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20999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3AF0C7C-4974-4629-A2CD-C62706C669CA}" type="datetime1">
              <a:rPr lang="en-GB" smtClean="0"/>
              <a:t>09/10/2022</a:t>
            </a:fld>
            <a:endParaRPr lang="en-GB" dirty="0"/>
          </a:p>
        </p:txBody>
      </p:sp>
      <p:sp>
        <p:nvSpPr>
          <p:cNvPr id="4" name="Footer Placeholder 3"/>
          <p:cNvSpPr>
            <a:spLocks noGrp="1"/>
          </p:cNvSpPr>
          <p:nvPr>
            <p:ph type="ftr" sz="quarter" idx="11"/>
          </p:nvPr>
        </p:nvSpPr>
        <p:spPr/>
        <p:txBody>
          <a:bodyPr/>
          <a:lstStyle/>
          <a:p>
            <a:r>
              <a:rPr lang="en-GB" dirty="0"/>
              <a:t>© PSHE Association 2018   </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361415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400">
                <a:solidFill>
                  <a:schemeClr val="tx1"/>
                </a:solidFill>
              </a:defRPr>
            </a:lvl1pPr>
          </a:lstStyle>
          <a:p>
            <a:r>
              <a:rPr lang="en-GB" dirty="0"/>
              <a:t>© PSHE Association 2018   </a:t>
            </a:r>
          </a:p>
        </p:txBody>
      </p:sp>
      <p:sp>
        <p:nvSpPr>
          <p:cNvPr id="7" name="Slide Number Placeholder 5"/>
          <p:cNvSpPr>
            <a:spLocks noGrp="1"/>
          </p:cNvSpPr>
          <p:nvPr>
            <p:ph type="sldNum" sz="quarter" idx="12"/>
          </p:nvPr>
        </p:nvSpPr>
        <p:spPr>
          <a:xfrm>
            <a:off x="11769436" y="6567015"/>
            <a:ext cx="422564" cy="365125"/>
          </a:xfrm>
          <a:prstGeom prst="rect">
            <a:avLst/>
          </a:prstGeom>
        </p:spPr>
        <p:txBody>
          <a:bodyPr/>
          <a:lstStyle>
            <a:lvl1pPr>
              <a:defRPr lang="en-GB" sz="1400" kern="120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D651D86-383D-45DB-A701-76B5BFCFE28F}" type="slidenum">
              <a:rPr lang="en-GB" smtClean="0"/>
              <a:pPr/>
              <a:t>‹#›</a:t>
            </a:fld>
            <a:endParaRPr lang="en-GB" dirty="0"/>
          </a:p>
        </p:txBody>
      </p:sp>
    </p:spTree>
    <p:extLst>
      <p:ext uri="{BB962C8B-B14F-4D97-AF65-F5344CB8AC3E}">
        <p14:creationId xmlns:p14="http://schemas.microsoft.com/office/powerpoint/2010/main" val="38976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42EDA5EB-EE76-45BE-8113-F2C30DAF07B6}"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6139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97388F7C-F017-4C39-9FD0-28AEE7A64FB0}" type="datetime1">
              <a:rPr lang="en-GB" smtClean="0"/>
              <a:t>09/10/2022</a:t>
            </a:fld>
            <a:endParaRPr lang="en-GB" dirty="0"/>
          </a:p>
        </p:txBody>
      </p:sp>
      <p:sp>
        <p:nvSpPr>
          <p:cNvPr id="6" name="Footer Placeholder 5"/>
          <p:cNvSpPr>
            <a:spLocks noGrp="1"/>
          </p:cNvSpPr>
          <p:nvPr>
            <p:ph type="ftr" sz="quarter" idx="11"/>
          </p:nvPr>
        </p:nvSpPr>
        <p:spPr/>
        <p:txBody>
          <a:bodyPr/>
          <a:lstStyle/>
          <a:p>
            <a:r>
              <a:rPr lang="en-GB" dirty="0"/>
              <a:t>© PSHE Association 2018   </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D651D86-383D-45DB-A701-76B5BFCFE28F}" type="slidenum">
              <a:rPr lang="en-GB" smtClean="0"/>
              <a:t>‹#›</a:t>
            </a:fld>
            <a:endParaRPr lang="en-GB" dirty="0"/>
          </a:p>
        </p:txBody>
      </p:sp>
    </p:spTree>
    <p:extLst>
      <p:ext uri="{BB962C8B-B14F-4D97-AF65-F5344CB8AC3E}">
        <p14:creationId xmlns:p14="http://schemas.microsoft.com/office/powerpoint/2010/main" val="1136530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581516"/>
            <a:ext cx="12192000" cy="365125"/>
          </a:xfrm>
          <a:prstGeom prst="rect">
            <a:avLst/>
          </a:prstGeom>
          <a:noFill/>
        </p:spPr>
        <p:txBody>
          <a:bodyPr vert="horz" lIns="91440" tIns="45720" rIns="91440" bIns="45720" rtlCol="0" anchor="ctr"/>
          <a:lstStyle>
            <a:lvl1pPr algn="ctr">
              <a:defRP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GB" dirty="0"/>
              <a:t>© PSHE Association 2018   </a:t>
            </a:r>
          </a:p>
        </p:txBody>
      </p:sp>
    </p:spTree>
    <p:extLst>
      <p:ext uri="{BB962C8B-B14F-4D97-AF65-F5344CB8AC3E}">
        <p14:creationId xmlns:p14="http://schemas.microsoft.com/office/powerpoint/2010/main" val="3181161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043338" y="3607384"/>
            <a:ext cx="10096499"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effectLst/>
                <a:uLnTx/>
                <a:uFillTx/>
                <a:latin typeface="League Spartan" panose="00000800000000000000" pitchFamily="50" charset="0"/>
              </a:rPr>
              <a:t>Lesson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rPr>
              <a:t>Managing</a:t>
            </a:r>
            <a:r>
              <a:rPr kumimoji="0" lang="en-GB" sz="5400" b="1" i="0" u="none" strike="noStrike" kern="1200" cap="none" spc="0" normalizeH="0" noProof="0" dirty="0">
                <a:ln>
                  <a:noFill/>
                </a:ln>
                <a:solidFill>
                  <a:srgbClr val="95519E"/>
                </a:solidFill>
                <a:effectLst/>
                <a:uLnTx/>
                <a:uFillTx/>
                <a:latin typeface="League Spartan" panose="00000800000000000000" pitchFamily="50"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noProof="0" dirty="0">
                <a:ln>
                  <a:noFill/>
                </a:ln>
                <a:solidFill>
                  <a:srgbClr val="95519E"/>
                </a:solidFill>
                <a:effectLst/>
                <a:uLnTx/>
                <a:uFillTx/>
                <a:latin typeface="League Spartan" panose="00000800000000000000" pitchFamily="50" charset="0"/>
              </a:rPr>
              <a:t>challenges and change</a:t>
            </a:r>
            <a:endParaRPr kumimoji="0" lang="en-GB" sz="5400" b="1" i="0" u="none" strike="noStrike" kern="1200" cap="none" spc="0" normalizeH="0" baseline="0" noProof="0" dirty="0">
              <a:ln>
                <a:noFill/>
              </a:ln>
              <a:solidFill>
                <a:srgbClr val="95519E"/>
              </a:solidFill>
              <a:effectLst/>
              <a:uLnTx/>
              <a:uFillTx/>
              <a:latin typeface="League Spartan" panose="00000800000000000000" pitchFamily="50"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a:t>
            </a:fld>
            <a:endParaRPr lang="en-GB" dirty="0"/>
          </a:p>
        </p:txBody>
      </p:sp>
      <p:sp>
        <p:nvSpPr>
          <p:cNvPr id="10" name="Footer Placeholder 3"/>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pic>
        <p:nvPicPr>
          <p:cNvPr id="1030" name="Picture 6" descr="Seasons Of The Year, Spring, Summ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519" y="358132"/>
            <a:ext cx="2971800" cy="32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46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8909" y="687185"/>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More activities</a:t>
            </a:r>
          </a:p>
        </p:txBody>
      </p:sp>
      <p:sp>
        <p:nvSpPr>
          <p:cNvPr id="10" name="TextBox 9"/>
          <p:cNvSpPr txBox="1"/>
          <p:nvPr/>
        </p:nvSpPr>
        <p:spPr>
          <a:xfrm>
            <a:off x="5601387" y="1635918"/>
            <a:ext cx="6261099" cy="3816429"/>
          </a:xfrm>
          <a:prstGeom prst="rect">
            <a:avLst/>
          </a:prstGeom>
          <a:noFill/>
        </p:spPr>
        <p:txBody>
          <a:bodyPr wrap="square" rtlCol="0">
            <a:spAutoFit/>
          </a:bodyPr>
          <a:lstStyle/>
          <a:p>
            <a:r>
              <a:rPr lang="en-US" sz="2800" b="1" dirty="0">
                <a:latin typeface="League Spartan" panose="00000800000000000000" pitchFamily="50" charset="0"/>
              </a:rPr>
              <a:t>Affirmations for mental health</a:t>
            </a:r>
          </a:p>
          <a:p>
            <a:endParaRPr lang="en-US" sz="1000" b="1" dirty="0">
              <a:latin typeface="League Spartan" panose="00000800000000000000" pitchFamily="50" charset="0"/>
            </a:endParaRPr>
          </a:p>
          <a:p>
            <a:r>
              <a:rPr lang="en-US" sz="2400" dirty="0">
                <a:latin typeface="Lato" panose="020F0502020204030203" pitchFamily="34" charset="0"/>
                <a:ea typeface="Lato" panose="020F0502020204030203" pitchFamily="34" charset="0"/>
                <a:cs typeface="Lato" panose="020F0502020204030203" pitchFamily="34" charset="0"/>
              </a:rPr>
              <a:t>Compose a short set of affirmations which could be used to support mental wellbeing at different times. </a:t>
            </a:r>
          </a:p>
          <a:p>
            <a:endParaRPr lang="en-US" sz="2400" dirty="0">
              <a:latin typeface="Lato" panose="020F0502020204030203" pitchFamily="34" charset="0"/>
              <a:ea typeface="Lato" panose="020F0502020204030203" pitchFamily="34" charset="0"/>
              <a:cs typeface="Lato" panose="020F0502020204030203" pitchFamily="34" charset="0"/>
            </a:endParaRPr>
          </a:p>
          <a:p>
            <a:pPr>
              <a:lnSpc>
                <a:spcPct val="150000"/>
              </a:lnSpc>
            </a:pPr>
            <a:r>
              <a:rPr lang="en-US" sz="2400" dirty="0">
                <a:latin typeface="Lato" panose="020F0502020204030203" pitchFamily="34" charset="0"/>
                <a:ea typeface="Lato" panose="020F0502020204030203" pitchFamily="34" charset="0"/>
                <a:cs typeface="Lato" panose="020F0502020204030203" pitchFamily="34" charset="0"/>
              </a:rPr>
              <a:t>e.g. </a:t>
            </a:r>
            <a:r>
              <a:rPr lang="en-US" sz="2400" i="1" dirty="0">
                <a:latin typeface="Lato" panose="020F0502020204030203" pitchFamily="34" charset="0"/>
                <a:ea typeface="Lato" panose="020F0502020204030203" pitchFamily="34" charset="0"/>
                <a:cs typeface="Lato" panose="020F0502020204030203" pitchFamily="34" charset="0"/>
              </a:rPr>
              <a:t>‘I always try my best’</a:t>
            </a:r>
          </a:p>
          <a:p>
            <a:pPr>
              <a:lnSpc>
                <a:spcPct val="150000"/>
              </a:lnSpc>
            </a:pPr>
            <a:r>
              <a:rPr lang="en-US" sz="2400" i="1" dirty="0">
                <a:latin typeface="Lato" panose="020F0502020204030203" pitchFamily="34" charset="0"/>
                <a:ea typeface="Lato" panose="020F0502020204030203" pitchFamily="34" charset="0"/>
                <a:cs typeface="Lato" panose="020F0502020204030203" pitchFamily="34" charset="0"/>
              </a:rPr>
              <a:t> ‘Every day I am getting better at ‘x’</a:t>
            </a:r>
          </a:p>
          <a:p>
            <a:pPr>
              <a:lnSpc>
                <a:spcPct val="150000"/>
              </a:lnSpc>
            </a:pPr>
            <a:r>
              <a:rPr lang="en-US" sz="2400" i="1" dirty="0">
                <a:latin typeface="Lato" panose="020F0502020204030203" pitchFamily="34" charset="0"/>
                <a:ea typeface="Lato" panose="020F0502020204030203" pitchFamily="34" charset="0"/>
                <a:cs typeface="Lato" panose="020F0502020204030203" pitchFamily="34" charset="0"/>
              </a:rPr>
              <a:t> ‘I can ask for help if I am feeling worried’ …</a:t>
            </a:r>
            <a:endParaRPr lang="en-US" sz="2400" i="1" dirty="0"/>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10</a:t>
            </a:fld>
            <a:endParaRPr lang="en-GB" dirty="0"/>
          </a:p>
        </p:txBody>
      </p:sp>
      <p:pic>
        <p:nvPicPr>
          <p:cNvPr id="4100" name="Picture 4" descr="Ball, Beach, Happy, Ocean, Pink, Smile"/>
          <p:cNvPicPr>
            <a:picLocks noChangeAspect="1" noChangeArrowheads="1"/>
          </p:cNvPicPr>
          <p:nvPr/>
        </p:nvPicPr>
        <p:blipFill rotWithShape="1">
          <a:blip r:embed="rId3">
            <a:extLst>
              <a:ext uri="{28A0092B-C50C-407E-A947-70E740481C1C}">
                <a14:useLocalDpi xmlns:a14="http://schemas.microsoft.com/office/drawing/2010/main" val="0"/>
              </a:ext>
            </a:extLst>
          </a:blip>
          <a:srcRect l="6363"/>
          <a:stretch/>
        </p:blipFill>
        <p:spPr bwMode="auto">
          <a:xfrm>
            <a:off x="591671" y="1908266"/>
            <a:ext cx="4548654" cy="32385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B63BF22F-43D7-41AA-8139-D1C17421F54F}"/>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13063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5100" y="279400"/>
            <a:ext cx="11329556"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Managing mental health:</a:t>
            </a:r>
          </a:p>
          <a:p>
            <a:r>
              <a:rPr lang="en-GB" sz="4400" b="1" dirty="0">
                <a:solidFill>
                  <a:srgbClr val="95519E"/>
                </a:solidFill>
                <a:latin typeface="League Spartan" panose="00000800000000000000" pitchFamily="50" charset="0"/>
              </a:rPr>
              <a:t>What’s our starting point? </a:t>
            </a:r>
          </a:p>
        </p:txBody>
      </p:sp>
      <p:sp>
        <p:nvSpPr>
          <p:cNvPr id="8" name="TextBox 7"/>
          <p:cNvSpPr txBox="1"/>
          <p:nvPr/>
        </p:nvSpPr>
        <p:spPr>
          <a:xfrm>
            <a:off x="398071" y="2085469"/>
            <a:ext cx="11395857" cy="3970318"/>
          </a:xfrm>
          <a:prstGeom prst="rect">
            <a:avLst/>
          </a:prstGeom>
          <a:noFill/>
        </p:spPr>
        <p:txBody>
          <a:bodyPr wrap="square" rtlCol="0">
            <a:spAutoFit/>
          </a:bodyPr>
          <a:lstStyle/>
          <a:p>
            <a:r>
              <a:rPr lang="en-US" sz="2800" b="1" dirty="0">
                <a:latin typeface="Lato" panose="020B0604020202020204" charset="0"/>
                <a:ea typeface="Lato" panose="020B0604020202020204" charset="0"/>
                <a:cs typeface="Lato" panose="020B0604020202020204" charset="0"/>
              </a:rPr>
              <a:t>Complete the following sentences using your own ideas and opinions:</a:t>
            </a:r>
          </a:p>
          <a:p>
            <a:endParaRPr lang="en-US" sz="2800" b="1"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       A time when someone’s mental health might be affected is… </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      The person might feel ….</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      Something the person can do to help themselves is…</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      Something someone else can do is …</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2</a:t>
            </a:fld>
            <a:endParaRPr lang="en-GB" dirty="0"/>
          </a:p>
        </p:txBody>
      </p:sp>
      <p:pic>
        <p:nvPicPr>
          <p:cNvPr id="7" name="Picture 4" descr="Green, Flag, Pennon, Waving, Penn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8726" flipH="1">
            <a:off x="10261414" y="270599"/>
            <a:ext cx="1429009" cy="1251530"/>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3">
            <a:extLst>
              <a:ext uri="{FF2B5EF4-FFF2-40B4-BE49-F238E27FC236}">
                <a16:creationId xmlns:a16="http://schemas.microsoft.com/office/drawing/2014/main" id="{35E20CCB-37BC-4E53-9C18-4ED77B65F202}"/>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576636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28601" y="2476500"/>
            <a:ext cx="11744324" cy="4047262"/>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will be able to: </a:t>
            </a:r>
          </a:p>
          <a:p>
            <a:pPr lvl="3"/>
            <a:endParaRPr lang="en-GB" sz="3200" b="1" dirty="0">
              <a:latin typeface="League Spartan" panose="00000800000000000000" pitchFamily="50" charset="0"/>
            </a:endParaRPr>
          </a:p>
          <a:p>
            <a:pPr lvl="3"/>
            <a:endParaRPr lang="en-GB" sz="100" b="1" dirty="0">
              <a:latin typeface="Gill Sans MT" panose="020B0502020104020203" pitchFamily="34" charset="0"/>
            </a:endParaRP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describe what can impact on mental health (life events and circumstances) and how mental wellbeing can be affected</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recognise conflicting emotions and when these might be experienced</a:t>
            </a:r>
          </a:p>
          <a:p>
            <a:pPr marL="914400" lvl="1" indent="-457200">
              <a:lnSpc>
                <a:spcPct val="150000"/>
              </a:lnSpc>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explain how feelings and emotions change over time</a:t>
            </a:r>
          </a:p>
          <a:p>
            <a:pPr marL="914400" lvl="1" indent="-457200">
              <a:buSzPct val="202000"/>
              <a:buBlip>
                <a:blip r:embed="rId3"/>
              </a:buBlip>
            </a:pPr>
            <a:r>
              <a:rPr lang="en-GB" sz="2400" dirty="0">
                <a:latin typeface="Lato" panose="020F0502020204030203" pitchFamily="34" charset="0"/>
                <a:ea typeface="Lato" panose="020F0502020204030203" pitchFamily="34" charset="0"/>
                <a:cs typeface="Lato" panose="020F0502020204030203" pitchFamily="34" charset="0"/>
              </a:rPr>
              <a:t>identify positive actions to support mental health during difficult times, including identifying our personal networks</a:t>
            </a:r>
          </a:p>
          <a:p>
            <a:pPr lvl="1">
              <a:buSzPct val="202000"/>
            </a:pPr>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3</a:t>
            </a:fld>
            <a:endParaRPr lang="en-GB" dirty="0"/>
          </a:p>
        </p:txBody>
      </p:sp>
      <p:sp>
        <p:nvSpPr>
          <p:cNvPr id="10" name="TextBox 9"/>
          <p:cNvSpPr txBox="1"/>
          <p:nvPr/>
        </p:nvSpPr>
        <p:spPr>
          <a:xfrm>
            <a:off x="613048" y="445206"/>
            <a:ext cx="10893151" cy="1569660"/>
          </a:xfrm>
          <a:prstGeom prst="rect">
            <a:avLst/>
          </a:prstGeom>
          <a:solidFill>
            <a:schemeClr val="bg1"/>
          </a:solidFill>
        </p:spPr>
        <p:txBody>
          <a:bodyPr wrap="square" rtlCol="0">
            <a:spAutoFit/>
          </a:bodyPr>
          <a:lstStyle/>
          <a:p>
            <a:pPr lvl="3"/>
            <a:r>
              <a:rPr lang="en-GB" sz="3200" b="1" dirty="0">
                <a:latin typeface="League Spartan" panose="00000800000000000000" pitchFamily="50" charset="0"/>
              </a:rPr>
              <a:t>We are learning about how feelings and emotions are affected and can be managed at changing, challenging or difficult times</a:t>
            </a:r>
            <a:endParaRPr lang="en-GB" sz="900" b="1"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5244" y="445207"/>
            <a:ext cx="968621" cy="1076313"/>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10502" r="10174"/>
          <a:stretch/>
        </p:blipFill>
        <p:spPr>
          <a:xfrm>
            <a:off x="408303" y="1975648"/>
            <a:ext cx="877333" cy="1001704"/>
          </a:xfrm>
          <a:prstGeom prst="rect">
            <a:avLst/>
          </a:prstGeom>
        </p:spPr>
      </p:pic>
      <p:sp>
        <p:nvSpPr>
          <p:cNvPr id="8" name="Footer Placeholder 3">
            <a:extLst>
              <a:ext uri="{FF2B5EF4-FFF2-40B4-BE49-F238E27FC236}">
                <a16:creationId xmlns:a16="http://schemas.microsoft.com/office/drawing/2014/main" id="{0B1FDC3A-6587-43A6-BDB4-E109413E31F6}"/>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1559488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6201" y="382612"/>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What can affect mental wellbeing?</a:t>
            </a:r>
          </a:p>
        </p:txBody>
      </p:sp>
      <p:sp>
        <p:nvSpPr>
          <p:cNvPr id="13" name="Slide Number Placeholder 12"/>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4</a:t>
            </a:fld>
            <a:endParaRPr lang="en-GB" dirty="0"/>
          </a:p>
        </p:txBody>
      </p:sp>
      <p:sp>
        <p:nvSpPr>
          <p:cNvPr id="2" name="TextBox 1"/>
          <p:cNvSpPr txBox="1"/>
          <p:nvPr/>
        </p:nvSpPr>
        <p:spPr>
          <a:xfrm>
            <a:off x="529009" y="1399227"/>
            <a:ext cx="8796081" cy="4708981"/>
          </a:xfrm>
          <a:prstGeom prst="rect">
            <a:avLst/>
          </a:prstGeom>
          <a:noFill/>
        </p:spPr>
        <p:txBody>
          <a:bodyPr wrap="square" rtlCol="0">
            <a:spAutoFit/>
          </a:bodyPr>
          <a:lstStyle/>
          <a:p>
            <a:pPr>
              <a:spcBef>
                <a:spcPts val="600"/>
              </a:spcBef>
              <a:spcAft>
                <a:spcPts val="600"/>
              </a:spcAft>
            </a:pPr>
            <a:r>
              <a:rPr lang="en-GB" sz="2800" dirty="0">
                <a:latin typeface="Lato" panose="020B0604020202020204" charset="0"/>
                <a:ea typeface="Lato" panose="020B0604020202020204" charset="0"/>
                <a:cs typeface="Lato" panose="020B0604020202020204" charset="0"/>
              </a:rPr>
              <a:t>A few weeks ago Sasha’s mum explained that there were going to be some changes coming…</a:t>
            </a:r>
          </a:p>
          <a:p>
            <a:pPr>
              <a:spcBef>
                <a:spcPts val="600"/>
              </a:spcBef>
              <a:spcAft>
                <a:spcPts val="600"/>
              </a:spcAft>
            </a:pPr>
            <a:r>
              <a:rPr lang="en-GB" sz="2800" dirty="0">
                <a:latin typeface="Lato" panose="020B0604020202020204" charset="0"/>
                <a:ea typeface="Lato" panose="020B0604020202020204" charset="0"/>
                <a:cs typeface="Lato" panose="020B0604020202020204" charset="0"/>
              </a:rPr>
              <a:t>Sasha’s family moved house to a completely new area.  Sasha had to leave her community club and start a new school as well.  </a:t>
            </a:r>
          </a:p>
          <a:p>
            <a:pPr>
              <a:spcBef>
                <a:spcPts val="600"/>
              </a:spcBef>
              <a:spcAft>
                <a:spcPts val="600"/>
              </a:spcAft>
            </a:pPr>
            <a:r>
              <a:rPr lang="en-GB" sz="2800" dirty="0">
                <a:latin typeface="Lato" panose="020B0604020202020204" charset="0"/>
                <a:ea typeface="Lato" panose="020B0604020202020204" charset="0"/>
                <a:cs typeface="Lato" panose="020B0604020202020204" charset="0"/>
              </a:rPr>
              <a:t>Sasha feels terribly lonely and doesn’t know anyone in the new area – everyone seems to have their friendship groups already and Sasha’s mum is always busy.  Sasha is spending more and more time alone and feels like things will never change.</a:t>
            </a:r>
          </a:p>
        </p:txBody>
      </p:sp>
      <p:pic>
        <p:nvPicPr>
          <p:cNvPr id="2050" name="Picture 2" descr="Face, Emotion, Iris, Teardrop, Ges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7396" y="2681690"/>
            <a:ext cx="2215090" cy="224256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654D5795-93F4-4CEF-94EE-5CFCA9A85538}"/>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47353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Conflicting feelings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5</a:t>
            </a:fld>
            <a:endParaRPr lang="en-GB" dirty="0"/>
          </a:p>
        </p:txBody>
      </p:sp>
      <p:sp>
        <p:nvSpPr>
          <p:cNvPr id="6" name="TextBox 5"/>
          <p:cNvSpPr txBox="1"/>
          <p:nvPr/>
        </p:nvSpPr>
        <p:spPr>
          <a:xfrm>
            <a:off x="961901" y="5268218"/>
            <a:ext cx="10268197" cy="954107"/>
          </a:xfrm>
          <a:prstGeom prst="rect">
            <a:avLst/>
          </a:prstGeom>
          <a:noFill/>
        </p:spPr>
        <p:txBody>
          <a:bodyPr wrap="square" rtlCol="0">
            <a:spAutoFit/>
          </a:bodyPr>
          <a:lstStyle/>
          <a:p>
            <a:r>
              <a:rPr lang="en-GB" sz="2800" dirty="0">
                <a:solidFill>
                  <a:srgbClr val="95519E"/>
                </a:solidFill>
                <a:latin typeface="Lato" panose="020B0604020202020204" charset="0"/>
                <a:ea typeface="Lato" panose="020B0604020202020204" charset="0"/>
                <a:cs typeface="Lato" panose="020B0604020202020204" charset="0"/>
              </a:rPr>
              <a:t>Sometimes life events can prompt mixed-up or conflicting feelings; people can feel lots of different emotions all at once. </a:t>
            </a:r>
          </a:p>
        </p:txBody>
      </p:sp>
      <p:pic>
        <p:nvPicPr>
          <p:cNvPr id="1026" name="Picture 2" descr="Smilies, Emotions, Balls, Funny, C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2725" y="1422401"/>
            <a:ext cx="8183071" cy="3627438"/>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a:extLst>
              <a:ext uri="{FF2B5EF4-FFF2-40B4-BE49-F238E27FC236}">
                <a16:creationId xmlns:a16="http://schemas.microsoft.com/office/drawing/2014/main" id="{0600F023-BF96-4A12-AD7E-A2C2958E0DBA}"/>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57505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Emotions change over time</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6</a:t>
            </a:fld>
            <a:endParaRPr lang="en-GB" dirty="0"/>
          </a:p>
        </p:txBody>
      </p:sp>
      <p:sp>
        <p:nvSpPr>
          <p:cNvPr id="10" name="TextBox 9"/>
          <p:cNvSpPr txBox="1"/>
          <p:nvPr/>
        </p:nvSpPr>
        <p:spPr>
          <a:xfrm>
            <a:off x="6343650" y="3686175"/>
            <a:ext cx="5314950" cy="461665"/>
          </a:xfrm>
          <a:prstGeom prst="rect">
            <a:avLst/>
          </a:prstGeom>
          <a:solidFill>
            <a:schemeClr val="bg1"/>
          </a:solidFill>
          <a:ln>
            <a:noFill/>
          </a:ln>
        </p:spPr>
        <p:txBody>
          <a:bodyPr wrap="square" rtlCol="0">
            <a:spAutoFit/>
          </a:bodyPr>
          <a:lstStyle/>
          <a:p>
            <a:endParaRPr lang="en-GB" sz="2400" dirty="0">
              <a:solidFill>
                <a:srgbClr val="7030A0"/>
              </a:solidFill>
              <a:latin typeface="League Spartan" panose="00000800000000000000" charset="0"/>
              <a:ea typeface="Lato" panose="020F0502020204030203" pitchFamily="34" charset="0"/>
              <a:cs typeface="Lato" panose="020F0502020204030203" pitchFamily="34"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9958" b="29919"/>
          <a:stretch/>
        </p:blipFill>
        <p:spPr>
          <a:xfrm rot="1042927">
            <a:off x="934326" y="5978050"/>
            <a:ext cx="655794" cy="72214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60697">
            <a:off x="421110" y="5653997"/>
            <a:ext cx="481906" cy="963810"/>
          </a:xfrm>
          <a:prstGeom prst="rect">
            <a:avLst/>
          </a:prstGeom>
        </p:spPr>
      </p:pic>
      <p:pic>
        <p:nvPicPr>
          <p:cNvPr id="1026" name="Picture 2" descr="Emoji, Emoticon, Smilies, Icon, Fac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8050" y="1820422"/>
            <a:ext cx="4400550" cy="32385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725" y="1719532"/>
            <a:ext cx="6544020" cy="3108543"/>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In pairs, discuss:</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How do different feelings grow, change, pass or get stronger with time?</a:t>
            </a:r>
          </a:p>
          <a:p>
            <a:endParaRPr lang="en-GB" sz="2800" dirty="0">
              <a:latin typeface="Lato" panose="020B0604020202020204" charset="0"/>
              <a:ea typeface="Lato" panose="020B0604020202020204" charset="0"/>
              <a:cs typeface="Lato" panose="020B0604020202020204" charset="0"/>
            </a:endParaRPr>
          </a:p>
          <a:p>
            <a:r>
              <a:rPr lang="en-GB" sz="2800" dirty="0">
                <a:latin typeface="Lato" panose="020B0604020202020204" charset="0"/>
                <a:ea typeface="Lato" panose="020B0604020202020204" charset="0"/>
                <a:cs typeface="Lato" panose="020B0604020202020204" charset="0"/>
              </a:rPr>
              <a:t>How might the situation and Sasha’s feelings change over time?</a:t>
            </a:r>
          </a:p>
        </p:txBody>
      </p:sp>
      <p:sp>
        <p:nvSpPr>
          <p:cNvPr id="11" name="Footer Placeholder 3">
            <a:extLst>
              <a:ext uri="{FF2B5EF4-FFF2-40B4-BE49-F238E27FC236}">
                <a16:creationId xmlns:a16="http://schemas.microsoft.com/office/drawing/2014/main" id="{E4FC60F0-A87B-469B-8932-0D2FBA953E5A}"/>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57133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241301" y="127000"/>
            <a:ext cx="10541000" cy="1446550"/>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Supporting mental wellbeing at challenging times</a:t>
            </a: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7</a:t>
            </a:fld>
            <a:endParaRPr lang="en-GB" dirty="0"/>
          </a:p>
        </p:txBody>
      </p:sp>
      <p:sp>
        <p:nvSpPr>
          <p:cNvPr id="4" name="TextBox 3"/>
          <p:cNvSpPr txBox="1"/>
          <p:nvPr/>
        </p:nvSpPr>
        <p:spPr>
          <a:xfrm rot="10800000" flipV="1">
            <a:off x="241301" y="2049536"/>
            <a:ext cx="9524998" cy="523220"/>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What might help Sasha manage her current situation?</a:t>
            </a:r>
          </a:p>
        </p:txBody>
      </p:sp>
      <p:sp>
        <p:nvSpPr>
          <p:cNvPr id="9" name="TextBox 8"/>
          <p:cNvSpPr txBox="1"/>
          <p:nvPr/>
        </p:nvSpPr>
        <p:spPr>
          <a:xfrm>
            <a:off x="241301" y="3187701"/>
            <a:ext cx="8445498" cy="1384995"/>
          </a:xfrm>
          <a:prstGeom prst="rect">
            <a:avLst/>
          </a:prstGeom>
          <a:noFill/>
        </p:spPr>
        <p:txBody>
          <a:bodyPr wrap="square" rtlCol="0">
            <a:spAutoFit/>
          </a:bodyPr>
          <a:lstStyle/>
          <a:p>
            <a:r>
              <a:rPr lang="en-US" sz="2800" dirty="0">
                <a:latin typeface="Lato" panose="020B0604020202020204" charset="0"/>
                <a:ea typeface="Lato" panose="020B0604020202020204" charset="0"/>
                <a:cs typeface="Lato" panose="020B0604020202020204" charset="0"/>
              </a:rPr>
              <a:t>Use the mental health list to help give you ideas</a:t>
            </a:r>
          </a:p>
          <a:p>
            <a:endParaRPr lang="en-US" sz="2800" dirty="0">
              <a:latin typeface="Lato" panose="020B0604020202020204" charset="0"/>
              <a:ea typeface="Lato" panose="020B0604020202020204" charset="0"/>
              <a:cs typeface="Lato" panose="020B0604020202020204" charset="0"/>
            </a:endParaRPr>
          </a:p>
          <a:p>
            <a:r>
              <a:rPr lang="en-US" sz="2800" dirty="0">
                <a:latin typeface="Lato" panose="020B0604020202020204" charset="0"/>
                <a:ea typeface="Lato" panose="020B0604020202020204" charset="0"/>
                <a:cs typeface="Lato" panose="020B0604020202020204" charset="0"/>
              </a:rPr>
              <a:t>Complete the 3</a:t>
            </a:r>
            <a:r>
              <a:rPr lang="en-US" sz="2800" baseline="30000" dirty="0">
                <a:latin typeface="Lato" panose="020B0604020202020204" charset="0"/>
                <a:ea typeface="Lato" panose="020B0604020202020204" charset="0"/>
                <a:cs typeface="Lato" panose="020B0604020202020204" charset="0"/>
              </a:rPr>
              <a:t>rd</a:t>
            </a:r>
            <a:r>
              <a:rPr lang="en-US" sz="2800" dirty="0">
                <a:latin typeface="Lato" panose="020B0604020202020204" charset="0"/>
                <a:ea typeface="Lato" panose="020B0604020202020204" charset="0"/>
                <a:cs typeface="Lato" panose="020B0604020202020204" charset="0"/>
              </a:rPr>
              <a:t> column in the </a:t>
            </a:r>
            <a:r>
              <a:rPr lang="en-US" sz="2800" i="1" dirty="0">
                <a:latin typeface="Lato" panose="020B0604020202020204" charset="0"/>
                <a:ea typeface="Lato" panose="020B0604020202020204" charset="0"/>
                <a:cs typeface="Lato" panose="020B0604020202020204" charset="0"/>
              </a:rPr>
              <a:t>Life events grid  </a:t>
            </a:r>
            <a:endParaRPr lang="en-US" sz="2800" dirty="0">
              <a:latin typeface="Lato" panose="020B0604020202020204" charset="0"/>
              <a:ea typeface="Lato" panose="020B0604020202020204" charset="0"/>
              <a:cs typeface="Lato" panose="020B0604020202020204" charset="0"/>
            </a:endParaRPr>
          </a:p>
        </p:txBody>
      </p:sp>
      <p:sp>
        <p:nvSpPr>
          <p:cNvPr id="11" name="TextBox 10"/>
          <p:cNvSpPr txBox="1"/>
          <p:nvPr/>
        </p:nvSpPr>
        <p:spPr>
          <a:xfrm>
            <a:off x="241301" y="2541980"/>
            <a:ext cx="2882899" cy="523220"/>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In groups</a:t>
            </a:r>
            <a:r>
              <a:rPr lang="en-GB" sz="2000" dirty="0">
                <a:latin typeface="Lato" panose="020B0604020202020204" charset="0"/>
                <a:ea typeface="Lato" panose="020B0604020202020204" charset="0"/>
                <a:cs typeface="Lato" panose="020B0604020202020204" charset="0"/>
              </a:rPr>
              <a:t>:</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60697">
            <a:off x="247644" y="5800425"/>
            <a:ext cx="481906" cy="963810"/>
          </a:xfrm>
          <a:prstGeom prst="rect">
            <a:avLst/>
          </a:prstGeom>
        </p:spPr>
      </p:pic>
      <p:pic>
        <p:nvPicPr>
          <p:cNvPr id="3074" name="Picture 2" descr="Away, Junction, Dire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7285" y="3089647"/>
            <a:ext cx="3505201" cy="28317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0800000" flipV="1">
            <a:off x="419098" y="4971395"/>
            <a:ext cx="9347201" cy="523220"/>
          </a:xfrm>
          <a:prstGeom prst="rect">
            <a:avLst/>
          </a:prstGeom>
          <a:noFill/>
        </p:spPr>
        <p:txBody>
          <a:bodyPr wrap="square" rtlCol="0">
            <a:spAutoFit/>
          </a:bodyPr>
          <a:lstStyle/>
          <a:p>
            <a:r>
              <a:rPr lang="en-US" sz="2800" dirty="0">
                <a:solidFill>
                  <a:srgbClr val="95519E"/>
                </a:solidFill>
                <a:latin typeface="Lato" panose="020B0604020202020204" charset="0"/>
                <a:ea typeface="Lato" panose="020B0604020202020204" charset="0"/>
                <a:cs typeface="Lato" panose="020B0604020202020204" charset="0"/>
              </a:rPr>
              <a:t>You may also have your own ideas or suggestions to add</a:t>
            </a:r>
          </a:p>
        </p:txBody>
      </p:sp>
      <p:sp>
        <p:nvSpPr>
          <p:cNvPr id="13" name="Footer Placeholder 3">
            <a:extLst>
              <a:ext uri="{FF2B5EF4-FFF2-40B4-BE49-F238E27FC236}">
                <a16:creationId xmlns:a16="http://schemas.microsoft.com/office/drawing/2014/main" id="{B1B50D92-4FE0-4628-BCEC-072128E11BA9}"/>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338635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30201" y="401538"/>
            <a:ext cx="10523848" cy="1138773"/>
          </a:xfrm>
          <a:prstGeom prst="rect">
            <a:avLst/>
          </a:prstGeom>
          <a:noFill/>
        </p:spPr>
        <p:txBody>
          <a:bodyPr wrap="square" rtlCol="0">
            <a:spAutoFit/>
          </a:bodyPr>
          <a:lstStyle/>
          <a:p>
            <a:r>
              <a:rPr lang="en-US" sz="4400" dirty="0">
                <a:solidFill>
                  <a:srgbClr val="95519E"/>
                </a:solidFill>
                <a:latin typeface="League Spartan" panose="00000800000000000000" charset="0"/>
              </a:rPr>
              <a:t>Personal networks</a:t>
            </a: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8</a:t>
            </a:fld>
            <a:endParaRPr lang="en-GB" dirty="0"/>
          </a:p>
        </p:txBody>
      </p:sp>
      <p:sp>
        <p:nvSpPr>
          <p:cNvPr id="10" name="TextBox 9"/>
          <p:cNvSpPr txBox="1"/>
          <p:nvPr/>
        </p:nvSpPr>
        <p:spPr>
          <a:xfrm rot="10619996" flipV="1">
            <a:off x="1105202" y="3900223"/>
            <a:ext cx="4856063" cy="461665"/>
          </a:xfrm>
          <a:prstGeom prst="rect">
            <a:avLst/>
          </a:prstGeom>
          <a:solidFill>
            <a:schemeClr val="bg1"/>
          </a:solidFill>
          <a:ln>
            <a:noFill/>
          </a:ln>
        </p:spPr>
        <p:txBody>
          <a:bodyPr wrap="square" rtlCol="0">
            <a:spAutoFit/>
          </a:bodyPr>
          <a:lstStyle/>
          <a:p>
            <a:endParaRPr lang="en-GB" sz="2400" dirty="0">
              <a:latin typeface="Lato" panose="020F0502020204030203" pitchFamily="34" charset="0"/>
              <a:ea typeface="Lato" panose="020F0502020204030203" pitchFamily="34" charset="0"/>
              <a:cs typeface="Lato" panose="020F0502020204030203" pitchFamily="34" charset="0"/>
            </a:endParaRPr>
          </a:p>
        </p:txBody>
      </p:sp>
      <p:sp>
        <p:nvSpPr>
          <p:cNvPr id="7" name="TextBox 6"/>
          <p:cNvSpPr txBox="1"/>
          <p:nvPr/>
        </p:nvSpPr>
        <p:spPr>
          <a:xfrm>
            <a:off x="330201" y="1727200"/>
            <a:ext cx="6921499" cy="523220"/>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Think about your own personal network</a:t>
            </a:r>
          </a:p>
        </p:txBody>
      </p:sp>
      <p:sp>
        <p:nvSpPr>
          <p:cNvPr id="9" name="TextBox 8"/>
          <p:cNvSpPr txBox="1"/>
          <p:nvPr/>
        </p:nvSpPr>
        <p:spPr>
          <a:xfrm>
            <a:off x="330201" y="2755900"/>
            <a:ext cx="7175501" cy="1384995"/>
          </a:xfrm>
          <a:prstGeom prst="rect">
            <a:avLst/>
          </a:prstGeom>
          <a:noFill/>
        </p:spPr>
        <p:txBody>
          <a:bodyPr wrap="square" rtlCol="0">
            <a:spAutoFit/>
          </a:bodyPr>
          <a:lstStyle/>
          <a:p>
            <a:r>
              <a:rPr lang="en-GB" sz="2800" dirty="0">
                <a:latin typeface="Lato" panose="020B0604020202020204" charset="0"/>
                <a:ea typeface="Lato" panose="020B0604020202020204" charset="0"/>
                <a:cs typeface="Lato" panose="020B0604020202020204" charset="0"/>
              </a:rPr>
              <a:t>Identify people who can support you when you are experiencing challenges or difficult events</a:t>
            </a:r>
          </a:p>
        </p:txBody>
      </p:sp>
      <p:sp>
        <p:nvSpPr>
          <p:cNvPr id="11" name="TextBox 10"/>
          <p:cNvSpPr txBox="1"/>
          <p:nvPr/>
        </p:nvSpPr>
        <p:spPr>
          <a:xfrm>
            <a:off x="574530" y="4414157"/>
            <a:ext cx="10744200" cy="1938992"/>
          </a:xfrm>
          <a:prstGeom prst="rect">
            <a:avLst/>
          </a:prstGeom>
          <a:noFill/>
        </p:spPr>
        <p:txBody>
          <a:bodyPr wrap="square" rtlCol="0">
            <a:spAutoFit/>
          </a:bodyPr>
          <a:lstStyle/>
          <a:p>
            <a:r>
              <a:rPr lang="en-GB" sz="2400" dirty="0">
                <a:solidFill>
                  <a:srgbClr val="95519E"/>
                </a:solidFill>
                <a:latin typeface="Lato" panose="020B0604020202020204" charset="0"/>
                <a:ea typeface="Lato" panose="020B0604020202020204" charset="0"/>
                <a:cs typeface="Lato" panose="020B0604020202020204" charset="0"/>
              </a:rPr>
              <a:t>Remember – anyone’s mental health can be affected at different times in their lives and that times of change, challenge or difficult events do not always cause or lead to a mental health concern.  </a:t>
            </a:r>
          </a:p>
          <a:p>
            <a:r>
              <a:rPr lang="en-GB" sz="2400" dirty="0">
                <a:solidFill>
                  <a:srgbClr val="95519E"/>
                </a:solidFill>
                <a:latin typeface="Lato" panose="020B0604020202020204" charset="0"/>
                <a:ea typeface="Lato" panose="020B0604020202020204" charset="0"/>
                <a:cs typeface="Lato" panose="020B0604020202020204" charset="0"/>
              </a:rPr>
              <a:t>Sometimes nothing in particular happens to cause a mental health concern; feelings can seem to develop without a specific cause.</a:t>
            </a:r>
          </a:p>
        </p:txBody>
      </p:sp>
      <p:pic>
        <p:nvPicPr>
          <p:cNvPr id="4100" name="Picture 4" descr="Brainstorming, Business, Businessm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015" y="717728"/>
            <a:ext cx="3657600" cy="32385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EB547622-9D31-4EB0-9610-2C2E079E3EB5}"/>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57614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1433" y="401538"/>
            <a:ext cx="10714182" cy="769441"/>
          </a:xfrm>
          <a:prstGeom prst="rect">
            <a:avLst/>
          </a:prstGeom>
          <a:noFill/>
        </p:spPr>
        <p:txBody>
          <a:bodyPr wrap="square" rtlCol="0">
            <a:spAutoFit/>
          </a:bodyPr>
          <a:lstStyle/>
          <a:p>
            <a:endParaRPr lang="en-GB" sz="4400" b="1" dirty="0">
              <a:solidFill>
                <a:srgbClr val="95519E"/>
              </a:solidFill>
              <a:latin typeface="League Spartan" panose="00000800000000000000" pitchFamily="50" charset="0"/>
            </a:endParaRPr>
          </a:p>
        </p:txBody>
      </p:sp>
      <p:sp>
        <p:nvSpPr>
          <p:cNvPr id="8" name="TextBox 7"/>
          <p:cNvSpPr txBox="1"/>
          <p:nvPr/>
        </p:nvSpPr>
        <p:spPr>
          <a:xfrm>
            <a:off x="368301" y="337348"/>
            <a:ext cx="10485748" cy="2677656"/>
          </a:xfrm>
          <a:prstGeom prst="rect">
            <a:avLst/>
          </a:prstGeom>
          <a:noFill/>
        </p:spPr>
        <p:txBody>
          <a:bodyPr wrap="square" rtlCol="0">
            <a:spAutoFit/>
          </a:bodyPr>
          <a:lstStyle/>
          <a:p>
            <a:r>
              <a:rPr lang="en-GB" sz="4400" b="1" dirty="0">
                <a:solidFill>
                  <a:srgbClr val="95519E"/>
                </a:solidFill>
                <a:latin typeface="League Spartan" panose="00000800000000000000" pitchFamily="50" charset="0"/>
              </a:rPr>
              <a:t>Reflecting on our learning</a:t>
            </a:r>
          </a:p>
          <a:p>
            <a:endParaRPr lang="en-GB" sz="4400" b="1" dirty="0">
              <a:solidFill>
                <a:srgbClr val="95519E"/>
              </a:solidFill>
              <a:latin typeface="League Spartan" panose="00000800000000000000" pitchFamily="50" charset="0"/>
            </a:endParaRPr>
          </a:p>
          <a:p>
            <a:r>
              <a:rPr lang="en-US" sz="2800" dirty="0">
                <a:latin typeface="League Spartan" panose="00000800000000000000" pitchFamily="50" charset="0"/>
              </a:rPr>
              <a:t>Complete the sentences below, using your learning from today’s lesson</a:t>
            </a:r>
            <a:endParaRPr lang="en-US" sz="1600" dirty="0"/>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p:cNvSpPr>
            <a:spLocks noGrp="1"/>
          </p:cNvSpPr>
          <p:nvPr>
            <p:ph type="sldNum" sz="quarter" idx="12"/>
          </p:nvPr>
        </p:nvSpPr>
        <p:spPr>
          <a:xfrm>
            <a:off x="11217875" y="6479919"/>
            <a:ext cx="644611" cy="365125"/>
          </a:xfrm>
          <a:prstGeom prst="rect">
            <a:avLst/>
          </a:prstGeom>
        </p:spPr>
        <p:txBody>
          <a:bodyPr/>
          <a:lstStyle/>
          <a:p>
            <a:fld id="{2D651D86-383D-45DB-A701-76B5BFCFE28F}" type="slidenum">
              <a:rPr lang="en-GB" smtClean="0"/>
              <a:t>9</a:t>
            </a:fld>
            <a:endParaRPr lang="en-GB" dirty="0"/>
          </a:p>
        </p:txBody>
      </p:sp>
      <p:sp>
        <p:nvSpPr>
          <p:cNvPr id="10" name="TextBox 9"/>
          <p:cNvSpPr txBox="1"/>
          <p:nvPr/>
        </p:nvSpPr>
        <p:spPr>
          <a:xfrm>
            <a:off x="368302" y="2781300"/>
            <a:ext cx="10849574" cy="3754874"/>
          </a:xfrm>
          <a:prstGeom prst="rect">
            <a:avLst/>
          </a:prstGeom>
          <a:solidFill>
            <a:schemeClr val="bg1"/>
          </a:solidFill>
          <a:ln>
            <a:noFill/>
          </a:ln>
        </p:spPr>
        <p:txBody>
          <a:bodyPr wrap="square" rtlCol="0">
            <a:spAutoFit/>
          </a:bodyPr>
          <a:lstStyle/>
          <a:p>
            <a:pPr marL="171450" lvl="0" indent="-171450">
              <a:lnSpc>
                <a:spcPct val="150000"/>
              </a:lnSpc>
              <a:buFont typeface="Arial" panose="020B0604020202020204" pitchFamily="34" charset="0"/>
              <a:buChar char="•"/>
              <a:defRPr/>
            </a:pPr>
            <a:r>
              <a:rPr lang="en-GB" sz="2800" dirty="0"/>
              <a:t>Before this lesson, I didn’t know mental health ….</a:t>
            </a:r>
          </a:p>
          <a:p>
            <a:pPr marL="171450" lvl="0" indent="-171450">
              <a:lnSpc>
                <a:spcPct val="150000"/>
              </a:lnSpc>
              <a:buFont typeface="Arial" panose="020B0604020202020204" pitchFamily="34" charset="0"/>
              <a:buChar char="•"/>
              <a:defRPr/>
            </a:pPr>
            <a:r>
              <a:rPr lang="en-GB" sz="2800" dirty="0"/>
              <a:t>Something else I have learned about mental health is ….</a:t>
            </a:r>
          </a:p>
          <a:p>
            <a:pPr marL="171450" lvl="0" indent="-171450">
              <a:lnSpc>
                <a:spcPct val="150000"/>
              </a:lnSpc>
              <a:buFont typeface="Arial" panose="020B0604020202020204" pitchFamily="34" charset="0"/>
              <a:buChar char="•"/>
              <a:defRPr/>
            </a:pPr>
            <a:r>
              <a:rPr lang="en-GB" sz="2800" dirty="0"/>
              <a:t>These lessons helped me to think about …</a:t>
            </a:r>
          </a:p>
          <a:p>
            <a:pPr marL="171450" lvl="0" indent="-171450">
              <a:lnSpc>
                <a:spcPct val="150000"/>
              </a:lnSpc>
              <a:buFont typeface="Arial" panose="020B0604020202020204" pitchFamily="34" charset="0"/>
              <a:buChar char="•"/>
              <a:defRPr/>
            </a:pPr>
            <a:r>
              <a:rPr lang="en-GB" sz="2800" dirty="0"/>
              <a:t>Something I will do following this lesson is …</a:t>
            </a:r>
          </a:p>
          <a:p>
            <a:pPr marL="171450" lvl="0" indent="-171450">
              <a:lnSpc>
                <a:spcPct val="150000"/>
              </a:lnSpc>
              <a:buFont typeface="Arial" panose="020B0604020202020204" pitchFamily="34" charset="0"/>
              <a:buChar char="•"/>
              <a:defRPr/>
            </a:pPr>
            <a:r>
              <a:rPr lang="en-GB" sz="2800" dirty="0"/>
              <a:t>Something I would like to know more about is …</a:t>
            </a:r>
          </a:p>
          <a:p>
            <a:endParaRPr lang="en-GB" sz="2800" dirty="0">
              <a:latin typeface="Lato" panose="020F0502020204030203" pitchFamily="34" charset="0"/>
              <a:ea typeface="Lato" panose="020F0502020204030203" pitchFamily="34" charset="0"/>
              <a:cs typeface="Lato" panose="020F0502020204030203" pitchFamily="34" charset="0"/>
            </a:endParaRPr>
          </a:p>
        </p:txBody>
      </p:sp>
      <p:pic>
        <p:nvPicPr>
          <p:cNvPr id="3074" name="Picture 2" descr="Thought, Idea, Innovation, Imag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7831" y="4327009"/>
            <a:ext cx="3244655" cy="2089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60398" y="256579"/>
            <a:ext cx="1781651" cy="1828800"/>
          </a:xfrm>
          <a:prstGeom prst="rect">
            <a:avLst/>
          </a:prstGeom>
        </p:spPr>
      </p:pic>
      <p:sp>
        <p:nvSpPr>
          <p:cNvPr id="9" name="Footer Placeholder 3">
            <a:extLst>
              <a:ext uri="{FF2B5EF4-FFF2-40B4-BE49-F238E27FC236}">
                <a16:creationId xmlns:a16="http://schemas.microsoft.com/office/drawing/2014/main" id="{33A2DF65-A6DC-4EDC-A170-FA08BDB6F3DC}"/>
              </a:ext>
            </a:extLst>
          </p:cNvPr>
          <p:cNvSpPr>
            <a:spLocks noGrp="1"/>
          </p:cNvSpPr>
          <p:nvPr>
            <p:ph type="ftr" sz="quarter" idx="11"/>
          </p:nvPr>
        </p:nvSpPr>
        <p:spPr>
          <a:xfrm>
            <a:off x="-4413" y="6492875"/>
            <a:ext cx="12192000" cy="365125"/>
          </a:xfrm>
        </p:spPr>
        <p:txBody>
          <a:bodyPr/>
          <a:lstStyle/>
          <a:p>
            <a:r>
              <a:rPr lang="en-GB" sz="1050" dirty="0"/>
              <a:t>© PSHE Association 2021 </a:t>
            </a:r>
            <a:r>
              <a:rPr lang="en-GB" dirty="0"/>
              <a:t>	 </a:t>
            </a:r>
          </a:p>
        </p:txBody>
      </p:sp>
    </p:spTree>
    <p:extLst>
      <p:ext uri="{BB962C8B-B14F-4D97-AF65-F5344CB8AC3E}">
        <p14:creationId xmlns:p14="http://schemas.microsoft.com/office/powerpoint/2010/main" val="291343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D91880074CB14897C8BA1AE849FA9F" ma:contentTypeVersion="16" ma:contentTypeDescription="Create a new document." ma:contentTypeScope="" ma:versionID="2c8d2e1d067c9c9d7e172d65e12c708a">
  <xsd:schema xmlns:xsd="http://www.w3.org/2001/XMLSchema" xmlns:xs="http://www.w3.org/2001/XMLSchema" xmlns:p="http://schemas.microsoft.com/office/2006/metadata/properties" xmlns:ns2="c219d832-1076-4c15-87a4-e4c3e333e237" xmlns:ns3="24b2b1f2-60e9-4873-a720-0da2f5bde98a" targetNamespace="http://schemas.microsoft.com/office/2006/metadata/properties" ma:root="true" ma:fieldsID="b012ba9f9dc633e7b947ede477b565df" ns2:_="" ns3:_="">
    <xsd:import namespace="c219d832-1076-4c15-87a4-e4c3e333e237"/>
    <xsd:import namespace="24b2b1f2-60e9-4873-a720-0da2f5bde98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9d832-1076-4c15-87a4-e4c3e333e2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5e541be-4f37-4b9a-b471-5b1376dc29e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4b2b1f2-60e9-4873-a720-0da2f5bde9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3580514-b8a0-4fbd-b699-9e632a843849}" ma:internalName="TaxCatchAll" ma:showField="CatchAllData" ma:web="24b2b1f2-60e9-4873-a720-0da2f5bde9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4b2b1f2-60e9-4873-a720-0da2f5bde98a" xsi:nil="true"/>
    <lcf76f155ced4ddcb4097134ff3c332f xmlns="c219d832-1076-4c15-87a4-e4c3e333e2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6EED3A1-02D2-4EA4-B083-3BB65190E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9d832-1076-4c15-87a4-e4c3e333e237"/>
    <ds:schemaRef ds:uri="24b2b1f2-60e9-4873-a720-0da2f5bde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0938CD-D2EB-4E56-A531-2293D7D80D71}">
  <ds:schemaRefs>
    <ds:schemaRef ds:uri="http://schemas.microsoft.com/sharepoint/v3/contenttype/forms"/>
  </ds:schemaRefs>
</ds:datastoreItem>
</file>

<file path=customXml/itemProps3.xml><?xml version="1.0" encoding="utf-8"?>
<ds:datastoreItem xmlns:ds="http://schemas.openxmlformats.org/officeDocument/2006/customXml" ds:itemID="{10ADFE9D-218F-486C-B96D-1D7F87230CF4}">
  <ds:schemaRefs>
    <ds:schemaRef ds:uri="6ded5182-507a-430e-922d-50a9575e5a4a"/>
    <ds:schemaRef ds:uri="http://schemas.openxmlformats.org/package/2006/metadata/core-properties"/>
    <ds:schemaRef ds:uri="http://schemas.microsoft.com/office/2006/metadata/properties"/>
    <ds:schemaRef ds:uri="http://purl.org/dc/elements/1.1/"/>
    <ds:schemaRef ds:uri="http://purl.org/dc/terms/"/>
    <ds:schemaRef ds:uri="88f9c89a-407a-49b7-9ca1-7578c3d06dfc"/>
    <ds:schemaRef ds:uri="http://schemas.microsoft.com/office/2006/documentManagement/types"/>
    <ds:schemaRef ds:uri="http://schemas.microsoft.com/office/infopath/2007/PartnerControls"/>
    <ds:schemaRef ds:uri="http://www.w3.org/XML/1998/namespace"/>
    <ds:schemaRef ds:uri="http://purl.org/dc/dcmitype/"/>
    <ds:schemaRef ds:uri="24b2b1f2-60e9-4873-a720-0da2f5bde98a"/>
    <ds:schemaRef ds:uri="c219d832-1076-4c15-87a4-e4c3e333e237"/>
  </ds:schemaRefs>
</ds:datastoreItem>
</file>

<file path=docProps/app.xml><?xml version="1.0" encoding="utf-8"?>
<Properties xmlns="http://schemas.openxmlformats.org/officeDocument/2006/extended-properties" xmlns:vt="http://schemas.openxmlformats.org/officeDocument/2006/docPropsVTypes">
  <TotalTime>4</TotalTime>
  <Words>2266</Words>
  <Application>Microsoft Macintosh PowerPoint</Application>
  <PresentationFormat>Widescreen</PresentationFormat>
  <Paragraphs>175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League Spartan</vt:lpstr>
      <vt:lpstr>Open Sans Light</vt:lpstr>
      <vt:lpstr>Gill Sans MT</vt:lpstr>
      <vt:lpstr>Calibri</vt:lpstr>
      <vt:lpstr>Arial</vt:lpstr>
      <vt:lpstr>Lato</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Martin</dc:creator>
  <cp:lastModifiedBy>Mona Mohamed Arshe</cp:lastModifiedBy>
  <cp:revision>312</cp:revision>
  <dcterms:created xsi:type="dcterms:W3CDTF">2018-11-29T11:01:12Z</dcterms:created>
  <dcterms:modified xsi:type="dcterms:W3CDTF">2022-10-09T10:08:21Z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0x010100B0D91880074CB14897C8BA1AE849FA9F</vt:lpwstr>
  </property>
  <property fmtid="{D5CDD505-2E9C-101B-9397-08002B2CF9AE}" pid="3" name="Order">
    <vt:r8>2805600</vt:r8>
  </property>
</Properties>
</file>