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0"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7E75-FD09-407C-BE27-A89EFDD0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8BBB51-D14E-403D-A801-0112F1DB7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84257-24A5-4D87-98F5-2D9085B66D84}"/>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10A95399-C927-4331-B2BA-AE08F0E68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A4C4F-6FEB-403C-A785-BACE300D14FA}"/>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9570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F18-0BC8-45DD-B5E1-4D654731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F82AA-FCB8-4D91-BC10-45ED2FE02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10311-238E-43DB-85AA-877ED78ACC98}"/>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1B4ACDCD-115E-4573-BB60-8C1579BF6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79BB-B42C-4EAC-B073-CA97B53144B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0263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0187D-B0C6-4178-824D-FEEF822AF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8E79F-C7D6-4939-9349-5CBA655E4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3C8D7-72CD-4799-A06F-A94FCE194E17}"/>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4566C5AE-D713-43A8-B445-22BA324C4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E1A59-A345-4D2E-92CC-642BEE83FB59}"/>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38729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9DC6-973E-4CD5-A32A-C59F9F1BF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2F928-14F7-4D23-ADC4-B2C540384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9C58-5978-4227-B39F-284C9D5D53D2}"/>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31E9616B-D012-4A98-9C6E-63C2A32DE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F1E-4E5B-436E-81EB-88C1E462F94B}"/>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4998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D72C-FDA8-4380-ACCD-EB270F437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DEAFD-963E-4CDE-9182-B3769C5DF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B9D24-3CC2-44EC-A3CB-3C61E74D1CAF}"/>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86C00523-EC14-43DF-8E65-6C051F70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A0CC2-CD35-4E59-9CE2-D40AFC5208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9192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B309-65CA-449D-B7DB-6FD6DE39B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DF8BF-A989-4B29-AFDC-1E460BC8D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88FE4-40A0-4086-8AB5-4D8F3295F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2F357-BDD4-44A0-9126-51EDD6C230EF}"/>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6" name="Footer Placeholder 5">
            <a:extLst>
              <a:ext uri="{FF2B5EF4-FFF2-40B4-BE49-F238E27FC236}">
                <a16:creationId xmlns:a16="http://schemas.microsoft.com/office/drawing/2014/main" id="{92AC62A8-B4F4-42E5-9182-FBE73AC21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C3F2E-8798-46D1-928B-CEEF50D6200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572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4DE0-08DF-4F82-A5E9-1EFDB7244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55A38-9830-4DB4-ACA2-14D6429EA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131E7-D6E8-4181-AC95-2AE41BDC8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BC087-EE28-45B1-8886-A6CCBBC8E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7407A-C51F-410C-9BD9-265FB37E5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F5E47-19BF-490B-B0B9-E6BF7869B044}"/>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8" name="Footer Placeholder 7">
            <a:extLst>
              <a:ext uri="{FF2B5EF4-FFF2-40B4-BE49-F238E27FC236}">
                <a16:creationId xmlns:a16="http://schemas.microsoft.com/office/drawing/2014/main" id="{B7AE4DF6-4AFA-4090-A852-693EC7DDD0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E66D9-82D2-4815-8298-F9747D44171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6856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DE90-7A37-42DB-BDA2-73E60B1D4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95FF4-337F-4F61-859E-7096C04A845C}"/>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4" name="Footer Placeholder 3">
            <a:extLst>
              <a:ext uri="{FF2B5EF4-FFF2-40B4-BE49-F238E27FC236}">
                <a16:creationId xmlns:a16="http://schemas.microsoft.com/office/drawing/2014/main" id="{46A3FD8A-61DD-47D8-A1C2-FCAD71A50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0CACC-AC5B-4005-B1D9-CDE6B1E5117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3868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7DFC4-E92A-47F5-B47C-B1B6ACE226B3}"/>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3" name="Footer Placeholder 2">
            <a:extLst>
              <a:ext uri="{FF2B5EF4-FFF2-40B4-BE49-F238E27FC236}">
                <a16:creationId xmlns:a16="http://schemas.microsoft.com/office/drawing/2014/main" id="{F7592E14-04F7-40A4-83C8-7DB21506C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5B2C5-2E4F-4D6E-95BF-70408521D727}"/>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54330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3053-E96B-413B-BA32-A0EE8A0BC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8153E-7C80-4FFC-AEA9-BD827D8FC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BFA58-8011-4331-8ACE-959724845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2995-D214-4A07-B184-92617585280F}"/>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6" name="Footer Placeholder 5">
            <a:extLst>
              <a:ext uri="{FF2B5EF4-FFF2-40B4-BE49-F238E27FC236}">
                <a16:creationId xmlns:a16="http://schemas.microsoft.com/office/drawing/2014/main" id="{547754D0-6D9C-4B40-8E62-745C47CD7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F59E0-6137-4A43-AFA3-D50B231EA0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2872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FCE5-31A4-4D81-A591-5E062715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3F8E7-F185-4EA9-BEF0-3DE2B6779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B490C-BD6F-4239-9D09-24BD69D81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600BA-2B10-49AA-87DF-1E69AD18011E}"/>
              </a:ext>
            </a:extLst>
          </p:cNvPr>
          <p:cNvSpPr>
            <a:spLocks noGrp="1"/>
          </p:cNvSpPr>
          <p:nvPr>
            <p:ph type="dt" sz="half" idx="10"/>
          </p:nvPr>
        </p:nvSpPr>
        <p:spPr/>
        <p:txBody>
          <a:bodyPr/>
          <a:lstStyle/>
          <a:p>
            <a:fld id="{0BA737F8-0601-4331-86CD-F40CD48958D0}" type="datetimeFigureOut">
              <a:rPr lang="en-US" smtClean="0"/>
              <a:t>11/9/2022</a:t>
            </a:fld>
            <a:endParaRPr lang="en-US"/>
          </a:p>
        </p:txBody>
      </p:sp>
      <p:sp>
        <p:nvSpPr>
          <p:cNvPr id="6" name="Footer Placeholder 5">
            <a:extLst>
              <a:ext uri="{FF2B5EF4-FFF2-40B4-BE49-F238E27FC236}">
                <a16:creationId xmlns:a16="http://schemas.microsoft.com/office/drawing/2014/main" id="{357C728F-F327-42B7-AD13-C89B928CB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60A41-6521-4010-B60D-8CC5D211FAB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4469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35E11-A9AC-46AF-AB3A-C4B51927C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EEB63-26BB-417E-B982-08027783D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CBF2A-79AA-48AD-92D4-8D6378A5D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37F8-0601-4331-86CD-F40CD48958D0}" type="datetimeFigureOut">
              <a:rPr lang="en-US" smtClean="0"/>
              <a:t>11/9/2022</a:t>
            </a:fld>
            <a:endParaRPr lang="en-US"/>
          </a:p>
        </p:txBody>
      </p:sp>
      <p:sp>
        <p:nvSpPr>
          <p:cNvPr id="5" name="Footer Placeholder 4">
            <a:extLst>
              <a:ext uri="{FF2B5EF4-FFF2-40B4-BE49-F238E27FC236}">
                <a16:creationId xmlns:a16="http://schemas.microsoft.com/office/drawing/2014/main" id="{AB001559-89A6-4BAD-9031-C0C19736B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CBBBF-9A57-4DDC-B66D-72AB44073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979-4FCA-4041-955D-E99138B548A1}" type="slidenum">
              <a:rPr lang="en-US" smtClean="0"/>
              <a:t>‹#›</a:t>
            </a:fld>
            <a:endParaRPr lang="en-US"/>
          </a:p>
        </p:txBody>
      </p:sp>
    </p:spTree>
    <p:extLst>
      <p:ext uri="{BB962C8B-B14F-4D97-AF65-F5344CB8AC3E}">
        <p14:creationId xmlns:p14="http://schemas.microsoft.com/office/powerpoint/2010/main" val="290431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17797" y="3690357"/>
            <a:ext cx="6669602" cy="865707"/>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40591" y="4565208"/>
            <a:ext cx="6669602" cy="658425"/>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702970" y="3795767"/>
            <a:ext cx="6094070" cy="769441"/>
          </a:xfrm>
          <a:prstGeom prst="rect">
            <a:avLst/>
          </a:prstGeom>
          <a:noFill/>
        </p:spPr>
        <p:txBody>
          <a:bodyPr wrap="square">
            <a:spAutoFit/>
          </a:bodyPr>
          <a:lstStyle/>
          <a:p>
            <a:r>
              <a:rPr lang="en-US" sz="4400" dirty="0">
                <a:solidFill>
                  <a:schemeClr val="bg1">
                    <a:lumMod val="95000"/>
                  </a:schemeClr>
                </a:solidFill>
              </a:rPr>
              <a:t>ASCS </a:t>
            </a:r>
            <a:r>
              <a:rPr lang="en-US" sz="4400" dirty="0" err="1">
                <a:solidFill>
                  <a:schemeClr val="bg1">
                    <a:lumMod val="95000"/>
                  </a:schemeClr>
                </a:solidFill>
              </a:rPr>
              <a:t>Nad</a:t>
            </a:r>
            <a:r>
              <a:rPr lang="en-US" sz="44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208620" y="4614550"/>
            <a:ext cx="6094070" cy="523220"/>
          </a:xfrm>
          <a:prstGeom prst="rect">
            <a:avLst/>
          </a:prstGeom>
          <a:noFill/>
        </p:spPr>
        <p:txBody>
          <a:bodyPr wrap="square">
            <a:spAutoFit/>
          </a:bodyPr>
          <a:lstStyle/>
          <a:p>
            <a:pPr algn="ctr"/>
            <a:r>
              <a:rPr lang="en-US" sz="2800" b="1" dirty="0">
                <a:solidFill>
                  <a:schemeClr val="bg1"/>
                </a:solidFill>
                <a:latin typeface="Century Gothic" panose="020B0502020202020204" pitchFamily="34" charset="0"/>
              </a:rPr>
              <a:t>Be an Upstander</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857317" y="845320"/>
            <a:ext cx="2666171" cy="1597686"/>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C167C38-F1A0-40A7-A029-4BC5C6F7922A}"/>
              </a:ext>
            </a:extLst>
          </p:cNvPr>
          <p:cNvPicPr>
            <a:picLocks noGrp="1" noChangeAspect="1"/>
          </p:cNvPicPr>
          <p:nvPr>
            <p:ph idx="1"/>
          </p:nvPr>
        </p:nvPicPr>
        <p:blipFill>
          <a:blip r:embed="rId2"/>
          <a:stretch>
            <a:fillRect/>
          </a:stretch>
        </p:blipFill>
        <p:spPr>
          <a:xfrm rot="5400000">
            <a:off x="2658871" y="-708161"/>
            <a:ext cx="5827016" cy="811298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08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3388-49F1-4353-8C69-C260DAD47CF8}"/>
              </a:ext>
            </a:extLst>
          </p:cNvPr>
          <p:cNvSpPr>
            <a:spLocks noGrp="1"/>
          </p:cNvSpPr>
          <p:nvPr>
            <p:ph type="title"/>
          </p:nvPr>
        </p:nvSpPr>
        <p:spPr/>
        <p:txBody>
          <a:bodyPr/>
          <a:lstStyle/>
          <a:p>
            <a:endParaRPr lang="en-US"/>
          </a:p>
        </p:txBody>
      </p:sp>
      <p:sp>
        <p:nvSpPr>
          <p:cNvPr id="9" name="TextBox 8">
            <a:extLst>
              <a:ext uri="{FF2B5EF4-FFF2-40B4-BE49-F238E27FC236}">
                <a16:creationId xmlns:a16="http://schemas.microsoft.com/office/drawing/2014/main" id="{121D1E49-4C77-4591-85B2-71B78B4B7F7B}"/>
              </a:ext>
            </a:extLst>
          </p:cNvPr>
          <p:cNvSpPr txBox="1"/>
          <p:nvPr/>
        </p:nvSpPr>
        <p:spPr>
          <a:xfrm>
            <a:off x="838200" y="2589602"/>
            <a:ext cx="3046379" cy="3539430"/>
          </a:xfrm>
          <a:prstGeom prst="rect">
            <a:avLst/>
          </a:prstGeom>
          <a:noFill/>
        </p:spPr>
        <p:txBody>
          <a:bodyPr wrap="square">
            <a:spAutoFit/>
          </a:bodyPr>
          <a:lstStyle/>
          <a:p>
            <a:r>
              <a:rPr lang="en-US" sz="2400" b="1" i="0" u="none" strike="noStrike" dirty="0">
                <a:solidFill>
                  <a:srgbClr val="0EA3F1"/>
                </a:solidFill>
                <a:effectLst/>
                <a:latin typeface="Calibri" panose="020F0502020204030204" pitchFamily="34" charset="0"/>
              </a:rPr>
              <a:t>A </a:t>
            </a:r>
            <a:r>
              <a:rPr lang="en-US" sz="3200" b="1" i="0" u="none" strike="noStrike" dirty="0">
                <a:solidFill>
                  <a:srgbClr val="0EA3F1"/>
                </a:solidFill>
                <a:effectLst/>
                <a:latin typeface="Calibri" panose="020F0502020204030204" pitchFamily="34" charset="0"/>
              </a:rPr>
              <a:t>bystander</a:t>
            </a:r>
            <a:r>
              <a:rPr lang="en-US" sz="2400" b="1" i="0" u="none" strike="noStrike" dirty="0">
                <a:solidFill>
                  <a:srgbClr val="0EA3F1"/>
                </a:solidFill>
                <a:effectLst/>
                <a:latin typeface="Calibri" panose="020F0502020204030204" pitchFamily="34" charset="0"/>
              </a:rPr>
              <a:t> is someone who sees or knows about bullying or other forms of violence that is happening to someone else, but takes no action to address it or report it. </a:t>
            </a:r>
            <a:r>
              <a:rPr lang="en-US" sz="2400" b="0" i="0" dirty="0">
                <a:solidFill>
                  <a:srgbClr val="000000"/>
                </a:solidFill>
                <a:effectLst/>
                <a:latin typeface="Calibri" panose="020F0502020204030204" pitchFamily="34" charset="0"/>
              </a:rPr>
              <a:t>​</a:t>
            </a:r>
            <a:endParaRPr lang="en-US" sz="2400" dirty="0"/>
          </a:p>
        </p:txBody>
      </p:sp>
      <p:sp>
        <p:nvSpPr>
          <p:cNvPr id="11" name="TextBox 10">
            <a:extLst>
              <a:ext uri="{FF2B5EF4-FFF2-40B4-BE49-F238E27FC236}">
                <a16:creationId xmlns:a16="http://schemas.microsoft.com/office/drawing/2014/main" id="{B576D26E-FB92-4204-84FF-585A13AD8FEB}"/>
              </a:ext>
            </a:extLst>
          </p:cNvPr>
          <p:cNvSpPr txBox="1"/>
          <p:nvPr/>
        </p:nvSpPr>
        <p:spPr>
          <a:xfrm>
            <a:off x="7671881" y="2589602"/>
            <a:ext cx="3681919" cy="3908762"/>
          </a:xfrm>
          <a:prstGeom prst="rect">
            <a:avLst/>
          </a:prstGeom>
          <a:noFill/>
        </p:spPr>
        <p:txBody>
          <a:bodyPr wrap="square">
            <a:spAutoFit/>
          </a:bodyPr>
          <a:lstStyle/>
          <a:p>
            <a:r>
              <a:rPr lang="en-US" sz="2400" b="1" i="0" u="none" strike="noStrike" dirty="0">
                <a:solidFill>
                  <a:srgbClr val="0EA3F1"/>
                </a:solidFill>
                <a:effectLst/>
                <a:latin typeface="Calibri" panose="020F0502020204030204" pitchFamily="34" charset="0"/>
              </a:rPr>
              <a:t>An </a:t>
            </a:r>
            <a:r>
              <a:rPr lang="en-US" sz="3200" b="1" i="0" u="none" strike="noStrike" dirty="0">
                <a:solidFill>
                  <a:srgbClr val="0EA3F1"/>
                </a:solidFill>
                <a:effectLst/>
                <a:latin typeface="Calibri" panose="020F0502020204030204" pitchFamily="34" charset="0"/>
              </a:rPr>
              <a:t>upstander</a:t>
            </a:r>
            <a:r>
              <a:rPr lang="en-US" sz="2400" b="1" i="0" u="none" strike="noStrike" dirty="0">
                <a:solidFill>
                  <a:srgbClr val="0EA3F1"/>
                </a:solidFill>
                <a:effectLst/>
                <a:latin typeface="Calibri" panose="020F0502020204030204" pitchFamily="34" charset="0"/>
              </a:rPr>
              <a:t> is someone who </a:t>
            </a:r>
            <a:r>
              <a:rPr lang="en-US" sz="2400" b="1" i="0" u="none" strike="noStrike" dirty="0" err="1">
                <a:solidFill>
                  <a:srgbClr val="0EA3F1"/>
                </a:solidFill>
                <a:effectLst/>
                <a:latin typeface="Calibri" panose="020F0502020204030204" pitchFamily="34" charset="0"/>
              </a:rPr>
              <a:t>recognises</a:t>
            </a:r>
            <a:r>
              <a:rPr lang="en-US" sz="2400" b="1" i="0" u="none" strike="noStrike" dirty="0">
                <a:solidFill>
                  <a:srgbClr val="0EA3F1"/>
                </a:solidFill>
                <a:effectLst/>
                <a:latin typeface="Calibri" panose="020F0502020204030204" pitchFamily="34" charset="0"/>
              </a:rPr>
              <a:t> when something is wrong and acts to make it right. When an upstander sees or hears about someone being bullied, they speak up and do their best to help, protect and support the person.</a:t>
            </a:r>
            <a:r>
              <a:rPr lang="en-US" sz="2400" b="0" i="0" dirty="0">
                <a:solidFill>
                  <a:srgbClr val="000000"/>
                </a:solidFill>
                <a:effectLst/>
                <a:latin typeface="Calibri" panose="020F0502020204030204" pitchFamily="34" charset="0"/>
              </a:rPr>
              <a:t>​</a:t>
            </a:r>
            <a:endParaRPr lang="en-US" sz="2400" dirty="0"/>
          </a:p>
        </p:txBody>
      </p:sp>
      <p:pic>
        <p:nvPicPr>
          <p:cNvPr id="1026" name="Picture 2">
            <a:extLst>
              <a:ext uri="{FF2B5EF4-FFF2-40B4-BE49-F238E27FC236}">
                <a16:creationId xmlns:a16="http://schemas.microsoft.com/office/drawing/2014/main" id="{8429B42B-2895-45B6-BE82-220E48F43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76" y="3112851"/>
            <a:ext cx="2003897" cy="2032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BEE7143-0A90-4ACD-8ADD-9EFC3A4D5985}"/>
              </a:ext>
            </a:extLst>
          </p:cNvPr>
          <p:cNvPicPr>
            <a:picLocks noChangeAspect="1"/>
          </p:cNvPicPr>
          <p:nvPr/>
        </p:nvPicPr>
        <p:blipFill>
          <a:blip r:embed="rId3"/>
          <a:stretch>
            <a:fillRect/>
          </a:stretch>
        </p:blipFill>
        <p:spPr>
          <a:xfrm>
            <a:off x="10259034" y="1027906"/>
            <a:ext cx="1247775" cy="1666875"/>
          </a:xfrm>
          <a:prstGeom prst="rect">
            <a:avLst/>
          </a:prstGeom>
        </p:spPr>
      </p:pic>
      <p:pic>
        <p:nvPicPr>
          <p:cNvPr id="15" name="Picture 14">
            <a:extLst>
              <a:ext uri="{FF2B5EF4-FFF2-40B4-BE49-F238E27FC236}">
                <a16:creationId xmlns:a16="http://schemas.microsoft.com/office/drawing/2014/main" id="{E3FD53CE-4170-46BF-B2CB-58A59A041E14}"/>
              </a:ext>
            </a:extLst>
          </p:cNvPr>
          <p:cNvPicPr>
            <a:picLocks noChangeAspect="1"/>
          </p:cNvPicPr>
          <p:nvPr/>
        </p:nvPicPr>
        <p:blipFill>
          <a:blip r:embed="rId4"/>
          <a:stretch>
            <a:fillRect/>
          </a:stretch>
        </p:blipFill>
        <p:spPr>
          <a:xfrm>
            <a:off x="835566" y="1027906"/>
            <a:ext cx="2686151" cy="1616906"/>
          </a:xfrm>
          <a:prstGeom prst="rect">
            <a:avLst/>
          </a:prstGeom>
        </p:spPr>
      </p:pic>
      <p:pic>
        <p:nvPicPr>
          <p:cNvPr id="17" name="Picture 16">
            <a:extLst>
              <a:ext uri="{FF2B5EF4-FFF2-40B4-BE49-F238E27FC236}">
                <a16:creationId xmlns:a16="http://schemas.microsoft.com/office/drawing/2014/main" id="{1487E5FC-7973-4600-B7F4-85EBD926AC6F}"/>
              </a:ext>
            </a:extLst>
          </p:cNvPr>
          <p:cNvPicPr>
            <a:picLocks noChangeAspect="1"/>
          </p:cNvPicPr>
          <p:nvPr/>
        </p:nvPicPr>
        <p:blipFill>
          <a:blip r:embed="rId5"/>
          <a:stretch>
            <a:fillRect/>
          </a:stretch>
        </p:blipFill>
        <p:spPr>
          <a:xfrm>
            <a:off x="8484446" y="1480812"/>
            <a:ext cx="1495425" cy="1076325"/>
          </a:xfrm>
          <a:prstGeom prst="rect">
            <a:avLst/>
          </a:prstGeom>
        </p:spPr>
      </p:pic>
    </p:spTree>
    <p:extLst>
      <p:ext uri="{BB962C8B-B14F-4D97-AF65-F5344CB8AC3E}">
        <p14:creationId xmlns:p14="http://schemas.microsoft.com/office/powerpoint/2010/main" val="54432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28B4417-1BA7-4B30-B4DC-7C47084E6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07" y="437758"/>
            <a:ext cx="6030410" cy="11458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225DA43-B560-49D2-AA40-B94F50DB7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20" y="1583651"/>
            <a:ext cx="5000263" cy="23285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3F17AFA-8BDE-4B83-8DC7-5E213888575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03551" y="4303055"/>
            <a:ext cx="5159510" cy="23285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1922E6C-57D7-4194-8215-74585AE22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3368" y="2119585"/>
            <a:ext cx="2415612" cy="232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36CFD6-7681-4679-B516-753758E5FDFA}"/>
              </a:ext>
            </a:extLst>
          </p:cNvPr>
          <p:cNvPicPr>
            <a:picLocks noChangeAspect="1"/>
          </p:cNvPicPr>
          <p:nvPr/>
        </p:nvPicPr>
        <p:blipFill>
          <a:blip r:embed="rId2"/>
          <a:stretch>
            <a:fillRect/>
          </a:stretch>
        </p:blipFill>
        <p:spPr>
          <a:xfrm>
            <a:off x="914903" y="542616"/>
            <a:ext cx="4535136" cy="3391383"/>
          </a:xfrm>
          <a:prstGeom prst="rect">
            <a:avLst/>
          </a:prstGeom>
        </p:spPr>
      </p:pic>
      <p:pic>
        <p:nvPicPr>
          <p:cNvPr id="9" name="Picture 8">
            <a:extLst>
              <a:ext uri="{FF2B5EF4-FFF2-40B4-BE49-F238E27FC236}">
                <a16:creationId xmlns:a16="http://schemas.microsoft.com/office/drawing/2014/main" id="{8E1A199B-62A5-4395-BD1B-53ED2609DDB8}"/>
              </a:ext>
            </a:extLst>
          </p:cNvPr>
          <p:cNvPicPr>
            <a:picLocks noChangeAspect="1"/>
          </p:cNvPicPr>
          <p:nvPr/>
        </p:nvPicPr>
        <p:blipFill>
          <a:blip r:embed="rId3"/>
          <a:stretch>
            <a:fillRect/>
          </a:stretch>
        </p:blipFill>
        <p:spPr>
          <a:xfrm>
            <a:off x="6096000" y="3284256"/>
            <a:ext cx="4977475" cy="3238078"/>
          </a:xfrm>
          <a:prstGeom prst="rect">
            <a:avLst/>
          </a:prstGeom>
        </p:spPr>
      </p:pic>
      <p:pic>
        <p:nvPicPr>
          <p:cNvPr id="13" name="Picture 12">
            <a:extLst>
              <a:ext uri="{FF2B5EF4-FFF2-40B4-BE49-F238E27FC236}">
                <a16:creationId xmlns:a16="http://schemas.microsoft.com/office/drawing/2014/main" id="{A406E9AB-F1CD-4A13-9261-7F76EF77F1B4}"/>
              </a:ext>
            </a:extLst>
          </p:cNvPr>
          <p:cNvPicPr>
            <a:picLocks noChangeAspect="1"/>
          </p:cNvPicPr>
          <p:nvPr/>
        </p:nvPicPr>
        <p:blipFill>
          <a:blip r:embed="rId4"/>
          <a:stretch>
            <a:fillRect/>
          </a:stretch>
        </p:blipFill>
        <p:spPr>
          <a:xfrm rot="21006881">
            <a:off x="6687788" y="419235"/>
            <a:ext cx="3472060" cy="2528412"/>
          </a:xfrm>
          <a:prstGeom prst="rect">
            <a:avLst/>
          </a:prstGeom>
        </p:spPr>
      </p:pic>
    </p:spTree>
    <p:extLst>
      <p:ext uri="{BB962C8B-B14F-4D97-AF65-F5344CB8AC3E}">
        <p14:creationId xmlns:p14="http://schemas.microsoft.com/office/powerpoint/2010/main" val="185477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D51152-789E-44E0-8844-4602749FB1F2}"/>
              </a:ext>
            </a:extLst>
          </p:cNvPr>
          <p:cNvPicPr>
            <a:picLocks noChangeAspect="1"/>
          </p:cNvPicPr>
          <p:nvPr/>
        </p:nvPicPr>
        <p:blipFill>
          <a:blip r:embed="rId2"/>
          <a:stretch>
            <a:fillRect/>
          </a:stretch>
        </p:blipFill>
        <p:spPr>
          <a:xfrm>
            <a:off x="371476" y="241862"/>
            <a:ext cx="5724524" cy="3619500"/>
          </a:xfrm>
          <a:prstGeom prst="rect">
            <a:avLst/>
          </a:prstGeom>
        </p:spPr>
      </p:pic>
      <p:pic>
        <p:nvPicPr>
          <p:cNvPr id="9" name="Picture 8">
            <a:extLst>
              <a:ext uri="{FF2B5EF4-FFF2-40B4-BE49-F238E27FC236}">
                <a16:creationId xmlns:a16="http://schemas.microsoft.com/office/drawing/2014/main" id="{453BC7DA-808A-4424-A7FE-90E2218A0D8F}"/>
              </a:ext>
            </a:extLst>
          </p:cNvPr>
          <p:cNvPicPr>
            <a:picLocks noChangeAspect="1"/>
          </p:cNvPicPr>
          <p:nvPr/>
        </p:nvPicPr>
        <p:blipFill>
          <a:blip r:embed="rId3"/>
          <a:stretch>
            <a:fillRect/>
          </a:stretch>
        </p:blipFill>
        <p:spPr>
          <a:xfrm>
            <a:off x="6243155" y="3515991"/>
            <a:ext cx="5724525" cy="3228975"/>
          </a:xfrm>
          <a:prstGeom prst="rect">
            <a:avLst/>
          </a:prstGeom>
        </p:spPr>
      </p:pic>
      <p:pic>
        <p:nvPicPr>
          <p:cNvPr id="11" name="Picture 10">
            <a:extLst>
              <a:ext uri="{FF2B5EF4-FFF2-40B4-BE49-F238E27FC236}">
                <a16:creationId xmlns:a16="http://schemas.microsoft.com/office/drawing/2014/main" id="{DF7A6DED-34FF-4794-96E6-4625C0EFB7C6}"/>
              </a:ext>
            </a:extLst>
          </p:cNvPr>
          <p:cNvPicPr>
            <a:picLocks noChangeAspect="1"/>
          </p:cNvPicPr>
          <p:nvPr/>
        </p:nvPicPr>
        <p:blipFill>
          <a:blip r:embed="rId4"/>
          <a:stretch>
            <a:fillRect/>
          </a:stretch>
        </p:blipFill>
        <p:spPr>
          <a:xfrm rot="1240361">
            <a:off x="8399897" y="725669"/>
            <a:ext cx="2804751" cy="1588532"/>
          </a:xfrm>
          <a:prstGeom prst="rect">
            <a:avLst/>
          </a:prstGeom>
        </p:spPr>
      </p:pic>
    </p:spTree>
    <p:extLst>
      <p:ext uri="{BB962C8B-B14F-4D97-AF65-F5344CB8AC3E}">
        <p14:creationId xmlns:p14="http://schemas.microsoft.com/office/powerpoint/2010/main" val="420430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7E3AB2E-5E0C-4F5D-887F-8AED9AA5F232}"/>
              </a:ext>
            </a:extLst>
          </p:cNvPr>
          <p:cNvPicPr>
            <a:picLocks noGrp="1" noChangeAspect="1"/>
          </p:cNvPicPr>
          <p:nvPr>
            <p:ph idx="1"/>
          </p:nvPr>
        </p:nvPicPr>
        <p:blipFill>
          <a:blip r:embed="rId2"/>
          <a:stretch>
            <a:fillRect/>
          </a:stretch>
        </p:blipFill>
        <p:spPr>
          <a:xfrm rot="5400000">
            <a:off x="3041761" y="-70679"/>
            <a:ext cx="5926047" cy="693214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51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A007-CEBC-4A62-A6F2-6C1FAB4EBFCB}"/>
              </a:ext>
            </a:extLst>
          </p:cNvPr>
          <p:cNvSpPr>
            <a:spLocks noGrp="1"/>
          </p:cNvSpPr>
          <p:nvPr>
            <p:ph type="title"/>
          </p:nvPr>
        </p:nvSpPr>
        <p:spPr/>
        <p:txBody>
          <a:bodyPr/>
          <a:lstStyle/>
          <a:p>
            <a:r>
              <a:rPr lang="en-US" b="0" dirty="0">
                <a:ea typeface="+mj-lt"/>
                <a:cs typeface="+mj-lt"/>
              </a:rPr>
              <a:t>Think of what it must be like to hear or see somebody being bullied as </a:t>
            </a:r>
            <a:endParaRPr lang="en-US" b="0" dirty="0"/>
          </a:p>
        </p:txBody>
      </p:sp>
      <p:sp>
        <p:nvSpPr>
          <p:cNvPr id="3" name="Text Placeholder 2">
            <a:extLst>
              <a:ext uri="{FF2B5EF4-FFF2-40B4-BE49-F238E27FC236}">
                <a16:creationId xmlns:a16="http://schemas.microsoft.com/office/drawing/2014/main" id="{4E858C50-69E3-4D60-9674-3639FF290FEC}"/>
              </a:ext>
            </a:extLst>
          </p:cNvPr>
          <p:cNvSpPr>
            <a:spLocks noGrp="1"/>
          </p:cNvSpPr>
          <p:nvPr>
            <p:ph type="body" idx="1"/>
          </p:nvPr>
        </p:nvSpPr>
        <p:spPr/>
        <p:txBody>
          <a:bodyPr/>
          <a:lstStyle/>
          <a:p>
            <a:r>
              <a:rPr lang="en-US" dirty="0"/>
              <a:t>A Bystander </a:t>
            </a:r>
          </a:p>
        </p:txBody>
      </p:sp>
      <p:pic>
        <p:nvPicPr>
          <p:cNvPr id="9" name="Picture 9" descr="A picture containing room&#10;&#10;Description generated with very high confidence">
            <a:extLst>
              <a:ext uri="{FF2B5EF4-FFF2-40B4-BE49-F238E27FC236}">
                <a16:creationId xmlns:a16="http://schemas.microsoft.com/office/drawing/2014/main" id="{71D0AFB9-AD63-48CA-9BDB-D87851B13255}"/>
              </a:ext>
            </a:extLst>
          </p:cNvPr>
          <p:cNvPicPr>
            <a:picLocks noGrp="1" noChangeAspect="1"/>
          </p:cNvPicPr>
          <p:nvPr>
            <p:ph sz="half" idx="2"/>
          </p:nvPr>
        </p:nvPicPr>
        <p:blipFill>
          <a:blip r:embed="rId2"/>
          <a:stretch>
            <a:fillRect/>
          </a:stretch>
        </p:blipFill>
        <p:spPr>
          <a:xfrm>
            <a:off x="2071547" y="2952086"/>
            <a:ext cx="3892392" cy="1946196"/>
          </a:xfrm>
        </p:spPr>
      </p:pic>
      <p:sp>
        <p:nvSpPr>
          <p:cNvPr id="5" name="Text Placeholder 4">
            <a:extLst>
              <a:ext uri="{FF2B5EF4-FFF2-40B4-BE49-F238E27FC236}">
                <a16:creationId xmlns:a16="http://schemas.microsoft.com/office/drawing/2014/main" id="{E4BD9076-1283-4B45-BE02-AC7A43A54A1B}"/>
              </a:ext>
            </a:extLst>
          </p:cNvPr>
          <p:cNvSpPr>
            <a:spLocks noGrp="1"/>
          </p:cNvSpPr>
          <p:nvPr>
            <p:ph type="body" sz="quarter" idx="3"/>
          </p:nvPr>
        </p:nvSpPr>
        <p:spPr/>
        <p:txBody>
          <a:bodyPr/>
          <a:lstStyle/>
          <a:p>
            <a:r>
              <a:rPr lang="en-US" dirty="0"/>
              <a:t>An Upstander </a:t>
            </a:r>
          </a:p>
        </p:txBody>
      </p:sp>
      <p:pic>
        <p:nvPicPr>
          <p:cNvPr id="7" name="Picture 7" descr="A picture containing room&#10;&#10;Description generated with very high confidence">
            <a:extLst>
              <a:ext uri="{FF2B5EF4-FFF2-40B4-BE49-F238E27FC236}">
                <a16:creationId xmlns:a16="http://schemas.microsoft.com/office/drawing/2014/main" id="{E0D32C1C-5EB5-4707-AE25-5FB47EFF0EDA}"/>
              </a:ext>
            </a:extLst>
          </p:cNvPr>
          <p:cNvPicPr>
            <a:picLocks noGrp="1" noChangeAspect="1"/>
          </p:cNvPicPr>
          <p:nvPr>
            <p:ph sz="quarter" idx="4"/>
          </p:nvPr>
        </p:nvPicPr>
        <p:blipFill>
          <a:blip r:embed="rId3"/>
          <a:stretch>
            <a:fillRect/>
          </a:stretch>
        </p:blipFill>
        <p:spPr>
          <a:xfrm>
            <a:off x="6164563" y="2949804"/>
            <a:ext cx="3895937" cy="1944988"/>
          </a:xfrm>
        </p:spPr>
      </p:pic>
      <p:sp>
        <p:nvSpPr>
          <p:cNvPr id="11" name="TextBox 10">
            <a:extLst>
              <a:ext uri="{FF2B5EF4-FFF2-40B4-BE49-F238E27FC236}">
                <a16:creationId xmlns:a16="http://schemas.microsoft.com/office/drawing/2014/main" id="{11B24E0C-932C-4962-80C9-F96DDAADE4A1}"/>
              </a:ext>
            </a:extLst>
          </p:cNvPr>
          <p:cNvSpPr txBox="1"/>
          <p:nvPr/>
        </p:nvSpPr>
        <p:spPr>
          <a:xfrm>
            <a:off x="2959308" y="5042317"/>
            <a:ext cx="205740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t>How you would feel being a BYSTANDER</a:t>
            </a:r>
          </a:p>
        </p:txBody>
      </p:sp>
      <p:sp>
        <p:nvSpPr>
          <p:cNvPr id="12" name="TextBox 11">
            <a:extLst>
              <a:ext uri="{FF2B5EF4-FFF2-40B4-BE49-F238E27FC236}">
                <a16:creationId xmlns:a16="http://schemas.microsoft.com/office/drawing/2014/main" id="{21C1BD39-E9BF-4303-B1B0-969060417255}"/>
              </a:ext>
            </a:extLst>
          </p:cNvPr>
          <p:cNvSpPr txBox="1"/>
          <p:nvPr/>
        </p:nvSpPr>
        <p:spPr>
          <a:xfrm>
            <a:off x="7006652" y="5107899"/>
            <a:ext cx="205740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t>How you would feel being an UPSTANDER</a:t>
            </a:r>
          </a:p>
        </p:txBody>
      </p:sp>
      <p:pic>
        <p:nvPicPr>
          <p:cNvPr id="4" name="Picture 3">
            <a:extLst>
              <a:ext uri="{FF2B5EF4-FFF2-40B4-BE49-F238E27FC236}">
                <a16:creationId xmlns:a16="http://schemas.microsoft.com/office/drawing/2014/main" id="{AEA64D7A-5E77-4021-99C5-A2EB88058215}"/>
              </a:ext>
            </a:extLst>
          </p:cNvPr>
          <p:cNvPicPr>
            <a:picLocks noChangeAspect="1"/>
          </p:cNvPicPr>
          <p:nvPr/>
        </p:nvPicPr>
        <p:blipFill>
          <a:blip r:embed="rId4"/>
          <a:stretch>
            <a:fillRect/>
          </a:stretch>
        </p:blipFill>
        <p:spPr>
          <a:xfrm>
            <a:off x="9937877" y="1318572"/>
            <a:ext cx="1414335" cy="1186503"/>
          </a:xfrm>
          <a:prstGeom prst="rect">
            <a:avLst/>
          </a:prstGeom>
        </p:spPr>
      </p:pic>
    </p:spTree>
    <p:extLst>
      <p:ext uri="{BB962C8B-B14F-4D97-AF65-F5344CB8AC3E}">
        <p14:creationId xmlns:p14="http://schemas.microsoft.com/office/powerpoint/2010/main" val="1044271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119</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of what it must be like to hear or see somebody being bullied 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Ossama Hassan Ibrahim</dc:creator>
  <cp:lastModifiedBy>Sara Ossama Hassan Ibrahim</cp:lastModifiedBy>
  <cp:revision>4</cp:revision>
  <dcterms:created xsi:type="dcterms:W3CDTF">2022-11-07T11:03:05Z</dcterms:created>
  <dcterms:modified xsi:type="dcterms:W3CDTF">2022-11-09T03:00:50Z</dcterms:modified>
</cp:coreProperties>
</file>