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Caveat" panose="020B0604020202020204" charset="0"/>
      <p:regular r:id="rId20"/>
      <p:bold r:id="rId21"/>
    </p:embeddedFont>
    <p:embeddedFont>
      <p:font typeface="Indie Flower" panose="020B0604020202020204" charset="0"/>
      <p:regular r:id="rId22"/>
    </p:embeddedFont>
    <p:embeddedFont>
      <p:font typeface="Lato" panose="020B0604020202020204" charset="0"/>
      <p:regular r:id="rId23"/>
      <p:bold r:id="rId24"/>
      <p:italic r:id="rId25"/>
      <p:boldItalic r:id="rId26"/>
    </p:embeddedFont>
    <p:embeddedFont>
      <p:font typeface="Rubik" panose="020B0604020202020204" charset="-79"/>
      <p:regular r:id="rId27"/>
      <p:bold r:id="rId28"/>
      <p:italic r:id="rId29"/>
      <p:boldItalic r:id="rId30"/>
    </p:embeddedFont>
    <p:embeddedFont>
      <p:font typeface="Rubik Light" panose="020B0604020202020204" charset="-79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68BC707-9D39-49EE-8B01-B50C25066607}">
  <a:tblStyle styleId="{568BC707-9D39-49EE-8B01-B50C2506660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customXml" Target="../customXml/item1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3d817e37a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" name="Google Shape;17;g3d817e37a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cee70153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cee70153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cee70153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cee70153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cee70153f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cee70153f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cee70153f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cee70153f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b037fe8d8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b037fe8d8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cee70153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cee70153f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e16fb63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e16fb63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cee70153f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cee70153f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e09826fd6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" name="Google Shape;28;ge09826fd6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3b037fe8d8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Google Shape;37;g3b037fe8d8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3e16fb633c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3e16fb633c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e16fb633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e16fb633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e16fb633c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e16fb633c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c3d552210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c3d552210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b037fe8d8_1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b037fe8d8_1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cee70153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cee70153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ssential Question">
  <p:cSld name="CUSTOM_1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0" y="123140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/>
          <p:nvPr/>
        </p:nvSpPr>
        <p:spPr>
          <a:xfrm>
            <a:off x="-10950" y="2081350"/>
            <a:ext cx="9165900" cy="1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8855"/>
              </a:buClr>
              <a:buSzPts val="1600"/>
              <a:buFont typeface="Lato"/>
              <a:buNone/>
            </a:pPr>
            <a:endParaRPr sz="24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0" y="2223050"/>
            <a:ext cx="9144000" cy="9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marL="4114800" lvl="8" indent="-381000" algn="ctr" rtl="0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76875" y="4767625"/>
            <a:ext cx="2532437" cy="2402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/>
        </p:nvSpPr>
        <p:spPr>
          <a:xfrm>
            <a:off x="622525" y="4720200"/>
            <a:ext cx="50265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commonsense.org/education</a:t>
            </a:r>
            <a:r>
              <a:rPr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Shareable with attribution for noncommercial use. Remixing is permitted.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5">
            <a:alphaModFix/>
          </a:blip>
          <a:srcRect l="357" r="357"/>
          <a:stretch/>
        </p:blipFill>
        <p:spPr>
          <a:xfrm>
            <a:off x="134575" y="4835977"/>
            <a:ext cx="487950" cy="1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/>
          <p:nvPr/>
        </p:nvSpPr>
        <p:spPr>
          <a:xfrm>
            <a:off x="0" y="4656675"/>
            <a:ext cx="9144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hyperlink" Target="https://www.commonsense.org/education/videos/my-media-balanc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hyperlink" Target="http://www.youtube.com/watch?v=USlHaqNfwK4" TargetMode="External"/><Relationship Id="rId4" Type="http://schemas.openxmlformats.org/officeDocument/2006/relationships/hyperlink" Target="https://video.link/w/L9B7c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-150" y="-3075"/>
            <a:ext cx="3631200" cy="516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/>
          <p:nvPr/>
        </p:nvSpPr>
        <p:spPr>
          <a:xfrm>
            <a:off x="193350" y="1741900"/>
            <a:ext cx="3207300" cy="24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Rubik"/>
                <a:ea typeface="Rubik"/>
                <a:cs typeface="Rubik"/>
                <a:sym typeface="Rubik"/>
              </a:rPr>
              <a:t>My Media Choices</a:t>
            </a:r>
            <a:endParaRPr sz="3600"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Rubik Light"/>
              <a:ea typeface="Rubik Light"/>
              <a:cs typeface="Rubik Light"/>
              <a:sym typeface="Rubik Light"/>
            </a:endParaRPr>
          </a:p>
        </p:txBody>
      </p:sp>
      <p:pic>
        <p:nvPicPr>
          <p:cNvPr id="21" name="Google Shape;2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275" y="4563276"/>
            <a:ext cx="3064000" cy="2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/>
          <p:nvPr/>
        </p:nvSpPr>
        <p:spPr>
          <a:xfrm rot="10800000" flipH="1">
            <a:off x="280125" y="4329642"/>
            <a:ext cx="3063300" cy="34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4"/>
          <p:cNvSpPr txBox="1"/>
          <p:nvPr/>
        </p:nvSpPr>
        <p:spPr>
          <a:xfrm>
            <a:off x="193350" y="1423068"/>
            <a:ext cx="2921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Rubik"/>
                <a:ea typeface="Rubik"/>
                <a:cs typeface="Rubik"/>
                <a:sym typeface="Rubik"/>
              </a:rPr>
              <a:t>DIGITAL CITIZENSHIP | GRADE 4</a:t>
            </a:r>
            <a:endParaRPr sz="1200">
              <a:solidFill>
                <a:srgbClr val="999999"/>
              </a:solidFill>
            </a:endParaRPr>
          </a:p>
        </p:txBody>
      </p:sp>
      <p:pic>
        <p:nvPicPr>
          <p:cNvPr id="24" name="Google Shape;24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850" y="0"/>
            <a:ext cx="3642899" cy="91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/>
          <p:cNvPicPr preferRelativeResize="0"/>
          <p:nvPr/>
        </p:nvPicPr>
        <p:blipFill rotWithShape="1">
          <a:blip r:embed="rId5">
            <a:alphaModFix/>
          </a:blip>
          <a:srcRect l="18495" t="1401" r="9675" b="-108"/>
          <a:stretch/>
        </p:blipFill>
        <p:spPr>
          <a:xfrm>
            <a:off x="3631050" y="-3075"/>
            <a:ext cx="5512950" cy="516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3"/>
          <p:cNvPicPr preferRelativeResize="0"/>
          <p:nvPr/>
        </p:nvPicPr>
        <p:blipFill rotWithShape="1">
          <a:blip r:embed="rId3">
            <a:alphaModFix/>
          </a:blip>
          <a:srcRect l="20854" t="20854"/>
          <a:stretch/>
        </p:blipFill>
        <p:spPr>
          <a:xfrm>
            <a:off x="-1" y="1"/>
            <a:ext cx="9144005" cy="5143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3"/>
          <p:cNvPicPr preferRelativeResize="0"/>
          <p:nvPr/>
        </p:nvPicPr>
        <p:blipFill rotWithShape="1">
          <a:blip r:embed="rId4">
            <a:alphaModFix/>
          </a:blip>
          <a:srcRect b="57852"/>
          <a:stretch/>
        </p:blipFill>
        <p:spPr>
          <a:xfrm>
            <a:off x="394625" y="583350"/>
            <a:ext cx="8354749" cy="4560152"/>
          </a:xfrm>
          <a:prstGeom prst="rect">
            <a:avLst/>
          </a:prstGeom>
          <a:noFill/>
          <a:ln>
            <a:noFill/>
          </a:ln>
          <a:effectLst>
            <a:outerShdw blurRad="57150" dist="19050" dir="21300000" algn="bl" rotWithShape="0">
              <a:srgbClr val="000000">
                <a:alpha val="48000"/>
              </a:srgbClr>
            </a:outerShdw>
          </a:effectLst>
        </p:spPr>
      </p:pic>
      <p:sp>
        <p:nvSpPr>
          <p:cNvPr id="106" name="Google Shape;106;p13"/>
          <p:cNvSpPr/>
          <p:nvPr/>
        </p:nvSpPr>
        <p:spPr>
          <a:xfrm>
            <a:off x="398350" y="591675"/>
            <a:ext cx="8351100" cy="455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07" name="Google Shape;107;p13"/>
          <p:cNvGraphicFramePr/>
          <p:nvPr/>
        </p:nvGraphicFramePr>
        <p:xfrm>
          <a:off x="615788" y="732350"/>
          <a:ext cx="7916225" cy="4274450"/>
        </p:xfrm>
        <a:graphic>
          <a:graphicData uri="http://schemas.openxmlformats.org/drawingml/2006/table">
            <a:tbl>
              <a:tblPr>
                <a:noFill/>
                <a:tableStyleId>{568BC707-9D39-49EE-8B01-B50C25066607}</a:tableStyleId>
              </a:tblPr>
              <a:tblGrid>
                <a:gridCol w="306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9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8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Lato"/>
                          <a:ea typeface="Lato"/>
                          <a:cs typeface="Lato"/>
                          <a:sym typeface="Lato"/>
                        </a:rPr>
                        <a:t>What?</a:t>
                      </a:r>
                      <a:endParaRPr sz="30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Lato"/>
                          <a:ea typeface="Lato"/>
                          <a:cs typeface="Lato"/>
                          <a:sym typeface="Lato"/>
                        </a:rPr>
                        <a:t>When?</a:t>
                      </a:r>
                      <a:endParaRPr sz="30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 anchor="ctr"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Lato"/>
                          <a:ea typeface="Lato"/>
                          <a:cs typeface="Lato"/>
                          <a:sym typeface="Lato"/>
                        </a:rPr>
                        <a:t>How Much?</a:t>
                      </a:r>
                      <a:endParaRPr sz="30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 anchor="ctr"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3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4000" b="1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I played an online game (</a:t>
                      </a:r>
                      <a:r>
                        <a:rPr lang="en" sz="4000" b="1" i="1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Fortnite</a:t>
                      </a:r>
                      <a:r>
                        <a:rPr lang="en" sz="4000" b="1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) on </a:t>
                      </a:r>
                      <a:br>
                        <a:rPr lang="en" sz="4000" b="1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</a:br>
                      <a:r>
                        <a:rPr lang="en" sz="4000" b="1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my parents’ computer.</a:t>
                      </a:r>
                      <a:endParaRPr sz="4000" b="1">
                        <a:solidFill>
                          <a:schemeClr val="dk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4000" b="1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On Saturday, pretty much </a:t>
                      </a:r>
                      <a:br>
                        <a:rPr lang="en" sz="4000" b="1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</a:br>
                      <a:r>
                        <a:rPr lang="en" sz="4000" b="1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all day</a:t>
                      </a:r>
                      <a:endParaRPr sz="4000" b="1">
                        <a:solidFill>
                          <a:schemeClr val="dk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63500" marR="63500" marT="63500" marB="63500"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000" b="1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Probably about six hours</a:t>
                      </a:r>
                      <a:endParaRPr sz="4000" b="1">
                        <a:solidFill>
                          <a:schemeClr val="dk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63500" marR="63500" marT="63500" marB="63500"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8" name="Google Shape;108;p13"/>
          <p:cNvPicPr preferRelativeResize="0"/>
          <p:nvPr/>
        </p:nvPicPr>
        <p:blipFill rotWithShape="1">
          <a:blip r:embed="rId5">
            <a:alphaModFix/>
          </a:blip>
          <a:srcRect l="-28909" t="37547" r="11772" b="21612"/>
          <a:stretch/>
        </p:blipFill>
        <p:spPr>
          <a:xfrm rot="5400013">
            <a:off x="6572853" y="2733659"/>
            <a:ext cx="2981425" cy="1847858"/>
          </a:xfrm>
          <a:prstGeom prst="rect">
            <a:avLst/>
          </a:prstGeom>
          <a:noFill/>
          <a:ln>
            <a:noFill/>
          </a:ln>
          <a:effectLst>
            <a:outerShdw blurRad="100013" dist="19050" dir="1968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4"/>
          <p:cNvPicPr preferRelativeResize="0"/>
          <p:nvPr/>
        </p:nvPicPr>
        <p:blipFill rotWithShape="1">
          <a:blip r:embed="rId3">
            <a:alphaModFix/>
          </a:blip>
          <a:srcRect l="20854" t="20854"/>
          <a:stretch/>
        </p:blipFill>
        <p:spPr>
          <a:xfrm>
            <a:off x="-1" y="1"/>
            <a:ext cx="9144005" cy="5143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4"/>
          <p:cNvPicPr preferRelativeResize="0"/>
          <p:nvPr/>
        </p:nvPicPr>
        <p:blipFill rotWithShape="1">
          <a:blip r:embed="rId4">
            <a:alphaModFix/>
          </a:blip>
          <a:srcRect b="57852"/>
          <a:stretch/>
        </p:blipFill>
        <p:spPr>
          <a:xfrm>
            <a:off x="394625" y="583350"/>
            <a:ext cx="8354749" cy="4560152"/>
          </a:xfrm>
          <a:prstGeom prst="rect">
            <a:avLst/>
          </a:prstGeom>
          <a:noFill/>
          <a:ln>
            <a:noFill/>
          </a:ln>
          <a:effectLst>
            <a:outerShdw blurRad="57150" dist="19050" dir="21300000" algn="bl" rotWithShape="0">
              <a:srgbClr val="000000">
                <a:alpha val="48000"/>
              </a:srgbClr>
            </a:outerShdw>
          </a:effectLst>
        </p:spPr>
      </p:pic>
      <p:sp>
        <p:nvSpPr>
          <p:cNvPr id="115" name="Google Shape;115;p14"/>
          <p:cNvSpPr/>
          <p:nvPr/>
        </p:nvSpPr>
        <p:spPr>
          <a:xfrm>
            <a:off x="398350" y="591675"/>
            <a:ext cx="8351100" cy="455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16" name="Google Shape;116;p14"/>
          <p:cNvGraphicFramePr/>
          <p:nvPr/>
        </p:nvGraphicFramePr>
        <p:xfrm>
          <a:off x="615788" y="732350"/>
          <a:ext cx="7916225" cy="4274450"/>
        </p:xfrm>
        <a:graphic>
          <a:graphicData uri="http://schemas.openxmlformats.org/drawingml/2006/table">
            <a:tbl>
              <a:tblPr>
                <a:noFill/>
                <a:tableStyleId>{568BC707-9D39-49EE-8B01-B50C25066607}</a:tableStyleId>
              </a:tblPr>
              <a:tblGrid>
                <a:gridCol w="306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9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8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Lato"/>
                          <a:ea typeface="Lato"/>
                          <a:cs typeface="Lato"/>
                          <a:sym typeface="Lato"/>
                        </a:rPr>
                        <a:t>What?</a:t>
                      </a:r>
                      <a:endParaRPr sz="30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Lato"/>
                          <a:ea typeface="Lato"/>
                          <a:cs typeface="Lato"/>
                          <a:sym typeface="Lato"/>
                        </a:rPr>
                        <a:t>When?</a:t>
                      </a:r>
                      <a:endParaRPr sz="30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 anchor="ctr"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Lato"/>
                          <a:ea typeface="Lato"/>
                          <a:cs typeface="Lato"/>
                          <a:sym typeface="Lato"/>
                        </a:rPr>
                        <a:t>How Much?</a:t>
                      </a:r>
                      <a:endParaRPr sz="30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 anchor="ctr"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3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4000" b="1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I talked to my grandma on FaceTime (on my dad’s iPhone).</a:t>
                      </a:r>
                      <a:endParaRPr sz="4000" b="1">
                        <a:solidFill>
                          <a:schemeClr val="dk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4000" b="1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Tuesday evening, right before dinner</a:t>
                      </a:r>
                      <a:endParaRPr sz="4000" b="1">
                        <a:solidFill>
                          <a:schemeClr val="dk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63500" marR="63500" marT="63500" marB="63500"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000" b="1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For about 10 minutes</a:t>
                      </a:r>
                      <a:endParaRPr sz="4000" b="1">
                        <a:solidFill>
                          <a:schemeClr val="dk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63500" marR="63500" marT="63500" marB="63500"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7" name="Google Shape;117;p14"/>
          <p:cNvPicPr preferRelativeResize="0"/>
          <p:nvPr/>
        </p:nvPicPr>
        <p:blipFill rotWithShape="1">
          <a:blip r:embed="rId5">
            <a:alphaModFix/>
          </a:blip>
          <a:srcRect l="-28909" t="37547" r="11772" b="21612"/>
          <a:stretch/>
        </p:blipFill>
        <p:spPr>
          <a:xfrm rot="5400013">
            <a:off x="6572853" y="2733659"/>
            <a:ext cx="2981425" cy="1847858"/>
          </a:xfrm>
          <a:prstGeom prst="rect">
            <a:avLst/>
          </a:prstGeom>
          <a:noFill/>
          <a:ln>
            <a:noFill/>
          </a:ln>
          <a:effectLst>
            <a:outerShdw blurRad="100013" dist="19050" dir="1968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5"/>
          <p:cNvPicPr preferRelativeResize="0"/>
          <p:nvPr/>
        </p:nvPicPr>
        <p:blipFill rotWithShape="1">
          <a:blip r:embed="rId3">
            <a:alphaModFix/>
          </a:blip>
          <a:srcRect l="20854" t="20854"/>
          <a:stretch/>
        </p:blipFill>
        <p:spPr>
          <a:xfrm>
            <a:off x="-1" y="1"/>
            <a:ext cx="9144005" cy="5143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/>
          <p:cNvPicPr preferRelativeResize="0"/>
          <p:nvPr/>
        </p:nvPicPr>
        <p:blipFill rotWithShape="1">
          <a:blip r:embed="rId4">
            <a:alphaModFix/>
          </a:blip>
          <a:srcRect b="57852"/>
          <a:stretch/>
        </p:blipFill>
        <p:spPr>
          <a:xfrm>
            <a:off x="394625" y="583350"/>
            <a:ext cx="8354749" cy="4560152"/>
          </a:xfrm>
          <a:prstGeom prst="rect">
            <a:avLst/>
          </a:prstGeom>
          <a:noFill/>
          <a:ln>
            <a:noFill/>
          </a:ln>
          <a:effectLst>
            <a:outerShdw blurRad="57150" dist="19050" dir="21300000" algn="bl" rotWithShape="0">
              <a:srgbClr val="000000">
                <a:alpha val="48000"/>
              </a:srgbClr>
            </a:outerShdw>
          </a:effectLst>
        </p:spPr>
      </p:pic>
      <p:sp>
        <p:nvSpPr>
          <p:cNvPr id="124" name="Google Shape;124;p15"/>
          <p:cNvSpPr/>
          <p:nvPr/>
        </p:nvSpPr>
        <p:spPr>
          <a:xfrm>
            <a:off x="398350" y="591675"/>
            <a:ext cx="8351100" cy="455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25" name="Google Shape;125;p15"/>
          <p:cNvGraphicFramePr/>
          <p:nvPr/>
        </p:nvGraphicFramePr>
        <p:xfrm>
          <a:off x="615788" y="732350"/>
          <a:ext cx="7916225" cy="4274450"/>
        </p:xfrm>
        <a:graphic>
          <a:graphicData uri="http://schemas.openxmlformats.org/drawingml/2006/table">
            <a:tbl>
              <a:tblPr>
                <a:noFill/>
                <a:tableStyleId>{568BC707-9D39-49EE-8B01-B50C25066607}</a:tableStyleId>
              </a:tblPr>
              <a:tblGrid>
                <a:gridCol w="306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9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8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Lato"/>
                          <a:ea typeface="Lato"/>
                          <a:cs typeface="Lato"/>
                          <a:sym typeface="Lato"/>
                        </a:rPr>
                        <a:t>What?</a:t>
                      </a:r>
                      <a:endParaRPr sz="30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Lato"/>
                          <a:ea typeface="Lato"/>
                          <a:cs typeface="Lato"/>
                          <a:sym typeface="Lato"/>
                        </a:rPr>
                        <a:t>When?</a:t>
                      </a:r>
                      <a:endParaRPr sz="30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 anchor="ctr"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Lato"/>
                          <a:ea typeface="Lato"/>
                          <a:cs typeface="Lato"/>
                          <a:sym typeface="Lato"/>
                        </a:rPr>
                        <a:t>How Much?</a:t>
                      </a:r>
                      <a:endParaRPr sz="30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 anchor="ctr"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3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600" b="1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I went on TikTok and created some cool videos to send to my friends.</a:t>
                      </a:r>
                      <a:endParaRPr sz="3600" b="1">
                        <a:solidFill>
                          <a:schemeClr val="dk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4000" b="1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Thursday afternoon, after school</a:t>
                      </a:r>
                      <a:endParaRPr sz="4000" b="1">
                        <a:solidFill>
                          <a:schemeClr val="dk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63500" marR="63500" marT="63500" marB="63500"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000" b="1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For about 45 minutes</a:t>
                      </a:r>
                      <a:endParaRPr sz="4000" b="1">
                        <a:solidFill>
                          <a:schemeClr val="dk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63500" marR="63500" marT="63500" marB="63500"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6" name="Google Shape;126;p15"/>
          <p:cNvPicPr preferRelativeResize="0"/>
          <p:nvPr/>
        </p:nvPicPr>
        <p:blipFill rotWithShape="1">
          <a:blip r:embed="rId5">
            <a:alphaModFix/>
          </a:blip>
          <a:srcRect l="-28909" t="37547" r="11772" b="21612"/>
          <a:stretch/>
        </p:blipFill>
        <p:spPr>
          <a:xfrm rot="5400013">
            <a:off x="6572853" y="2733659"/>
            <a:ext cx="2981425" cy="1847858"/>
          </a:xfrm>
          <a:prstGeom prst="rect">
            <a:avLst/>
          </a:prstGeom>
          <a:noFill/>
          <a:ln>
            <a:noFill/>
          </a:ln>
          <a:effectLst>
            <a:outerShdw blurRad="100013" dist="19050" dir="1968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6"/>
          <p:cNvPicPr preferRelativeResize="0"/>
          <p:nvPr/>
        </p:nvPicPr>
        <p:blipFill rotWithShape="1">
          <a:blip r:embed="rId3">
            <a:alphaModFix/>
          </a:blip>
          <a:srcRect l="20854" t="20854"/>
          <a:stretch/>
        </p:blipFill>
        <p:spPr>
          <a:xfrm>
            <a:off x="-1" y="1"/>
            <a:ext cx="9144005" cy="5143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6"/>
          <p:cNvPicPr preferRelativeResize="0"/>
          <p:nvPr/>
        </p:nvPicPr>
        <p:blipFill rotWithShape="1">
          <a:blip r:embed="rId4">
            <a:alphaModFix/>
          </a:blip>
          <a:srcRect b="57852"/>
          <a:stretch/>
        </p:blipFill>
        <p:spPr>
          <a:xfrm>
            <a:off x="394625" y="583350"/>
            <a:ext cx="8354749" cy="4560152"/>
          </a:xfrm>
          <a:prstGeom prst="rect">
            <a:avLst/>
          </a:prstGeom>
          <a:noFill/>
          <a:ln>
            <a:noFill/>
          </a:ln>
          <a:effectLst>
            <a:outerShdw blurRad="57150" dist="19050" dir="21300000" algn="bl" rotWithShape="0">
              <a:srgbClr val="000000">
                <a:alpha val="48000"/>
              </a:srgbClr>
            </a:outerShdw>
          </a:effectLst>
        </p:spPr>
      </p:pic>
      <p:sp>
        <p:nvSpPr>
          <p:cNvPr id="133" name="Google Shape;133;p16"/>
          <p:cNvSpPr/>
          <p:nvPr/>
        </p:nvSpPr>
        <p:spPr>
          <a:xfrm>
            <a:off x="398350" y="591675"/>
            <a:ext cx="8351100" cy="455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34" name="Google Shape;134;p16"/>
          <p:cNvGraphicFramePr/>
          <p:nvPr/>
        </p:nvGraphicFramePr>
        <p:xfrm>
          <a:off x="615788" y="732350"/>
          <a:ext cx="7916225" cy="4274450"/>
        </p:xfrm>
        <a:graphic>
          <a:graphicData uri="http://schemas.openxmlformats.org/drawingml/2006/table">
            <a:tbl>
              <a:tblPr>
                <a:noFill/>
                <a:tableStyleId>{568BC707-9D39-49EE-8B01-B50C25066607}</a:tableStyleId>
              </a:tblPr>
              <a:tblGrid>
                <a:gridCol w="306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9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8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Lato"/>
                          <a:ea typeface="Lato"/>
                          <a:cs typeface="Lato"/>
                          <a:sym typeface="Lato"/>
                        </a:rPr>
                        <a:t>What?</a:t>
                      </a:r>
                      <a:endParaRPr sz="30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Lato"/>
                          <a:ea typeface="Lato"/>
                          <a:cs typeface="Lato"/>
                          <a:sym typeface="Lato"/>
                        </a:rPr>
                        <a:t>When?</a:t>
                      </a:r>
                      <a:endParaRPr sz="30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 anchor="ctr"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Lato"/>
                          <a:ea typeface="Lato"/>
                          <a:cs typeface="Lato"/>
                          <a:sym typeface="Lato"/>
                        </a:rPr>
                        <a:t>How Much?</a:t>
                      </a:r>
                      <a:endParaRPr sz="30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 anchor="ctr"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3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4000" b="1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I read a book that I’m really into right now (</a:t>
                      </a:r>
                      <a:r>
                        <a:rPr lang="en" sz="4000" b="1" i="1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Wonder</a:t>
                      </a:r>
                      <a:r>
                        <a:rPr lang="en" sz="4000" b="1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).</a:t>
                      </a:r>
                      <a:endParaRPr sz="3600" b="1">
                        <a:solidFill>
                          <a:schemeClr val="dk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4000" b="1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Tuesday evening, after dinner</a:t>
                      </a:r>
                      <a:endParaRPr sz="4000" b="1">
                        <a:solidFill>
                          <a:schemeClr val="dk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63500" marR="63500" marT="63500" marB="63500"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000" b="1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For about an hour</a:t>
                      </a:r>
                      <a:endParaRPr sz="4000" b="1">
                        <a:solidFill>
                          <a:schemeClr val="dk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63500" marR="63500" marT="63500" marB="63500"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35" name="Google Shape;135;p16"/>
          <p:cNvPicPr preferRelativeResize="0"/>
          <p:nvPr/>
        </p:nvPicPr>
        <p:blipFill rotWithShape="1">
          <a:blip r:embed="rId5">
            <a:alphaModFix/>
          </a:blip>
          <a:srcRect l="-28909" t="37547" r="11772" b="21612"/>
          <a:stretch/>
        </p:blipFill>
        <p:spPr>
          <a:xfrm rot="5400013">
            <a:off x="6572853" y="2733659"/>
            <a:ext cx="2981425" cy="1847858"/>
          </a:xfrm>
          <a:prstGeom prst="rect">
            <a:avLst/>
          </a:prstGeom>
          <a:noFill/>
          <a:ln>
            <a:noFill/>
          </a:ln>
          <a:effectLst>
            <a:outerShdw blurRad="100013" dist="19050" dir="1968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7"/>
          <p:cNvSpPr/>
          <p:nvPr/>
        </p:nvSpPr>
        <p:spPr>
          <a:xfrm>
            <a:off x="0" y="160100"/>
            <a:ext cx="9144000" cy="8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600"/>
              <a:buFont typeface="Lato"/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What makes a healthy media choice?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41" name="Google Shape;141;p17"/>
          <p:cNvSpPr txBox="1"/>
          <p:nvPr/>
        </p:nvSpPr>
        <p:spPr>
          <a:xfrm>
            <a:off x="587900" y="1971675"/>
            <a:ext cx="2378400" cy="22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550" tIns="40750" rIns="81550" bIns="4075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What are the media you're consuming (or creating)?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What platforms are you using to consume the media (i.e., a streaming platform like Netflix)? 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or …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What device(s) are you using to consume (or create) the media?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2" name="Google Shape;142;p17"/>
          <p:cNvSpPr txBox="1"/>
          <p:nvPr/>
        </p:nvSpPr>
        <p:spPr>
          <a:xfrm>
            <a:off x="587900" y="1280425"/>
            <a:ext cx="15144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50"/>
              <a:buFont typeface="Lato"/>
              <a:buNone/>
            </a:pPr>
            <a:r>
              <a:rPr lang="en" sz="3400" b="1">
                <a:solidFill>
                  <a:srgbClr val="44AA00"/>
                </a:solidFill>
                <a:latin typeface="Rubik"/>
                <a:ea typeface="Rubik"/>
                <a:cs typeface="Rubik"/>
                <a:sym typeface="Rubik"/>
              </a:rPr>
              <a:t>What</a:t>
            </a:r>
            <a:r>
              <a:rPr lang="en" sz="3200" b="1">
                <a:solidFill>
                  <a:srgbClr val="44AA00"/>
                </a:solidFill>
                <a:latin typeface="Rubik"/>
                <a:ea typeface="Rubik"/>
                <a:cs typeface="Rubik"/>
                <a:sym typeface="Rubik"/>
              </a:rPr>
              <a:t>?</a:t>
            </a:r>
            <a:endParaRPr sz="3200" b="1">
              <a:solidFill>
                <a:srgbClr val="44AA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43" name="Google Shape;143;p17"/>
          <p:cNvSpPr txBox="1"/>
          <p:nvPr/>
        </p:nvSpPr>
        <p:spPr>
          <a:xfrm>
            <a:off x="3317325" y="1971675"/>
            <a:ext cx="2619300" cy="22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550" tIns="40750" rIns="81550" bIns="4075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9910"/>
              </a:buClr>
              <a:buSzPts val="300"/>
              <a:buFont typeface="Lato"/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When are you consuming (or creating) the media?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49910"/>
              </a:buClr>
              <a:buSzPts val="300"/>
              <a:buFont typeface="Lato"/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What time of day? What day of the week?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Clr>
                <a:srgbClr val="249910"/>
              </a:buClr>
              <a:buSzPts val="300"/>
              <a:buFont typeface="Lato"/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What else is happening at this time (i.e., is it during dinner time, right before bed, etc.)?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4" name="Google Shape;144;p17"/>
          <p:cNvSpPr txBox="1"/>
          <p:nvPr/>
        </p:nvSpPr>
        <p:spPr>
          <a:xfrm>
            <a:off x="3317325" y="1280426"/>
            <a:ext cx="16431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50"/>
              <a:buFont typeface="Lato"/>
              <a:buNone/>
            </a:pPr>
            <a:r>
              <a:rPr lang="en" sz="3400" b="1">
                <a:solidFill>
                  <a:srgbClr val="00857D"/>
                </a:solidFill>
                <a:latin typeface="Rubik"/>
                <a:ea typeface="Rubik"/>
                <a:cs typeface="Rubik"/>
                <a:sym typeface="Rubik"/>
              </a:rPr>
              <a:t>When?</a:t>
            </a:r>
            <a:endParaRPr sz="3400" b="1">
              <a:solidFill>
                <a:srgbClr val="00857D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45" name="Google Shape;145;p17"/>
          <p:cNvSpPr txBox="1"/>
          <p:nvPr/>
        </p:nvSpPr>
        <p:spPr>
          <a:xfrm>
            <a:off x="6208875" y="1971675"/>
            <a:ext cx="2749200" cy="22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550" tIns="40750" rIns="81550" bIns="4075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How much media are you consuming?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How long are you spending with the media at one time?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How often are you consuming the media?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6" name="Google Shape;146;p17"/>
          <p:cNvSpPr txBox="1"/>
          <p:nvPr/>
        </p:nvSpPr>
        <p:spPr>
          <a:xfrm>
            <a:off x="6208875" y="1280425"/>
            <a:ext cx="28398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50"/>
              <a:buFont typeface="Lato"/>
              <a:buNone/>
            </a:pPr>
            <a:r>
              <a:rPr lang="en" sz="3400" b="1">
                <a:solidFill>
                  <a:srgbClr val="0177FF"/>
                </a:solidFill>
                <a:latin typeface="Rubik"/>
                <a:ea typeface="Rubik"/>
                <a:cs typeface="Rubik"/>
                <a:sym typeface="Rubik"/>
              </a:rPr>
              <a:t>How much?</a:t>
            </a:r>
            <a:endParaRPr sz="3400" b="1">
              <a:solidFill>
                <a:srgbClr val="0177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147" name="Google Shape;147;p17"/>
          <p:cNvCxnSpPr/>
          <p:nvPr/>
        </p:nvCxnSpPr>
        <p:spPr>
          <a:xfrm>
            <a:off x="3064650" y="1971750"/>
            <a:ext cx="0" cy="22449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8" name="Google Shape;148;p17"/>
          <p:cNvCxnSpPr/>
          <p:nvPr/>
        </p:nvCxnSpPr>
        <p:spPr>
          <a:xfrm>
            <a:off x="6015325" y="1971750"/>
            <a:ext cx="0" cy="22449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950" y="172250"/>
            <a:ext cx="390300" cy="3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8"/>
          <p:cNvSpPr/>
          <p:nvPr/>
        </p:nvSpPr>
        <p:spPr>
          <a:xfrm>
            <a:off x="4854400" y="437150"/>
            <a:ext cx="4128300" cy="3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182875" rIns="182875" bIns="1828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Rubik"/>
                <a:ea typeface="Rubik"/>
                <a:cs typeface="Rubik"/>
                <a:sym typeface="Rubik"/>
              </a:rPr>
              <a:t>Discuss:</a:t>
            </a:r>
            <a:endParaRPr sz="2000" dirty="0">
              <a:latin typeface="Rubik"/>
              <a:ea typeface="Rubik"/>
              <a:cs typeface="Rubik"/>
              <a:sym typeface="Rubik"/>
            </a:endParaRPr>
          </a:p>
          <a:p>
            <a:pPr marL="342900" marR="0" lvl="0" indent="-35814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"/>
              <a:buChar char="●"/>
            </a:pPr>
            <a:r>
              <a:rPr lang="en" sz="2000" dirty="0">
                <a:latin typeface="Lato"/>
                <a:ea typeface="Lato"/>
                <a:cs typeface="Lato"/>
                <a:sym typeface="Lato"/>
              </a:rPr>
              <a:t>How are some media choices </a:t>
            </a:r>
            <a:r>
              <a:rPr lang="en" sz="2000" i="1" u="sng" dirty="0">
                <a:latin typeface="Lato"/>
                <a:ea typeface="Lato"/>
                <a:cs typeface="Lato"/>
                <a:sym typeface="Lato"/>
              </a:rPr>
              <a:t>more</a:t>
            </a:r>
            <a:r>
              <a:rPr lang="en" sz="2000" dirty="0">
                <a:latin typeface="Lato"/>
                <a:ea typeface="Lato"/>
                <a:cs typeface="Lato"/>
                <a:sym typeface="Lato"/>
              </a:rPr>
              <a:t> healthy or </a:t>
            </a:r>
            <a:r>
              <a:rPr lang="en" sz="2000" i="1" u="sng" dirty="0">
                <a:latin typeface="Lato"/>
                <a:ea typeface="Lato"/>
                <a:cs typeface="Lato"/>
                <a:sym typeface="Lato"/>
              </a:rPr>
              <a:t>less</a:t>
            </a:r>
            <a:r>
              <a:rPr lang="en" sz="2000" dirty="0">
                <a:latin typeface="Lato"/>
                <a:ea typeface="Lato"/>
                <a:cs typeface="Lato"/>
                <a:sym typeface="Lato"/>
              </a:rPr>
              <a:t> healthy than others?</a:t>
            </a:r>
            <a:endParaRPr sz="2000" dirty="0">
              <a:latin typeface="Lato"/>
              <a:ea typeface="Lato"/>
              <a:cs typeface="Lato"/>
              <a:sym typeface="Lato"/>
            </a:endParaRPr>
          </a:p>
          <a:p>
            <a:pPr marL="342900" marR="0" lvl="0" indent="-35814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000"/>
              <a:buFont typeface="Lato"/>
              <a:buChar char="●"/>
            </a:pPr>
            <a:r>
              <a:rPr lang="en" sz="2000" dirty="0">
                <a:latin typeface="Lato"/>
                <a:ea typeface="Lato"/>
                <a:cs typeface="Lato"/>
                <a:sym typeface="Lato"/>
              </a:rPr>
              <a:t>What is "media balance"? How might it be different for different people?</a:t>
            </a:r>
          </a:p>
          <a:p>
            <a:pPr marR="0" lvl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000"/>
            </a:pPr>
            <a:r>
              <a:rPr lang="en" sz="2000" dirty="0">
                <a:latin typeface="Lato"/>
                <a:ea typeface="Lato"/>
                <a:cs typeface="Lato"/>
                <a:sym typeface="Lato"/>
              </a:rPr>
              <a:t>Use safe YouTube Link to Watch: </a:t>
            </a:r>
            <a:r>
              <a:rPr lang="en-US" sz="2000" dirty="0">
                <a:latin typeface="Lato"/>
                <a:ea typeface="Lato"/>
                <a:cs typeface="Lato"/>
                <a:sym typeface="Lato"/>
                <a:hlinkClick r:id="rId4"/>
              </a:rPr>
              <a:t>https://video.link/w/L9B7c</a:t>
            </a:r>
            <a:r>
              <a:rPr lang="en-US" sz="2000" dirty="0">
                <a:latin typeface="Lato"/>
                <a:ea typeface="Lato"/>
                <a:cs typeface="Lato"/>
                <a:sym typeface="Lato"/>
              </a:rPr>
              <a:t> </a:t>
            </a:r>
            <a:endParaRPr lang="en" sz="20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5" name="Google Shape;155;p18"/>
          <p:cNvSpPr txBox="1"/>
          <p:nvPr/>
        </p:nvSpPr>
        <p:spPr>
          <a:xfrm>
            <a:off x="569575" y="1907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WATCH + DISCUSS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56" name="Google Shape;156;p18" descr="Looking for a lesson plan on this topic? Visit https://www.commonsense.org/education/digital-citizenship/lesson/finding-my-media-balance&#10;&#10;Every day, we make choices about the media we consume and create. But do kids actually understand what makes their media choices healthy or not? Hint: It’s about a lot more than just screen time. &#10;Use this video to give your students a framework for making informed media choices, and to help them find media balance in their lives." title="My Media Balance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714950"/>
            <a:ext cx="4549600" cy="341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8"/>
          <p:cNvSpPr txBox="1"/>
          <p:nvPr/>
        </p:nvSpPr>
        <p:spPr>
          <a:xfrm>
            <a:off x="152400" y="4127150"/>
            <a:ext cx="4601100" cy="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Lato"/>
                <a:ea typeface="Lato"/>
                <a:cs typeface="Lato"/>
                <a:sym typeface="Lato"/>
              </a:rPr>
              <a:t>To watch this video on the Common Sense Education site, click </a:t>
            </a:r>
            <a:r>
              <a:rPr lang="en" sz="700" b="1">
                <a:solidFill>
                  <a:srgbClr val="249910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" sz="700">
                <a:latin typeface="Lato"/>
                <a:ea typeface="Lato"/>
                <a:cs typeface="Lato"/>
                <a:sym typeface="Lato"/>
              </a:rPr>
              <a:t>.</a:t>
            </a:r>
            <a:endParaRPr sz="7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9"/>
          <p:cNvSpPr txBox="1"/>
          <p:nvPr/>
        </p:nvSpPr>
        <p:spPr>
          <a:xfrm>
            <a:off x="633475" y="2187300"/>
            <a:ext cx="4162500" cy="19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Using media in a way that feels healthy and in balance with other life activities (family, friends, school, hobbies, etc.)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3" name="Google Shape;163;p19"/>
          <p:cNvSpPr txBox="1"/>
          <p:nvPr/>
        </p:nvSpPr>
        <p:spPr>
          <a:xfrm>
            <a:off x="633475" y="1020500"/>
            <a:ext cx="36843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Rubik"/>
                <a:ea typeface="Rubik"/>
                <a:cs typeface="Rubik"/>
                <a:sym typeface="Rubik"/>
              </a:rPr>
              <a:t>Media Balance</a:t>
            </a: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64" name="Google Shape;164;p19"/>
          <p:cNvPicPr preferRelativeResize="0"/>
          <p:nvPr/>
        </p:nvPicPr>
        <p:blipFill rotWithShape="1">
          <a:blip r:embed="rId3">
            <a:alphaModFix/>
          </a:blip>
          <a:srcRect b="10"/>
          <a:stretch/>
        </p:blipFill>
        <p:spPr>
          <a:xfrm>
            <a:off x="198825" y="205553"/>
            <a:ext cx="294540" cy="3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 txBox="1"/>
          <p:nvPr/>
        </p:nvSpPr>
        <p:spPr>
          <a:xfrm>
            <a:off x="569575" y="1907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KEY VOCABULARY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66" name="Google Shape;166;p19"/>
          <p:cNvPicPr preferRelativeResize="0"/>
          <p:nvPr/>
        </p:nvPicPr>
        <p:blipFill rotWithShape="1">
          <a:blip r:embed="rId4">
            <a:alphaModFix/>
          </a:blip>
          <a:srcRect t="11223" b="11215"/>
          <a:stretch/>
        </p:blipFill>
        <p:spPr>
          <a:xfrm>
            <a:off x="569575" y="1425300"/>
            <a:ext cx="3684300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10775" y="1891138"/>
            <a:ext cx="3574052" cy="2328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338740">
            <a:off x="6615475" y="1101155"/>
            <a:ext cx="504275" cy="655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14922">
            <a:off x="2293675" y="1101155"/>
            <a:ext cx="504275" cy="655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8475" y="714375"/>
            <a:ext cx="424815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0"/>
          <p:cNvPicPr preferRelativeResize="0"/>
          <p:nvPr/>
        </p:nvPicPr>
        <p:blipFill rotWithShape="1">
          <a:blip r:embed="rId5">
            <a:alphaModFix/>
          </a:blip>
          <a:srcRect l="-1870" t="-1537" r="1870" b="30353"/>
          <a:stretch/>
        </p:blipFill>
        <p:spPr>
          <a:xfrm>
            <a:off x="2454388" y="2260925"/>
            <a:ext cx="4082825" cy="238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/>
          <p:nvPr/>
        </p:nvSpPr>
        <p:spPr>
          <a:xfrm>
            <a:off x="50" y="25"/>
            <a:ext cx="9144000" cy="4666800"/>
          </a:xfrm>
          <a:prstGeom prst="rect">
            <a:avLst/>
          </a:prstGeom>
          <a:solidFill>
            <a:srgbClr val="C6C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" name="Google Shape;31;p5"/>
          <p:cNvPicPr preferRelativeResize="0"/>
          <p:nvPr/>
        </p:nvPicPr>
        <p:blipFill rotWithShape="1">
          <a:blip r:embed="rId3">
            <a:alphaModFix/>
          </a:blip>
          <a:srcRect l="2822" t="13717" r="13172" b="44460"/>
          <a:stretch/>
        </p:blipFill>
        <p:spPr>
          <a:xfrm>
            <a:off x="402600" y="0"/>
            <a:ext cx="7414123" cy="466690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"/>
          <p:cNvSpPr txBox="1"/>
          <p:nvPr/>
        </p:nvSpPr>
        <p:spPr>
          <a:xfrm rot="-197">
            <a:off x="2173275" y="682702"/>
            <a:ext cx="5239500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8855"/>
              </a:buClr>
              <a:buSzPts val="1600"/>
              <a:buFont typeface="Lato"/>
              <a:buNone/>
            </a:pPr>
            <a:r>
              <a:rPr lang="en" sz="39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rPr>
              <a:t>What makes a healthy media choice?</a:t>
            </a:r>
            <a:endParaRPr sz="4500" b="1">
              <a:solidFill>
                <a:srgbClr val="44AA00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33" name="Google Shape;3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60350" y="759202"/>
            <a:ext cx="246850" cy="32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6186675" y="1862014"/>
            <a:ext cx="246850" cy="32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/>
        </p:nvSpPr>
        <p:spPr>
          <a:xfrm>
            <a:off x="0" y="315192"/>
            <a:ext cx="91440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Learning Objectives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0" name="Google Shape;40;p6"/>
          <p:cNvSpPr txBox="1"/>
          <p:nvPr/>
        </p:nvSpPr>
        <p:spPr>
          <a:xfrm>
            <a:off x="2130350" y="925900"/>
            <a:ext cx="5657100" cy="3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49910"/>
              </a:buClr>
              <a:buSzPts val="1920"/>
              <a:buFont typeface="Lato"/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Learn the </a:t>
            </a:r>
            <a:r>
              <a:rPr lang="en" sz="2000" i="1">
                <a:latin typeface="Lato"/>
                <a:ea typeface="Lato"/>
                <a:cs typeface="Lato"/>
                <a:sym typeface="Lato"/>
              </a:rPr>
              <a:t>What? When? How Much?</a:t>
            </a:r>
            <a:r>
              <a:rPr lang="en" sz="2000">
                <a:latin typeface="Lato"/>
                <a:ea typeface="Lato"/>
                <a:cs typeface="Lato"/>
                <a:sym typeface="Lato"/>
              </a:rPr>
              <a:t> framework for describing different media choices.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249910"/>
              </a:buClr>
              <a:buSzPts val="1920"/>
              <a:buFont typeface="Lato"/>
              <a:buNone/>
            </a:pP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249910"/>
              </a:buClr>
              <a:buSzPts val="1920"/>
              <a:buFont typeface="Lato"/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Use this framework and their emotional responses to evaluate how healthy different types of media choices are.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49910"/>
              </a:buClr>
              <a:buSzPts val="1920"/>
              <a:buFont typeface="Lato"/>
              <a:buNone/>
            </a:pP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249910"/>
              </a:buClr>
              <a:buSzPts val="1920"/>
              <a:buFont typeface="Lato"/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Begin to develop their own definition of a healthy media balance.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1" name="Google Shape;4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9213" y="1677986"/>
            <a:ext cx="473007" cy="473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9213" y="3000954"/>
            <a:ext cx="473007" cy="473008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6"/>
          <p:cNvSpPr/>
          <p:nvPr/>
        </p:nvSpPr>
        <p:spPr>
          <a:xfrm>
            <a:off x="1172975" y="980475"/>
            <a:ext cx="605400" cy="621300"/>
          </a:xfrm>
          <a:prstGeom prst="ellipse">
            <a:avLst/>
          </a:prstGeom>
          <a:solidFill>
            <a:srgbClr val="44A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Lato"/>
              <a:buNone/>
            </a:pPr>
            <a:r>
              <a:rPr lang="en" sz="3000" b="1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rPr>
              <a:t>l</a:t>
            </a:r>
            <a:endParaRPr sz="3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44" name="Google Shape;44;p6"/>
          <p:cNvSpPr/>
          <p:nvPr/>
        </p:nvSpPr>
        <p:spPr>
          <a:xfrm>
            <a:off x="1172975" y="2227224"/>
            <a:ext cx="605400" cy="621300"/>
          </a:xfrm>
          <a:prstGeom prst="ellipse">
            <a:avLst/>
          </a:prstGeom>
          <a:solidFill>
            <a:srgbClr val="0085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Lato"/>
              <a:buNone/>
            </a:pPr>
            <a:r>
              <a:rPr lang="en" sz="3000" b="1" i="0" u="none" strike="noStrike" cap="none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rPr>
              <a:t>2</a:t>
            </a:r>
            <a:endParaRPr sz="3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1172975" y="3550174"/>
            <a:ext cx="605400" cy="621300"/>
          </a:xfrm>
          <a:prstGeom prst="ellipse">
            <a:avLst/>
          </a:prstGeom>
          <a:solidFill>
            <a:srgbClr val="009B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Lato"/>
              <a:buNone/>
            </a:pPr>
            <a:r>
              <a:rPr lang="en" sz="3000" b="1" i="0" u="none" strike="noStrike" cap="none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rPr>
              <a:t>3</a:t>
            </a:r>
            <a:endParaRPr sz="3000">
              <a:latin typeface="Indie Flower"/>
              <a:ea typeface="Indie Flower"/>
              <a:cs typeface="Indie Flower"/>
              <a:sym typeface="Indie Flow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350" y="173296"/>
            <a:ext cx="388225" cy="388194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7"/>
          <p:cNvSpPr txBox="1"/>
          <p:nvPr/>
        </p:nvSpPr>
        <p:spPr>
          <a:xfrm>
            <a:off x="569575" y="190700"/>
            <a:ext cx="36255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WARM UP: THINK, PAIR, SHARE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2" name="Google Shape;52;p7"/>
          <p:cNvSpPr/>
          <p:nvPr/>
        </p:nvSpPr>
        <p:spPr>
          <a:xfrm>
            <a:off x="507950" y="901200"/>
            <a:ext cx="8203200" cy="33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182875" rIns="182875" bIns="1828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ubik"/>
                <a:ea typeface="Rubik"/>
                <a:cs typeface="Rubik"/>
                <a:sym typeface="Rubik"/>
              </a:rPr>
              <a:t>What do you think the word "media" means? What are </a:t>
            </a:r>
            <a:br>
              <a:rPr lang="en" sz="2000">
                <a:latin typeface="Rubik"/>
                <a:ea typeface="Rubik"/>
                <a:cs typeface="Rubik"/>
                <a:sym typeface="Rubik"/>
              </a:rPr>
            </a:br>
            <a:r>
              <a:rPr lang="en" sz="2000">
                <a:latin typeface="Rubik"/>
                <a:ea typeface="Rubik"/>
                <a:cs typeface="Rubik"/>
                <a:sym typeface="Rubik"/>
              </a:rPr>
              <a:t>some examples?</a:t>
            </a:r>
            <a:br>
              <a:rPr lang="en" sz="2000">
                <a:latin typeface="Rubik"/>
                <a:ea typeface="Rubik"/>
                <a:cs typeface="Rubik"/>
                <a:sym typeface="Rubik"/>
              </a:rPr>
            </a:br>
            <a:endParaRPr sz="2000"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latin typeface="Rubik"/>
                <a:ea typeface="Rubik"/>
                <a:cs typeface="Rubik"/>
                <a:sym typeface="Rubik"/>
              </a:rPr>
              <a:t>Directions:</a:t>
            </a:r>
            <a:endParaRPr sz="2000">
              <a:latin typeface="Rubik"/>
              <a:ea typeface="Rubik"/>
              <a:cs typeface="Rubik"/>
              <a:sym typeface="Rubik"/>
            </a:endParaRPr>
          </a:p>
          <a:p>
            <a:pPr marL="342900" marR="0" lvl="0" indent="-35814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"/>
              <a:buAutoNum type="arabicPeriod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Take a moment to think silently about the question.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342900" marR="0" lvl="0" indent="-35814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000"/>
              <a:buFont typeface="Lato"/>
              <a:buAutoNum type="arabicPeriod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Then, take turns sharing your response with your partner.</a:t>
            </a:r>
            <a:endParaRPr sz="2000" i="0" u="none" strike="noStrike" cap="none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3" name="Google Shape;53;p7"/>
          <p:cNvPicPr preferRelativeResize="0"/>
          <p:nvPr/>
        </p:nvPicPr>
        <p:blipFill rotWithShape="1">
          <a:blip r:embed="rId4">
            <a:alphaModFix/>
          </a:blip>
          <a:srcRect l="21094" r="21094" b="66866"/>
          <a:stretch/>
        </p:blipFill>
        <p:spPr>
          <a:xfrm rot="10800000">
            <a:off x="7082599" y="0"/>
            <a:ext cx="1820651" cy="1490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/>
        </p:nvSpPr>
        <p:spPr>
          <a:xfrm>
            <a:off x="569575" y="2113800"/>
            <a:ext cx="46032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All the ways that large groups of people get and share information (TV, books, the internet, newspapers, phones, etc.)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" name="Google Shape;59;p8"/>
          <p:cNvSpPr txBox="1"/>
          <p:nvPr/>
        </p:nvSpPr>
        <p:spPr>
          <a:xfrm>
            <a:off x="569575" y="1016350"/>
            <a:ext cx="50796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Rubik"/>
                <a:ea typeface="Rubik"/>
                <a:cs typeface="Rubik"/>
                <a:sym typeface="Rubik"/>
              </a:rPr>
              <a:t>Media</a:t>
            </a: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60" name="Google Shape;60;p8"/>
          <p:cNvPicPr preferRelativeResize="0"/>
          <p:nvPr/>
        </p:nvPicPr>
        <p:blipFill rotWithShape="1">
          <a:blip r:embed="rId3">
            <a:alphaModFix/>
          </a:blip>
          <a:srcRect b="10"/>
          <a:stretch/>
        </p:blipFill>
        <p:spPr>
          <a:xfrm>
            <a:off x="198825" y="205553"/>
            <a:ext cx="294540" cy="3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8"/>
          <p:cNvSpPr txBox="1"/>
          <p:nvPr/>
        </p:nvSpPr>
        <p:spPr>
          <a:xfrm>
            <a:off x="569575" y="1907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KEY VOCABULARY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62" name="Google Shape;62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375" y="1404275"/>
            <a:ext cx="1722000" cy="71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44577" y="544100"/>
            <a:ext cx="2297375" cy="3567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/>
          <p:nvPr/>
        </p:nvSpPr>
        <p:spPr>
          <a:xfrm>
            <a:off x="645775" y="2374450"/>
            <a:ext cx="53850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Time spent watching, listening to, reading, or creating media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9" name="Google Shape;69;p9"/>
          <p:cNvSpPr txBox="1"/>
          <p:nvPr/>
        </p:nvSpPr>
        <p:spPr>
          <a:xfrm>
            <a:off x="645775" y="1277000"/>
            <a:ext cx="50796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Rubik"/>
                <a:ea typeface="Rubik"/>
                <a:cs typeface="Rubik"/>
                <a:sym typeface="Rubik"/>
              </a:rPr>
              <a:t>Media Choices</a:t>
            </a: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70" name="Google Shape;70;p9"/>
          <p:cNvPicPr preferRelativeResize="0"/>
          <p:nvPr/>
        </p:nvPicPr>
        <p:blipFill rotWithShape="1">
          <a:blip r:embed="rId3">
            <a:alphaModFix/>
          </a:blip>
          <a:srcRect b="10"/>
          <a:stretch/>
        </p:blipFill>
        <p:spPr>
          <a:xfrm>
            <a:off x="198825" y="205553"/>
            <a:ext cx="294540" cy="3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9"/>
          <p:cNvSpPr txBox="1"/>
          <p:nvPr/>
        </p:nvSpPr>
        <p:spPr>
          <a:xfrm>
            <a:off x="569575" y="1907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KEY VOCABULARY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72" name="Google Shape;72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575" y="1664925"/>
            <a:ext cx="3710875" cy="71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9"/>
          <p:cNvPicPr preferRelativeResize="0"/>
          <p:nvPr/>
        </p:nvPicPr>
        <p:blipFill rotWithShape="1">
          <a:blip r:embed="rId5">
            <a:alphaModFix/>
          </a:blip>
          <a:srcRect l="26745" t="-467" r="-10245" b="5147"/>
          <a:stretch/>
        </p:blipFill>
        <p:spPr>
          <a:xfrm rot="-8" flipH="1">
            <a:off x="5056624" y="-568620"/>
            <a:ext cx="4087376" cy="514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500" y="133650"/>
            <a:ext cx="410475" cy="410458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0"/>
          <p:cNvSpPr/>
          <p:nvPr/>
        </p:nvSpPr>
        <p:spPr>
          <a:xfrm>
            <a:off x="507950" y="901200"/>
            <a:ext cx="8203200" cy="33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182875" rIns="182875" bIns="1828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ubik"/>
                <a:ea typeface="Rubik"/>
                <a:cs typeface="Rubik"/>
                <a:sym typeface="Rubik"/>
              </a:rPr>
              <a:t>Directions:</a:t>
            </a:r>
            <a:endParaRPr sz="2000">
              <a:latin typeface="Rubik"/>
              <a:ea typeface="Rubik"/>
              <a:cs typeface="Rubik"/>
              <a:sym typeface="Rubik"/>
            </a:endParaRPr>
          </a:p>
          <a:p>
            <a:pPr marL="342900" marR="0" lvl="0" indent="-35814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"/>
              <a:buAutoNum type="arabicPeriod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Look at the following six slides. Each one has a "media choice" that someone else has made.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342900" marR="0" lvl="0" indent="-35814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"/>
              <a:buAutoNum type="arabicPeriod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As you see each slide, think about how this media choice would make </a:t>
            </a:r>
            <a:r>
              <a:rPr lang="en" sz="2000" i="1" u="sng">
                <a:latin typeface="Lato"/>
                <a:ea typeface="Lato"/>
                <a:cs typeface="Lato"/>
                <a:sym typeface="Lato"/>
              </a:rPr>
              <a:t>you</a:t>
            </a:r>
            <a:r>
              <a:rPr lang="en" sz="2000">
                <a:latin typeface="Lato"/>
                <a:ea typeface="Lato"/>
                <a:cs typeface="Lato"/>
                <a:sym typeface="Lato"/>
              </a:rPr>
              <a:t> feel, if it were a choice you had made.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342900" marR="0" lvl="0" indent="-35814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000"/>
              <a:buFont typeface="Lato"/>
              <a:buAutoNum type="arabicPeriod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Share your thoughts! Raise your hand and wait for your teacher to call on you.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0" name="Google Shape;80;p10"/>
          <p:cNvSpPr txBox="1"/>
          <p:nvPr/>
        </p:nvSpPr>
        <p:spPr>
          <a:xfrm>
            <a:off x="507950" y="190700"/>
            <a:ext cx="24318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WARM UP: THINK-PAIR-SHARE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81" name="Google Shape;81;p10"/>
          <p:cNvPicPr preferRelativeResize="0"/>
          <p:nvPr/>
        </p:nvPicPr>
        <p:blipFill rotWithShape="1">
          <a:blip r:embed="rId4">
            <a:alphaModFix/>
          </a:blip>
          <a:srcRect t="7208" b="14094"/>
          <a:stretch/>
        </p:blipFill>
        <p:spPr>
          <a:xfrm rot="10800000">
            <a:off x="6329624" y="-3"/>
            <a:ext cx="2579424" cy="93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1"/>
          <p:cNvPicPr preferRelativeResize="0"/>
          <p:nvPr/>
        </p:nvPicPr>
        <p:blipFill rotWithShape="1">
          <a:blip r:embed="rId3">
            <a:alphaModFix/>
          </a:blip>
          <a:srcRect l="20854" t="20854"/>
          <a:stretch/>
        </p:blipFill>
        <p:spPr>
          <a:xfrm>
            <a:off x="-1" y="1"/>
            <a:ext cx="9144005" cy="5143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1"/>
          <p:cNvPicPr preferRelativeResize="0"/>
          <p:nvPr/>
        </p:nvPicPr>
        <p:blipFill rotWithShape="1">
          <a:blip r:embed="rId4">
            <a:alphaModFix/>
          </a:blip>
          <a:srcRect b="57852"/>
          <a:stretch/>
        </p:blipFill>
        <p:spPr>
          <a:xfrm>
            <a:off x="394625" y="583350"/>
            <a:ext cx="8354749" cy="4560152"/>
          </a:xfrm>
          <a:prstGeom prst="rect">
            <a:avLst/>
          </a:prstGeom>
          <a:noFill/>
          <a:ln>
            <a:noFill/>
          </a:ln>
          <a:effectLst>
            <a:outerShdw blurRad="57150" dist="19050" dir="21300000" algn="bl" rotWithShape="0">
              <a:srgbClr val="000000">
                <a:alpha val="48000"/>
              </a:srgbClr>
            </a:outerShdw>
          </a:effectLst>
        </p:spPr>
      </p:pic>
      <p:sp>
        <p:nvSpPr>
          <p:cNvPr id="88" name="Google Shape;88;p11"/>
          <p:cNvSpPr/>
          <p:nvPr/>
        </p:nvSpPr>
        <p:spPr>
          <a:xfrm>
            <a:off x="398350" y="591675"/>
            <a:ext cx="8351100" cy="455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89" name="Google Shape;89;p11"/>
          <p:cNvGraphicFramePr/>
          <p:nvPr/>
        </p:nvGraphicFramePr>
        <p:xfrm>
          <a:off x="615788" y="732350"/>
          <a:ext cx="7916225" cy="4274450"/>
        </p:xfrm>
        <a:graphic>
          <a:graphicData uri="http://schemas.openxmlformats.org/drawingml/2006/table">
            <a:tbl>
              <a:tblPr>
                <a:noFill/>
                <a:tableStyleId>{568BC707-9D39-49EE-8B01-B50C25066607}</a:tableStyleId>
              </a:tblPr>
              <a:tblGrid>
                <a:gridCol w="306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9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8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Lato"/>
                          <a:ea typeface="Lato"/>
                          <a:cs typeface="Lato"/>
                          <a:sym typeface="Lato"/>
                        </a:rPr>
                        <a:t>What?</a:t>
                      </a:r>
                      <a:endParaRPr sz="30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Lato"/>
                          <a:ea typeface="Lato"/>
                          <a:cs typeface="Lato"/>
                          <a:sym typeface="Lato"/>
                        </a:rPr>
                        <a:t>When?</a:t>
                      </a:r>
                      <a:endParaRPr sz="30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 anchor="ctr"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Lato"/>
                          <a:ea typeface="Lato"/>
                          <a:cs typeface="Lato"/>
                          <a:sym typeface="Lato"/>
                        </a:rPr>
                        <a:t>How Much?</a:t>
                      </a:r>
                      <a:endParaRPr sz="30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 anchor="ctr"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3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000" b="1">
                          <a:latin typeface="Caveat"/>
                          <a:ea typeface="Caveat"/>
                          <a:cs typeface="Caveat"/>
                          <a:sym typeface="Caveat"/>
                        </a:rPr>
                        <a:t>I watched YouTube cat videos on my mom’s iPhone.</a:t>
                      </a:r>
                      <a:endParaRPr sz="4000" b="1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000" b="1">
                          <a:latin typeface="Caveat"/>
                          <a:ea typeface="Caveat"/>
                          <a:cs typeface="Caveat"/>
                          <a:sym typeface="Caveat"/>
                        </a:rPr>
                        <a:t>Monday morning, before school</a:t>
                      </a:r>
                      <a:endParaRPr sz="4000" b="1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63500" marR="63500" marT="63500" marB="63500"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000" b="1">
                          <a:latin typeface="Caveat"/>
                          <a:ea typeface="Caveat"/>
                          <a:cs typeface="Caveat"/>
                          <a:sym typeface="Caveat"/>
                        </a:rPr>
                        <a:t>For about 20 minutes</a:t>
                      </a:r>
                      <a:endParaRPr sz="4000" b="1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63500" marR="63500" marT="63500" marB="63500"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0" name="Google Shape;90;p11"/>
          <p:cNvPicPr preferRelativeResize="0"/>
          <p:nvPr/>
        </p:nvPicPr>
        <p:blipFill rotWithShape="1">
          <a:blip r:embed="rId5">
            <a:alphaModFix/>
          </a:blip>
          <a:srcRect l="-28909" t="37547" r="11772" b="21612"/>
          <a:stretch/>
        </p:blipFill>
        <p:spPr>
          <a:xfrm rot="5400013">
            <a:off x="6572853" y="2733659"/>
            <a:ext cx="2981425" cy="1847858"/>
          </a:xfrm>
          <a:prstGeom prst="rect">
            <a:avLst/>
          </a:prstGeom>
          <a:noFill/>
          <a:ln>
            <a:noFill/>
          </a:ln>
          <a:effectLst>
            <a:outerShdw blurRad="100013" dist="19050" dir="1968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2"/>
          <p:cNvPicPr preferRelativeResize="0"/>
          <p:nvPr/>
        </p:nvPicPr>
        <p:blipFill rotWithShape="1">
          <a:blip r:embed="rId3">
            <a:alphaModFix/>
          </a:blip>
          <a:srcRect l="20854" t="20854"/>
          <a:stretch/>
        </p:blipFill>
        <p:spPr>
          <a:xfrm>
            <a:off x="-1" y="1"/>
            <a:ext cx="9144005" cy="5143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2"/>
          <p:cNvPicPr preferRelativeResize="0"/>
          <p:nvPr/>
        </p:nvPicPr>
        <p:blipFill rotWithShape="1">
          <a:blip r:embed="rId4">
            <a:alphaModFix/>
          </a:blip>
          <a:srcRect b="57852"/>
          <a:stretch/>
        </p:blipFill>
        <p:spPr>
          <a:xfrm>
            <a:off x="394625" y="583350"/>
            <a:ext cx="8354749" cy="4560152"/>
          </a:xfrm>
          <a:prstGeom prst="rect">
            <a:avLst/>
          </a:prstGeom>
          <a:noFill/>
          <a:ln>
            <a:noFill/>
          </a:ln>
          <a:effectLst>
            <a:outerShdw blurRad="57150" dist="19050" dir="21300000" algn="bl" rotWithShape="0">
              <a:srgbClr val="000000">
                <a:alpha val="48000"/>
              </a:srgbClr>
            </a:outerShdw>
          </a:effectLst>
        </p:spPr>
      </p:pic>
      <p:sp>
        <p:nvSpPr>
          <p:cNvPr id="97" name="Google Shape;97;p12"/>
          <p:cNvSpPr/>
          <p:nvPr/>
        </p:nvSpPr>
        <p:spPr>
          <a:xfrm>
            <a:off x="398350" y="591675"/>
            <a:ext cx="8351100" cy="455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98" name="Google Shape;98;p12"/>
          <p:cNvGraphicFramePr/>
          <p:nvPr/>
        </p:nvGraphicFramePr>
        <p:xfrm>
          <a:off x="615788" y="732350"/>
          <a:ext cx="7916225" cy="4274450"/>
        </p:xfrm>
        <a:graphic>
          <a:graphicData uri="http://schemas.openxmlformats.org/drawingml/2006/table">
            <a:tbl>
              <a:tblPr>
                <a:noFill/>
                <a:tableStyleId>{568BC707-9D39-49EE-8B01-B50C25066607}</a:tableStyleId>
              </a:tblPr>
              <a:tblGrid>
                <a:gridCol w="306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9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8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Lato"/>
                          <a:ea typeface="Lato"/>
                          <a:cs typeface="Lato"/>
                          <a:sym typeface="Lato"/>
                        </a:rPr>
                        <a:t>What?</a:t>
                      </a:r>
                      <a:endParaRPr sz="30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Lato"/>
                          <a:ea typeface="Lato"/>
                          <a:cs typeface="Lato"/>
                          <a:sym typeface="Lato"/>
                        </a:rPr>
                        <a:t>When?</a:t>
                      </a:r>
                      <a:endParaRPr sz="30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 anchor="ctr"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Lato"/>
                          <a:ea typeface="Lato"/>
                          <a:cs typeface="Lato"/>
                          <a:sym typeface="Lato"/>
                        </a:rPr>
                        <a:t>How Much?</a:t>
                      </a:r>
                      <a:endParaRPr sz="30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 anchor="ctr"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3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4000" b="1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I watched </a:t>
                      </a:r>
                      <a:r>
                        <a:rPr lang="en" sz="4000" b="1" i="1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Trollhunters</a:t>
                      </a:r>
                      <a:r>
                        <a:rPr lang="en" sz="4000" b="1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 on Netflix (on my iPad).</a:t>
                      </a:r>
                      <a:endParaRPr sz="4000" b="1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4000" b="1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Late on Wednesday night, in bed, until I fell asleep</a:t>
                      </a:r>
                      <a:endParaRPr sz="4000" b="1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63500" marR="63500" marT="63500" marB="63500"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000" b="1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For two and a half hours</a:t>
                      </a:r>
                      <a:endParaRPr sz="4000" b="1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63500" marR="63500" marT="63500" marB="63500"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9" name="Google Shape;99;p12"/>
          <p:cNvPicPr preferRelativeResize="0"/>
          <p:nvPr/>
        </p:nvPicPr>
        <p:blipFill rotWithShape="1">
          <a:blip r:embed="rId5">
            <a:alphaModFix/>
          </a:blip>
          <a:srcRect l="-28909" t="37547" r="11772" b="21612"/>
          <a:stretch/>
        </p:blipFill>
        <p:spPr>
          <a:xfrm rot="5400013">
            <a:off x="6572853" y="2733659"/>
            <a:ext cx="2981425" cy="1847858"/>
          </a:xfrm>
          <a:prstGeom prst="rect">
            <a:avLst/>
          </a:prstGeom>
          <a:noFill/>
          <a:ln>
            <a:noFill/>
          </a:ln>
          <a:effectLst>
            <a:outerShdw blurRad="100013" dist="19050" dir="1968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gCit 2.0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D91880074CB14897C8BA1AE849FA9F" ma:contentTypeVersion="12" ma:contentTypeDescription="Create a new document." ma:contentTypeScope="" ma:versionID="748ded7d7a22ae126bce982be651fdf2">
  <xsd:schema xmlns:xsd="http://www.w3.org/2001/XMLSchema" xmlns:xs="http://www.w3.org/2001/XMLSchema" xmlns:p="http://schemas.microsoft.com/office/2006/metadata/properties" xmlns:ns2="c219d832-1076-4c15-87a4-e4c3e333e237" xmlns:ns3="24b2b1f2-60e9-4873-a720-0da2f5bde98a" targetNamespace="http://schemas.microsoft.com/office/2006/metadata/properties" ma:root="true" ma:fieldsID="d24cafa3de19620868409dbed27e2a0a" ns2:_="" ns3:_="">
    <xsd:import namespace="c219d832-1076-4c15-87a4-e4c3e333e237"/>
    <xsd:import namespace="24b2b1f2-60e9-4873-a720-0da2f5bde9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19d832-1076-4c15-87a4-e4c3e333e2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b2b1f2-60e9-4873-a720-0da2f5bde98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8F5468F-B00C-4A14-8950-ED396705C7D1}"/>
</file>

<file path=customXml/itemProps2.xml><?xml version="1.0" encoding="utf-8"?>
<ds:datastoreItem xmlns:ds="http://schemas.openxmlformats.org/officeDocument/2006/customXml" ds:itemID="{D9E368B2-3547-4B55-9407-266DA465D397}"/>
</file>

<file path=customXml/itemProps3.xml><?xml version="1.0" encoding="utf-8"?>
<ds:datastoreItem xmlns:ds="http://schemas.openxmlformats.org/officeDocument/2006/customXml" ds:itemID="{338D5CF3-2671-4A7C-956A-0F01080CC42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644</Words>
  <Application>Microsoft Office PowerPoint</Application>
  <PresentationFormat>On-screen Show (16:9)</PresentationFormat>
  <Paragraphs>87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Rubik</vt:lpstr>
      <vt:lpstr>Lato</vt:lpstr>
      <vt:lpstr>Rubik Light</vt:lpstr>
      <vt:lpstr>Caveat</vt:lpstr>
      <vt:lpstr>Indie Flower</vt:lpstr>
      <vt:lpstr>Arial</vt:lpstr>
      <vt:lpstr>DigCit 2.0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Sara Hollis</cp:lastModifiedBy>
  <cp:revision>1</cp:revision>
  <dcterms:modified xsi:type="dcterms:W3CDTF">2021-09-03T16:24:41Z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0x010100B0D91880074CB14897C8BA1AE849FA9F</vt:lpwstr>
  </property>
</Properties>
</file>