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7" r:id="rId11"/>
    <p:sldId id="268" r:id="rId12"/>
  </p:sldIdLst>
  <p:sldSz cx="9144000" cy="5143500" type="screen16x9"/>
  <p:notesSz cx="6858000" cy="9144000"/>
  <p:embeddedFontLst>
    <p:embeddedFont>
      <p:font typeface="Amatic SC" pitchFamily="2" charset="-79"/>
      <p:regular r:id="rId14"/>
      <p:bold r:id="rId15"/>
    </p:embeddedFont>
    <p:embeddedFont>
      <p:font typeface="Roboto" panose="02000000000000000000" pitchFamily="2" charset="0"/>
      <p:regular r:id="rId16"/>
      <p:bold r:id="rId17"/>
      <p:italic r:id="rId18"/>
      <p:boldItalic r:id="rId19"/>
    </p:embeddedFont>
    <p:embeddedFont>
      <p:font typeface="Source Code Pro" panose="020B0509030403020204" pitchFamily="49"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3"/>
  </p:normalViewPr>
  <p:slideViewPr>
    <p:cSldViewPr>
      <p:cViewPr varScale="1">
        <p:scale>
          <a:sx n="115" d="100"/>
          <a:sy n="115" d="100"/>
        </p:scale>
        <p:origin x="10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0432591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spcAft>
                <a:spcPts val="0"/>
              </a:spcAft>
              <a:buSzPct val="100000"/>
            </a:pPr>
            <a:r>
              <a:rPr lang="en"/>
              <a:t>Depending on how the bystander respond, they can either contribute to the problem or the solution</a:t>
            </a:r>
          </a:p>
          <a:p>
            <a:pPr marL="457200" lvl="0" indent="-298450">
              <a:spcBef>
                <a:spcPts val="0"/>
              </a:spcBef>
              <a:buSzPct val="100000"/>
            </a:pPr>
            <a:r>
              <a:rPr lang="en"/>
              <a:t>Many bystanders think they play  neutral role in many situations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latin typeface="Times New Roman"/>
                <a:ea typeface="Times New Roman"/>
                <a:cs typeface="Times New Roman"/>
                <a:sym typeface="Times New Roman"/>
              </a:rPr>
              <a:t>Diffusion of Responsibility:</a:t>
            </a:r>
            <a:r>
              <a:rPr lang="en">
                <a:latin typeface="Times New Roman"/>
                <a:ea typeface="Times New Roman"/>
                <a:cs typeface="Times New Roman"/>
                <a:sym typeface="Times New Roman"/>
              </a:rPr>
              <a:t> </a:t>
            </a:r>
            <a:r>
              <a:rPr lang="en">
                <a:solidFill>
                  <a:srgbClr val="222222"/>
                </a:solidFill>
                <a:latin typeface="Times New Roman"/>
                <a:ea typeface="Times New Roman"/>
                <a:cs typeface="Times New Roman"/>
                <a:sym typeface="Times New Roman"/>
              </a:rPr>
              <a:t>Because there are other observers, individuals do not feel as much pressure to take action, since the responsibility to take action is thought to be shared among all of those present.</a:t>
            </a:r>
          </a:p>
          <a:p>
            <a:pPr lvl="0">
              <a:spcBef>
                <a:spcPts val="0"/>
              </a:spcBef>
              <a:buNone/>
            </a:pPr>
            <a:endParaRPr>
              <a:solidFill>
                <a:srgbClr val="222222"/>
              </a:solidFill>
              <a:latin typeface="Times New Roman"/>
              <a:ea typeface="Times New Roman"/>
              <a:cs typeface="Times New Roman"/>
              <a:sym typeface="Times New Roman"/>
            </a:endParaRPr>
          </a:p>
          <a:p>
            <a:pPr lvl="0">
              <a:spcBef>
                <a:spcPts val="0"/>
              </a:spcBef>
              <a:buNone/>
            </a:pPr>
            <a:r>
              <a:rPr lang="en" b="1">
                <a:solidFill>
                  <a:srgbClr val="222222"/>
                </a:solidFill>
                <a:latin typeface="Times New Roman"/>
                <a:ea typeface="Times New Roman"/>
                <a:cs typeface="Times New Roman"/>
                <a:sym typeface="Times New Roman"/>
              </a:rPr>
              <a:t>Behave in correct/acceptable ways</a:t>
            </a:r>
            <a:r>
              <a:rPr lang="en">
                <a:solidFill>
                  <a:srgbClr val="222222"/>
                </a:solidFill>
                <a:latin typeface="Times New Roman"/>
                <a:ea typeface="Times New Roman"/>
                <a:cs typeface="Times New Roman"/>
                <a:sym typeface="Times New Roman"/>
              </a:rPr>
              <a:t>: When other observers fail to react, individuals often take this as a signal that a response is not needed or not appropriate. Other researchers have found that onlookers are less likely to intervene if the situation is ambiguous. In the case of Kitty Genovese, many of the 38 witnesses reported that they believed that they were witnessing a "lover's quarrel," and did not realize that the young woman was actually being murdered.</a:t>
            </a:r>
          </a:p>
          <a:p>
            <a:pPr lvl="0">
              <a:spcBef>
                <a:spcPts val="0"/>
              </a:spcBef>
              <a:buNone/>
            </a:pPr>
            <a:endParaRPr>
              <a:solidFill>
                <a:srgbClr val="222222"/>
              </a:solidFill>
              <a:latin typeface="Times New Roman"/>
              <a:ea typeface="Times New Roman"/>
              <a:cs typeface="Times New Roman"/>
              <a:sym typeface="Times New Roman"/>
            </a:endParaRPr>
          </a:p>
          <a:p>
            <a:pPr lvl="0">
              <a:spcBef>
                <a:spcPts val="0"/>
              </a:spcBef>
              <a:buNone/>
            </a:pPr>
            <a:endParaRPr>
              <a:solidFill>
                <a:srgbClr val="222222"/>
              </a:solidFill>
              <a:latin typeface="Times New Roman"/>
              <a:ea typeface="Times New Roman"/>
              <a:cs typeface="Times New Roman"/>
              <a:sym typeface="Times New Roman"/>
            </a:endParaRPr>
          </a:p>
          <a:p>
            <a:pPr lvl="0">
              <a:spcBef>
                <a:spcPts val="0"/>
              </a:spcBef>
              <a:buNone/>
            </a:pPr>
            <a:endParaRPr>
              <a:solidFill>
                <a:srgbClr val="222222"/>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lnSpc>
                <a:spcPct val="115000"/>
              </a:lnSpc>
              <a:spcBef>
                <a:spcPts val="0"/>
              </a:spcBef>
              <a:spcAft>
                <a:spcPts val="1100"/>
              </a:spcAft>
              <a:buClr>
                <a:srgbClr val="000000"/>
              </a:buClr>
              <a:buSzPct val="100000"/>
              <a:buFont typeface="Arial"/>
              <a:buChar char="➔"/>
            </a:pPr>
            <a:r>
              <a:rPr lang="en" sz="1000">
                <a:highlight>
                  <a:srgbClr val="FFFFFF"/>
                </a:highlight>
                <a:latin typeface="Source Code Pro"/>
                <a:ea typeface="Source Code Pro"/>
                <a:cs typeface="Source Code Pro"/>
                <a:sym typeface="Source Code Pro"/>
              </a:rPr>
              <a:t>Most bystanders...passively accept-Often without realizing it, these bystanders also contribute to the problem. Passive bystanders provide the audience a bully craves and the silent acceptance that allows bullies to continue their hurtful behavior.</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04800" rtl="0">
              <a:lnSpc>
                <a:spcPct val="115000"/>
              </a:lnSpc>
              <a:spcBef>
                <a:spcPts val="0"/>
              </a:spcBef>
              <a:spcAft>
                <a:spcPts val="1600"/>
              </a:spcAft>
              <a:buClr>
                <a:srgbClr val="222222"/>
              </a:buClr>
              <a:buSzPct val="100000"/>
              <a:buFont typeface="Source Code Pro"/>
              <a:buChar char="➔"/>
            </a:pPr>
            <a:r>
              <a:rPr lang="en" sz="1200">
                <a:solidFill>
                  <a:srgbClr val="222222"/>
                </a:solidFill>
                <a:highlight>
                  <a:srgbClr val="FFFFFF"/>
                </a:highlight>
                <a:latin typeface="Source Code Pro"/>
                <a:ea typeface="Source Code Pro"/>
                <a:cs typeface="Source Code Pro"/>
                <a:sym typeface="Source Code Pro"/>
              </a:rPr>
              <a:t>3rd, Hero=standing up for what is right and doing our best to help support and protect someone who is being hurt.</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b="1" u="sng"/>
              <a:t>Courageous-</a:t>
            </a:r>
            <a:r>
              <a:rPr lang="en" sz="1200">
                <a:solidFill>
                  <a:srgbClr val="373A3C"/>
                </a:solidFill>
              </a:rPr>
              <a:t>Telling a friend who is bullying to stop is hard. They may be mad at you. But at least you won't feel guilt for being silent and allowing the bullying to continue. And you will be doing your friend a huge favor in the end by helping them stop really hurtful behavior.</a:t>
            </a:r>
          </a:p>
          <a:p>
            <a:pPr lvl="0">
              <a:spcBef>
                <a:spcPts val="0"/>
              </a:spcBef>
              <a:buNone/>
            </a:pPr>
            <a:endParaRPr sz="1200">
              <a:solidFill>
                <a:srgbClr val="373A3C"/>
              </a:solidFill>
            </a:endParaRPr>
          </a:p>
          <a:p>
            <a:pPr lvl="0">
              <a:spcBef>
                <a:spcPts val="0"/>
              </a:spcBef>
              <a:buNone/>
            </a:pPr>
            <a:r>
              <a:rPr lang="en" sz="1200" b="1" u="sng">
                <a:solidFill>
                  <a:srgbClr val="373A3C"/>
                </a:solidFill>
              </a:rPr>
              <a:t>Action Oriented- </a:t>
            </a:r>
            <a:r>
              <a:rPr lang="en" sz="1200">
                <a:solidFill>
                  <a:srgbClr val="373A3C"/>
                </a:solidFill>
              </a:rPr>
              <a:t>Doing something that does not support the bullying behavior can be a really small intervention with big results! Three words - "That is bullying" - can cause others to recognize the problem; proactive instead of reactive</a:t>
            </a:r>
          </a:p>
          <a:p>
            <a:pPr lvl="0">
              <a:spcBef>
                <a:spcPts val="0"/>
              </a:spcBef>
              <a:buNone/>
            </a:pPr>
            <a:endParaRPr sz="1200">
              <a:solidFill>
                <a:srgbClr val="373A3C"/>
              </a:solidFill>
            </a:endParaRPr>
          </a:p>
          <a:p>
            <a:pPr marL="0" lvl="0" indent="0" rtl="0">
              <a:lnSpc>
                <a:spcPct val="115000"/>
              </a:lnSpc>
              <a:spcBef>
                <a:spcPts val="0"/>
              </a:spcBef>
              <a:spcAft>
                <a:spcPts val="1600"/>
              </a:spcAft>
              <a:buNone/>
            </a:pPr>
            <a:r>
              <a:rPr lang="en" sz="1200" b="1" u="sng">
                <a:solidFill>
                  <a:srgbClr val="373A3C"/>
                </a:solidFill>
              </a:rPr>
              <a:t>Assertive-</a:t>
            </a:r>
            <a:r>
              <a:rPr lang="en" sz="1200">
                <a:solidFill>
                  <a:srgbClr val="373A3C"/>
                </a:solidFill>
              </a:rPr>
              <a:t> Telling a friend how their behavior makes you feel and how it affects others requires being able to use your voice</a:t>
            </a:r>
          </a:p>
          <a:p>
            <a:pPr marL="0" lvl="0" indent="0" rtl="0">
              <a:lnSpc>
                <a:spcPct val="115000"/>
              </a:lnSpc>
              <a:spcBef>
                <a:spcPts val="0"/>
              </a:spcBef>
              <a:spcAft>
                <a:spcPts val="1600"/>
              </a:spcAft>
              <a:buNone/>
            </a:pPr>
            <a:r>
              <a:rPr lang="en" sz="1200" b="1" u="sng">
                <a:solidFill>
                  <a:srgbClr val="373A3C"/>
                </a:solidFill>
              </a:rPr>
              <a:t>Compassionate-</a:t>
            </a:r>
            <a:r>
              <a:rPr lang="en" sz="1200">
                <a:solidFill>
                  <a:srgbClr val="373A3C"/>
                </a:solidFill>
              </a:rPr>
              <a:t> Upstanders have the gift of compassion. They recognize when someone is hurt and take steps to help</a:t>
            </a:r>
          </a:p>
          <a:p>
            <a:pPr marL="0" lvl="0" indent="0" rtl="0">
              <a:lnSpc>
                <a:spcPct val="115000"/>
              </a:lnSpc>
              <a:spcBef>
                <a:spcPts val="0"/>
              </a:spcBef>
              <a:spcAft>
                <a:spcPts val="1600"/>
              </a:spcAft>
              <a:buNone/>
            </a:pPr>
            <a:r>
              <a:rPr lang="en" sz="1200" b="1" u="sng">
                <a:solidFill>
                  <a:srgbClr val="373A3C"/>
                </a:solidFill>
              </a:rPr>
              <a:t>A Leader-</a:t>
            </a:r>
            <a:r>
              <a:rPr lang="en" sz="1200">
                <a:solidFill>
                  <a:srgbClr val="373A3C"/>
                </a:solidFill>
              </a:rPr>
              <a:t> Upstanders are leaders in their social group, helping others to recognize ways to get along and be supportive to others.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lnSpc>
                <a:spcPct val="110000"/>
              </a:lnSpc>
              <a:spcBef>
                <a:spcPts val="0"/>
              </a:spcBef>
              <a:spcAft>
                <a:spcPts val="400"/>
              </a:spcAft>
              <a:buClr>
                <a:srgbClr val="222222"/>
              </a:buClr>
              <a:buSzPct val="100000"/>
            </a:pPr>
            <a:r>
              <a:rPr lang="en" sz="1400" b="1">
                <a:solidFill>
                  <a:srgbClr val="222222"/>
                </a:solidFill>
              </a:rPr>
              <a:t>Becoming an upstander is about moving from silence to action.</a:t>
            </a:r>
          </a:p>
          <a:p>
            <a:pPr lvl="0">
              <a:spcBef>
                <a:spcPts val="0"/>
              </a:spcBef>
              <a:buNone/>
            </a:pPr>
            <a:endParaRPr sz="1400">
              <a:solidFill>
                <a:srgbClr val="222222"/>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spcAft>
                <a:spcPts val="0"/>
              </a:spcAft>
              <a:buSzPct val="100000"/>
              <a:buAutoNum type="arabicPeriod"/>
            </a:pPr>
            <a:r>
              <a:rPr lang="en"/>
              <a:t>“I disagree with what’s been said.”</a:t>
            </a:r>
          </a:p>
          <a:p>
            <a:pPr marL="457200" lvl="0" indent="-298450">
              <a:spcBef>
                <a:spcPts val="0"/>
              </a:spcBef>
              <a:buSzPct val="100000"/>
              <a:buAutoNum type="arabicPeriod"/>
            </a:pPr>
            <a:r>
              <a:rPr lang="en"/>
              <a:t>You are being bullied. Don’t keep what’s happening bottled up inside. Seek help from someone you trust.”</a:t>
            </a:r>
            <a:br>
              <a:rPr lang="en"/>
            </a:br>
            <a:endParaRPr lang="e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wrap="square"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wrap="square"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wrap="square"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wrap="square"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wrap="square"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ylerclementi.org/pled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nlinesense.org/cyber-bullying-bystanders-tee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d.stanford.edu/news/shyness-bullying-and-heroism-how-help-kids-go-bystanders-upstanders" TargetMode="External"/><Relationship Id="rId5" Type="http://schemas.openxmlformats.org/officeDocument/2006/relationships/hyperlink" Target="https://www.edutopia.org/blog/film-festival-bullying-prevention-upstanders" TargetMode="External"/><Relationship Id="rId4" Type="http://schemas.openxmlformats.org/officeDocument/2006/relationships/hyperlink" Target="http://www.togetheragainstbullying.org/tab/changing-behavior/becoming-an-upstand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48425" y="403825"/>
            <a:ext cx="8832300" cy="2690400"/>
          </a:xfrm>
          <a:prstGeom prst="rect">
            <a:avLst/>
          </a:prstGeom>
        </p:spPr>
        <p:txBody>
          <a:bodyPr wrap="square" lIns="91425" tIns="91425" rIns="91425" bIns="91425" anchor="ctr" anchorCtr="0">
            <a:noAutofit/>
          </a:bodyPr>
          <a:lstStyle/>
          <a:p>
            <a:pPr lvl="0" rtl="0">
              <a:spcBef>
                <a:spcPts val="0"/>
              </a:spcBef>
              <a:buNone/>
            </a:pPr>
            <a:r>
              <a:rPr lang="en" sz="9600" b="0" dirty="0"/>
              <a:t>How to BE AN ADVOCATE: </a:t>
            </a:r>
          </a:p>
          <a:p>
            <a:pPr lvl="0">
              <a:spcBef>
                <a:spcPts val="0"/>
              </a:spcBef>
              <a:buNone/>
            </a:pPr>
            <a:r>
              <a:rPr lang="en" sz="7200" b="0" dirty="0"/>
              <a:t>What can ONE person do to Help?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4275" y="0"/>
            <a:ext cx="8520600" cy="935700"/>
          </a:xfrm>
          <a:prstGeom prst="rect">
            <a:avLst/>
          </a:prstGeom>
        </p:spPr>
        <p:txBody>
          <a:bodyPr wrap="square" lIns="91425" tIns="91425" rIns="91425" bIns="91425" anchor="t" anchorCtr="0">
            <a:noAutofit/>
          </a:bodyPr>
          <a:lstStyle/>
          <a:p>
            <a:pPr lvl="0" rtl="0">
              <a:lnSpc>
                <a:spcPct val="104000"/>
              </a:lnSpc>
              <a:spcBef>
                <a:spcPts val="0"/>
              </a:spcBef>
              <a:spcAft>
                <a:spcPts val="1500"/>
              </a:spcAft>
              <a:buNone/>
            </a:pPr>
            <a:r>
              <a:rPr lang="en" sz="1800" u="sng">
                <a:solidFill>
                  <a:schemeClr val="hlink"/>
                </a:solidFill>
                <a:highlight>
                  <a:srgbClr val="FFFFFF"/>
                </a:highlight>
                <a:latin typeface="Times New Roman"/>
                <a:ea typeface="Times New Roman"/>
                <a:cs typeface="Times New Roman"/>
                <a:sym typeface="Times New Roman"/>
                <a:hlinkClick r:id="rId3"/>
              </a:rPr>
              <a:t>Upstander Pledge</a:t>
            </a:r>
          </a:p>
          <a:p>
            <a:pPr lvl="0" rtl="0">
              <a:lnSpc>
                <a:spcPct val="125000"/>
              </a:lnSpc>
              <a:spcBef>
                <a:spcPts val="0"/>
              </a:spcBef>
              <a:buNone/>
            </a:pPr>
            <a:r>
              <a:rPr lang="en" sz="1800">
                <a:solidFill>
                  <a:srgbClr val="2F2F2F"/>
                </a:solidFill>
                <a:highlight>
                  <a:srgbClr val="FFFFFF"/>
                </a:highlight>
                <a:latin typeface="Roboto"/>
                <a:ea typeface="Roboto"/>
                <a:cs typeface="Roboto"/>
                <a:sym typeface="Roboto"/>
              </a:rPr>
              <a:t>Become an #Upstander in your community and share with others.</a:t>
            </a:r>
          </a:p>
        </p:txBody>
      </p:sp>
      <p:sp>
        <p:nvSpPr>
          <p:cNvPr id="129" name="Shape 129"/>
          <p:cNvSpPr txBox="1">
            <a:spLocks noGrp="1"/>
          </p:cNvSpPr>
          <p:nvPr>
            <p:ph type="body" idx="1"/>
          </p:nvPr>
        </p:nvSpPr>
        <p:spPr>
          <a:xfrm>
            <a:off x="311700" y="666750"/>
            <a:ext cx="8520600" cy="4350300"/>
          </a:xfrm>
          <a:prstGeom prst="rect">
            <a:avLst/>
          </a:prstGeom>
        </p:spPr>
        <p:txBody>
          <a:bodyPr wrap="square" lIns="91425" tIns="91425" rIns="91425" bIns="91425" anchor="t" anchorCtr="0">
            <a:noAutofit/>
          </a:bodyPr>
          <a:lstStyle/>
          <a:p>
            <a:pPr lvl="0" rtl="0">
              <a:lnSpc>
                <a:spcPct val="125000"/>
              </a:lnSpc>
              <a:spcBef>
                <a:spcPts val="0"/>
              </a:spcBef>
              <a:spcAft>
                <a:spcPts val="0"/>
              </a:spcAft>
              <a:buNone/>
            </a:pPr>
            <a:endParaRPr sz="600" b="1" dirty="0">
              <a:solidFill>
                <a:srgbClr val="2F2F2F"/>
              </a:solidFill>
              <a:highlight>
                <a:srgbClr val="FFFFFF"/>
              </a:highlight>
              <a:latin typeface="Roboto"/>
              <a:ea typeface="Roboto"/>
              <a:cs typeface="Roboto"/>
              <a:sym typeface="Roboto"/>
            </a:endParaRPr>
          </a:p>
          <a:p>
            <a:pPr lvl="0" rtl="0">
              <a:spcBef>
                <a:spcPts val="1500"/>
              </a:spcBef>
              <a:spcAft>
                <a:spcPts val="0"/>
              </a:spcAft>
              <a:buNone/>
            </a:pPr>
            <a:r>
              <a:rPr lang="en" sz="1100" b="1" dirty="0">
                <a:solidFill>
                  <a:srgbClr val="2F2F2F"/>
                </a:solidFill>
                <a:highlight>
                  <a:srgbClr val="FFFFFF"/>
                </a:highlight>
                <a:latin typeface="Roboto"/>
                <a:ea typeface="Roboto"/>
                <a:cs typeface="Roboto"/>
                <a:sym typeface="Roboto"/>
              </a:rPr>
              <a:t>I pledge to be an Upstander:</a:t>
            </a:r>
          </a:p>
          <a:p>
            <a:pPr marL="457200" lvl="0" indent="-298450" rtl="0">
              <a:spcBef>
                <a:spcPts val="800"/>
              </a:spcBef>
              <a:spcAft>
                <a:spcPts val="0"/>
              </a:spcAft>
              <a:buClr>
                <a:srgbClr val="2F2F2F"/>
              </a:buClr>
              <a:buSzPct val="100000"/>
              <a:buFont typeface="Roboto"/>
            </a:pPr>
            <a:r>
              <a:rPr lang="en" sz="1100" dirty="0">
                <a:solidFill>
                  <a:srgbClr val="2F2F2F"/>
                </a:solidFill>
                <a:highlight>
                  <a:srgbClr val="FFFFFF"/>
                </a:highlight>
                <a:latin typeface="Roboto"/>
                <a:ea typeface="Roboto"/>
                <a:cs typeface="Roboto"/>
                <a:sym typeface="Roboto"/>
              </a:rPr>
              <a:t>I will stand up to bullying whether I’m at school, at home, at work or out with friends, family, colleagues, or teammates.</a:t>
            </a:r>
          </a:p>
          <a:p>
            <a:pPr marL="457200" lvl="0" indent="-298450" rtl="0">
              <a:spcBef>
                <a:spcPts val="0"/>
              </a:spcBef>
              <a:spcAft>
                <a:spcPts val="0"/>
              </a:spcAft>
              <a:buClr>
                <a:srgbClr val="2F2F2F"/>
              </a:buClr>
              <a:buSzPct val="100000"/>
              <a:buFont typeface="Roboto"/>
            </a:pPr>
            <a:r>
              <a:rPr lang="en" sz="1100" dirty="0">
                <a:solidFill>
                  <a:srgbClr val="2F2F2F"/>
                </a:solidFill>
                <a:highlight>
                  <a:srgbClr val="FFFFFF"/>
                </a:highlight>
                <a:latin typeface="Roboto"/>
                <a:ea typeface="Roboto"/>
                <a:cs typeface="Roboto"/>
                <a:sym typeface="Roboto"/>
              </a:rPr>
              <a:t> I will work to make others feel safe and included by treating them with respect and compassion.</a:t>
            </a:r>
          </a:p>
          <a:p>
            <a:pPr marL="457200" lvl="0" indent="-298450" rtl="0">
              <a:spcBef>
                <a:spcPts val="0"/>
              </a:spcBef>
              <a:spcAft>
                <a:spcPts val="300"/>
              </a:spcAft>
              <a:buClr>
                <a:srgbClr val="2F2F2F"/>
              </a:buClr>
              <a:buSzPct val="100000"/>
              <a:buFont typeface="Roboto"/>
            </a:pPr>
            <a:r>
              <a:rPr lang="en" sz="1100" dirty="0">
                <a:solidFill>
                  <a:srgbClr val="2F2F2F"/>
                </a:solidFill>
                <a:highlight>
                  <a:srgbClr val="FFFFFF"/>
                </a:highlight>
                <a:latin typeface="Roboto"/>
                <a:ea typeface="Roboto"/>
                <a:cs typeface="Roboto"/>
                <a:sym typeface="Roboto"/>
              </a:rPr>
              <a:t> I will not use insulting or demeaning language, slurs, gestures, facial expressions, or jokes about anyone in person or while using technology.</a:t>
            </a:r>
          </a:p>
          <a:p>
            <a:pPr lvl="0" rtl="0">
              <a:spcBef>
                <a:spcPts val="1500"/>
              </a:spcBef>
              <a:spcAft>
                <a:spcPts val="0"/>
              </a:spcAft>
              <a:buNone/>
            </a:pPr>
            <a:r>
              <a:rPr lang="en" sz="1100" b="1" dirty="0">
                <a:solidFill>
                  <a:srgbClr val="2F2F2F"/>
                </a:solidFill>
                <a:highlight>
                  <a:srgbClr val="FFFFFF"/>
                </a:highlight>
                <a:latin typeface="Roboto"/>
                <a:ea typeface="Roboto"/>
                <a:cs typeface="Roboto"/>
                <a:sym typeface="Roboto"/>
              </a:rPr>
              <a:t>If I see or hear behavior that perpetuates prejudice:</a:t>
            </a:r>
          </a:p>
          <a:p>
            <a:pPr marL="457200" lvl="0" indent="-298450" rtl="0">
              <a:spcBef>
                <a:spcPts val="800"/>
              </a:spcBef>
              <a:spcAft>
                <a:spcPts val="0"/>
              </a:spcAft>
              <a:buClr>
                <a:srgbClr val="2F2F2F"/>
              </a:buClr>
              <a:buSzPct val="100000"/>
              <a:buFont typeface="Roboto"/>
            </a:pPr>
            <a:r>
              <a:rPr lang="en" sz="1100" dirty="0">
                <a:solidFill>
                  <a:srgbClr val="2F2F2F"/>
                </a:solidFill>
                <a:highlight>
                  <a:srgbClr val="FFFFFF"/>
                </a:highlight>
                <a:latin typeface="Roboto"/>
                <a:ea typeface="Roboto"/>
                <a:cs typeface="Roboto"/>
                <a:sym typeface="Roboto"/>
              </a:rPr>
              <a:t>I will speak up! I will let others know that bullying, cruelty, and prejudice are abusive and not acceptable.</a:t>
            </a:r>
          </a:p>
          <a:p>
            <a:pPr marL="457200" lvl="0" indent="-298450" rtl="0">
              <a:spcBef>
                <a:spcPts val="0"/>
              </a:spcBef>
              <a:spcAft>
                <a:spcPts val="0"/>
              </a:spcAft>
              <a:buClr>
                <a:srgbClr val="2F2F2F"/>
              </a:buClr>
              <a:buSzPct val="100000"/>
              <a:buFont typeface="Roboto"/>
            </a:pPr>
            <a:r>
              <a:rPr lang="en" sz="1100" dirty="0">
                <a:solidFill>
                  <a:srgbClr val="2F2F2F"/>
                </a:solidFill>
                <a:highlight>
                  <a:srgbClr val="FFFFFF"/>
                </a:highlight>
                <a:latin typeface="Roboto"/>
                <a:ea typeface="Roboto"/>
                <a:cs typeface="Roboto"/>
                <a:sym typeface="Roboto"/>
              </a:rPr>
              <a:t> I will reach out to someone I know who has been the target of abusive actions or words and let this person know that this is not okay with me and ask how I can help.</a:t>
            </a:r>
          </a:p>
          <a:p>
            <a:pPr marL="457200" lvl="0" indent="-298450" rtl="0">
              <a:spcBef>
                <a:spcPts val="0"/>
              </a:spcBef>
              <a:spcAft>
                <a:spcPts val="300"/>
              </a:spcAft>
              <a:buClr>
                <a:srgbClr val="2F2F2F"/>
              </a:buClr>
              <a:buSzPct val="100000"/>
              <a:buFont typeface="Roboto"/>
            </a:pPr>
            <a:r>
              <a:rPr lang="en" sz="1100" dirty="0">
                <a:solidFill>
                  <a:srgbClr val="2F2F2F"/>
                </a:solidFill>
                <a:highlight>
                  <a:srgbClr val="FFFFFF"/>
                </a:highlight>
                <a:latin typeface="Roboto"/>
                <a:ea typeface="Roboto"/>
                <a:cs typeface="Roboto"/>
                <a:sym typeface="Roboto"/>
              </a:rPr>
              <a:t>I will remain vigilant and not be a passive audience or “bystander” to abusive actions or words.</a:t>
            </a:r>
          </a:p>
          <a:p>
            <a:pPr lvl="0" rtl="0">
              <a:spcBef>
                <a:spcPts val="1500"/>
              </a:spcBef>
              <a:spcAft>
                <a:spcPts val="0"/>
              </a:spcAft>
              <a:buNone/>
            </a:pPr>
            <a:r>
              <a:rPr lang="en" sz="1100" b="1" dirty="0">
                <a:solidFill>
                  <a:srgbClr val="2F2F2F"/>
                </a:solidFill>
                <a:highlight>
                  <a:srgbClr val="FFFFFF"/>
                </a:highlight>
                <a:latin typeface="Roboto"/>
                <a:ea typeface="Roboto"/>
                <a:cs typeface="Roboto"/>
                <a:sym typeface="Roboto"/>
              </a:rPr>
              <a:t>If I learn in person or online that someone is feeling seriously depressed or potentially suicidal:</a:t>
            </a:r>
          </a:p>
          <a:p>
            <a:pPr marL="457200" lvl="0" indent="-298450" rtl="0">
              <a:spcBef>
                <a:spcPts val="800"/>
              </a:spcBef>
              <a:spcAft>
                <a:spcPts val="0"/>
              </a:spcAft>
              <a:buClr>
                <a:srgbClr val="2F2F2F"/>
              </a:buClr>
              <a:buSzPct val="100000"/>
              <a:buFont typeface="Roboto"/>
            </a:pPr>
            <a:r>
              <a:rPr lang="en" sz="1100" dirty="0">
                <a:solidFill>
                  <a:srgbClr val="2F2F2F"/>
                </a:solidFill>
                <a:highlight>
                  <a:srgbClr val="FFFFFF"/>
                </a:highlight>
                <a:latin typeface="Roboto"/>
                <a:ea typeface="Roboto"/>
                <a:cs typeface="Roboto"/>
                <a:sym typeface="Roboto"/>
              </a:rPr>
              <a:t>I will reach out and tell this person, “Your life has value and is important, no matter how you feel at the moment and no matter what others say or think.”</a:t>
            </a:r>
          </a:p>
          <a:p>
            <a:pPr marL="457200" lvl="0" indent="-298450" rtl="0">
              <a:spcBef>
                <a:spcPts val="0"/>
              </a:spcBef>
              <a:spcAft>
                <a:spcPts val="300"/>
              </a:spcAft>
              <a:buClr>
                <a:srgbClr val="2F2F2F"/>
              </a:buClr>
              <a:buSzPct val="100000"/>
              <a:buFont typeface="Roboto"/>
            </a:pPr>
            <a:r>
              <a:rPr lang="en" sz="1100" dirty="0">
                <a:solidFill>
                  <a:srgbClr val="2F2F2F"/>
                </a:solidFill>
                <a:highlight>
                  <a:srgbClr val="FFFFFF"/>
                </a:highlight>
                <a:latin typeface="Roboto"/>
                <a:ea typeface="Roboto"/>
                <a:cs typeface="Roboto"/>
                <a:sym typeface="Roboto"/>
              </a:rPr>
              <a:t>I will strongly encourage this person to get professional help.</a:t>
            </a:r>
          </a:p>
          <a:p>
            <a:pPr lvl="0">
              <a:spcBef>
                <a:spcPts val="0"/>
              </a:spcBef>
              <a:buNone/>
            </a:pPr>
            <a:endParaRPr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49325" y="185900"/>
            <a:ext cx="8520600" cy="801000"/>
          </a:xfrm>
          <a:prstGeom prst="rect">
            <a:avLst/>
          </a:prstGeom>
        </p:spPr>
        <p:txBody>
          <a:bodyPr wrap="square" lIns="91425" tIns="91425" rIns="91425" bIns="91425" anchor="t" anchorCtr="0">
            <a:noAutofit/>
          </a:bodyPr>
          <a:lstStyle/>
          <a:p>
            <a:pPr lvl="0">
              <a:spcBef>
                <a:spcPts val="0"/>
              </a:spcBef>
              <a:buNone/>
            </a:pPr>
            <a:r>
              <a:rPr lang="en" sz="7000"/>
              <a:t>references</a:t>
            </a:r>
          </a:p>
        </p:txBody>
      </p:sp>
      <p:sp>
        <p:nvSpPr>
          <p:cNvPr id="135" name="Shape 135"/>
          <p:cNvSpPr txBox="1">
            <a:spLocks noGrp="1"/>
          </p:cNvSpPr>
          <p:nvPr>
            <p:ph type="body" idx="1"/>
          </p:nvPr>
        </p:nvSpPr>
        <p:spPr>
          <a:xfrm>
            <a:off x="311700" y="1496050"/>
            <a:ext cx="8520600" cy="3340200"/>
          </a:xfrm>
          <a:prstGeom prst="rect">
            <a:avLst/>
          </a:prstGeom>
        </p:spPr>
        <p:txBody>
          <a:bodyPr wrap="square" lIns="91425" tIns="91425" rIns="91425" bIns="91425" anchor="t" anchorCtr="0">
            <a:noAutofit/>
          </a:bodyPr>
          <a:lstStyle/>
          <a:p>
            <a:pPr lvl="0">
              <a:spcBef>
                <a:spcPts val="0"/>
              </a:spcBef>
              <a:buNone/>
            </a:pPr>
            <a:r>
              <a:rPr lang="en" u="sng">
                <a:solidFill>
                  <a:schemeClr val="accent3"/>
                </a:solidFill>
                <a:hlinkClick r:id="rId3"/>
              </a:rPr>
              <a:t>http://onlinesense.org/cyber-bullying-bystanders-teens/</a:t>
            </a:r>
          </a:p>
          <a:p>
            <a:pPr lvl="0">
              <a:spcBef>
                <a:spcPts val="0"/>
              </a:spcBef>
              <a:buNone/>
            </a:pPr>
            <a:r>
              <a:rPr lang="en" u="sng">
                <a:solidFill>
                  <a:schemeClr val="accent3"/>
                </a:solidFill>
                <a:hlinkClick r:id="rId4"/>
              </a:rPr>
              <a:t>http://www.togetheragainstbullying.org/tab/changing-behavior/becoming-an-upstander/</a:t>
            </a:r>
          </a:p>
          <a:p>
            <a:pPr lvl="0">
              <a:spcBef>
                <a:spcPts val="0"/>
              </a:spcBef>
              <a:buNone/>
            </a:pPr>
            <a:r>
              <a:rPr lang="en" u="sng">
                <a:solidFill>
                  <a:schemeClr val="accent3"/>
                </a:solidFill>
                <a:hlinkClick r:id="rId5"/>
              </a:rPr>
              <a:t>https://www.edutopia.org/blog/film-festival-bullying-prevention-upstanders</a:t>
            </a:r>
          </a:p>
          <a:p>
            <a:pPr lvl="0">
              <a:spcBef>
                <a:spcPts val="0"/>
              </a:spcBef>
              <a:buNone/>
            </a:pPr>
            <a:r>
              <a:rPr lang="en" u="sng">
                <a:solidFill>
                  <a:schemeClr val="accent3"/>
                </a:solidFill>
                <a:hlinkClick r:id="rId6"/>
              </a:rPr>
              <a:t>https://ed.stanford.edu/news/shyness-bullying-and-heroism-how-help-kids-go-bystanders-upstanders</a:t>
            </a:r>
          </a:p>
          <a:p>
            <a:pPr lvl="0">
              <a:spcBef>
                <a:spcPts val="0"/>
              </a:spcBef>
              <a:buNone/>
            </a:pPr>
            <a:r>
              <a:rPr lang="en">
                <a:solidFill>
                  <a:schemeClr val="accent3"/>
                </a:solidFill>
              </a:rPr>
              <a:t>https://tylerclementi.org/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185900"/>
            <a:ext cx="8520600" cy="801000"/>
          </a:xfrm>
          <a:prstGeom prst="rect">
            <a:avLst/>
          </a:prstGeom>
        </p:spPr>
        <p:txBody>
          <a:bodyPr wrap="square" lIns="91425" tIns="91425" rIns="91425" bIns="91425" anchor="t" anchorCtr="0">
            <a:noAutofit/>
          </a:bodyPr>
          <a:lstStyle/>
          <a:p>
            <a:pPr lvl="0" algn="ctr">
              <a:spcBef>
                <a:spcPts val="0"/>
              </a:spcBef>
              <a:buNone/>
            </a:pPr>
            <a:r>
              <a:rPr lang="en" sz="7000"/>
              <a:t>What is a bystander?</a:t>
            </a:r>
          </a:p>
        </p:txBody>
      </p:sp>
      <p:sp>
        <p:nvSpPr>
          <p:cNvPr id="68" name="Shape 68"/>
          <p:cNvSpPr txBox="1">
            <a:spLocks noGrp="1"/>
          </p:cNvSpPr>
          <p:nvPr>
            <p:ph type="body" idx="1"/>
          </p:nvPr>
        </p:nvSpPr>
        <p:spPr>
          <a:xfrm>
            <a:off x="311700" y="1531700"/>
            <a:ext cx="4483200" cy="2906700"/>
          </a:xfrm>
          <a:prstGeom prst="rect">
            <a:avLst/>
          </a:prstGeom>
        </p:spPr>
        <p:txBody>
          <a:bodyPr wrap="square" lIns="91425" tIns="91425" rIns="91425" bIns="91425" anchor="t" anchorCtr="0">
            <a:noAutofit/>
          </a:bodyPr>
          <a:lstStyle/>
          <a:p>
            <a:pPr marL="457200" lvl="0" indent="-355600" rtl="0">
              <a:spcBef>
                <a:spcPts val="0"/>
              </a:spcBef>
              <a:spcAft>
                <a:spcPts val="0"/>
              </a:spcAft>
              <a:buClr>
                <a:srgbClr val="000000"/>
              </a:buClr>
              <a:buSzPct val="100000"/>
              <a:buChar char="➔"/>
            </a:pPr>
            <a:r>
              <a:rPr lang="en" sz="2000">
                <a:solidFill>
                  <a:srgbClr val="000000"/>
                </a:solidFill>
                <a:highlight>
                  <a:srgbClr val="FFFFFF"/>
                </a:highlight>
              </a:rPr>
              <a:t>Those who watch bullying happen or hear about it</a:t>
            </a:r>
          </a:p>
          <a:p>
            <a:pPr marL="457200" lvl="0" indent="-355600" rtl="0">
              <a:spcBef>
                <a:spcPts val="0"/>
              </a:spcBef>
              <a:spcAft>
                <a:spcPts val="0"/>
              </a:spcAft>
              <a:buClr>
                <a:srgbClr val="000000"/>
              </a:buClr>
              <a:buSzPct val="100000"/>
              <a:buChar char="➔"/>
            </a:pPr>
            <a:r>
              <a:rPr lang="en" sz="2000">
                <a:solidFill>
                  <a:srgbClr val="000000"/>
                </a:solidFill>
                <a:highlight>
                  <a:srgbClr val="FFFFFF"/>
                </a:highlight>
              </a:rPr>
              <a:t>They can either contribute to the problem </a:t>
            </a:r>
            <a:r>
              <a:rPr lang="en" sz="2000" b="1" i="1">
                <a:solidFill>
                  <a:srgbClr val="000000"/>
                </a:solidFill>
                <a:highlight>
                  <a:srgbClr val="FFFFFF"/>
                </a:highlight>
              </a:rPr>
              <a:t>or</a:t>
            </a:r>
            <a:r>
              <a:rPr lang="en" sz="2000" i="1">
                <a:solidFill>
                  <a:srgbClr val="000000"/>
                </a:solidFill>
                <a:highlight>
                  <a:srgbClr val="FFFFFF"/>
                </a:highlight>
              </a:rPr>
              <a:t> </a:t>
            </a:r>
            <a:r>
              <a:rPr lang="en" sz="2000">
                <a:solidFill>
                  <a:srgbClr val="000000"/>
                </a:solidFill>
                <a:highlight>
                  <a:srgbClr val="FFFFFF"/>
                </a:highlight>
              </a:rPr>
              <a:t>the solution. </a:t>
            </a:r>
          </a:p>
          <a:p>
            <a:pPr marL="457200" lvl="0" indent="-355600" rtl="0">
              <a:spcBef>
                <a:spcPts val="0"/>
              </a:spcBef>
              <a:buClr>
                <a:srgbClr val="000000"/>
              </a:buClr>
              <a:buSzPct val="100000"/>
              <a:buChar char="➔"/>
            </a:pPr>
            <a:r>
              <a:rPr lang="en" sz="2000">
                <a:solidFill>
                  <a:srgbClr val="000000"/>
                </a:solidFill>
                <a:highlight>
                  <a:srgbClr val="FFFFFF"/>
                </a:highlight>
              </a:rPr>
              <a:t>Bystanders rarely play a completely neutral role </a:t>
            </a:r>
          </a:p>
          <a:p>
            <a:pPr lvl="0">
              <a:spcBef>
                <a:spcPts val="0"/>
              </a:spcBef>
              <a:buNone/>
            </a:pPr>
            <a:endParaRPr sz="1000">
              <a:solidFill>
                <a:srgbClr val="000000"/>
              </a:solidFill>
              <a:highlight>
                <a:srgbClr val="FFFFFF"/>
              </a:highlight>
              <a:latin typeface="Arial"/>
              <a:ea typeface="Arial"/>
              <a:cs typeface="Arial"/>
              <a:sym typeface="Arial"/>
            </a:endParaRPr>
          </a:p>
        </p:txBody>
      </p:sp>
      <p:pic>
        <p:nvPicPr>
          <p:cNvPr id="69" name="Shape 69"/>
          <p:cNvPicPr preferRelativeResize="0"/>
          <p:nvPr/>
        </p:nvPicPr>
        <p:blipFill>
          <a:blip r:embed="rId3">
            <a:alphaModFix/>
          </a:blip>
          <a:stretch>
            <a:fillRect/>
          </a:stretch>
        </p:blipFill>
        <p:spPr>
          <a:xfrm>
            <a:off x="5180075" y="1442575"/>
            <a:ext cx="3468349" cy="317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6900"/>
            <a:ext cx="8520600" cy="1079700"/>
          </a:xfrm>
          <a:prstGeom prst="rect">
            <a:avLst/>
          </a:prstGeom>
        </p:spPr>
        <p:txBody>
          <a:bodyPr wrap="square" lIns="91425" tIns="91425" rIns="91425" bIns="91425" anchor="t" anchorCtr="0">
            <a:noAutofit/>
          </a:bodyPr>
          <a:lstStyle/>
          <a:p>
            <a:pPr lvl="0" algn="ctr">
              <a:spcBef>
                <a:spcPts val="0"/>
              </a:spcBef>
              <a:buNone/>
            </a:pPr>
            <a:r>
              <a:rPr lang="en" sz="7000"/>
              <a:t>The Bystander Effect</a:t>
            </a:r>
          </a:p>
        </p:txBody>
      </p:sp>
      <p:sp>
        <p:nvSpPr>
          <p:cNvPr id="75" name="Shape 75"/>
          <p:cNvSpPr txBox="1">
            <a:spLocks noGrp="1"/>
          </p:cNvSpPr>
          <p:nvPr>
            <p:ph type="body" idx="1"/>
          </p:nvPr>
        </p:nvSpPr>
        <p:spPr>
          <a:xfrm>
            <a:off x="311700" y="1178100"/>
            <a:ext cx="5579400" cy="3690900"/>
          </a:xfrm>
          <a:prstGeom prst="rect">
            <a:avLst/>
          </a:prstGeom>
        </p:spPr>
        <p:txBody>
          <a:bodyPr wrap="square" lIns="91425" tIns="91425" rIns="91425" bIns="91425" anchor="t" anchorCtr="0">
            <a:noAutofit/>
          </a:bodyPr>
          <a:lstStyle/>
          <a:p>
            <a:pPr marL="457200" lvl="0" indent="-317500" rtl="0">
              <a:spcBef>
                <a:spcPts val="0"/>
              </a:spcBef>
              <a:spcAft>
                <a:spcPts val="0"/>
              </a:spcAft>
              <a:buClr>
                <a:srgbClr val="222222"/>
              </a:buClr>
              <a:buSzPct val="100000"/>
              <a:buChar char="➔"/>
            </a:pPr>
            <a:r>
              <a:rPr lang="en" sz="1400">
                <a:solidFill>
                  <a:srgbClr val="222222"/>
                </a:solidFill>
                <a:highlight>
                  <a:srgbClr val="FFFFFF"/>
                </a:highlight>
              </a:rPr>
              <a:t>A phenomenon in which the greater the number of people present, the less likely people are to help a person in distress.</a:t>
            </a:r>
          </a:p>
          <a:p>
            <a:pPr marL="457200" lvl="0" indent="-317500" rtl="0">
              <a:spcBef>
                <a:spcPts val="0"/>
              </a:spcBef>
              <a:spcAft>
                <a:spcPts val="0"/>
              </a:spcAft>
              <a:buClr>
                <a:srgbClr val="222222"/>
              </a:buClr>
              <a:buSzPct val="100000"/>
              <a:buChar char="➔"/>
            </a:pPr>
            <a:r>
              <a:rPr lang="en" sz="1400">
                <a:solidFill>
                  <a:srgbClr val="222222"/>
                </a:solidFill>
                <a:highlight>
                  <a:srgbClr val="FFFFFF"/>
                </a:highlight>
              </a:rPr>
              <a:t>Observers are more likely to take action if there are few or no other witnesses.</a:t>
            </a:r>
          </a:p>
          <a:p>
            <a:pPr marL="457200" lvl="0" indent="-317500" rtl="0">
              <a:spcBef>
                <a:spcPts val="0"/>
              </a:spcBef>
              <a:spcAft>
                <a:spcPts val="0"/>
              </a:spcAft>
              <a:buClr>
                <a:srgbClr val="222222"/>
              </a:buClr>
              <a:buSzPct val="100000"/>
              <a:buChar char="➔"/>
            </a:pPr>
            <a:r>
              <a:rPr lang="en" sz="1400">
                <a:solidFill>
                  <a:srgbClr val="222222"/>
                </a:solidFill>
                <a:highlight>
                  <a:srgbClr val="FFFFFF"/>
                </a:highlight>
              </a:rPr>
              <a:t>No single person has to take responsibility for an action or inaction.</a:t>
            </a:r>
          </a:p>
          <a:p>
            <a:pPr marL="457200" lvl="0" indent="-330200" rtl="0">
              <a:lnSpc>
                <a:spcPct val="100000"/>
              </a:lnSpc>
              <a:spcBef>
                <a:spcPts val="0"/>
              </a:spcBef>
              <a:buClr>
                <a:srgbClr val="222222"/>
              </a:buClr>
              <a:buSzPct val="100000"/>
              <a:buChar char="➔"/>
            </a:pPr>
            <a:r>
              <a:rPr lang="en" sz="1600" b="1" u="sng">
                <a:solidFill>
                  <a:srgbClr val="222222"/>
                </a:solidFill>
                <a:highlight>
                  <a:srgbClr val="FFFFFF"/>
                </a:highlight>
              </a:rPr>
              <a:t>There are two major factors that contribute to the bystander effect:</a:t>
            </a:r>
          </a:p>
          <a:p>
            <a:pPr marL="457200" lvl="0" indent="0" rtl="0">
              <a:lnSpc>
                <a:spcPct val="100000"/>
              </a:lnSpc>
              <a:spcBef>
                <a:spcPts val="0"/>
              </a:spcBef>
              <a:buNone/>
            </a:pPr>
            <a:r>
              <a:rPr lang="en" sz="1400" b="1">
                <a:solidFill>
                  <a:srgbClr val="222222"/>
                </a:solidFill>
                <a:highlight>
                  <a:srgbClr val="FFFFFF"/>
                </a:highlight>
              </a:rPr>
              <a:t>1. </a:t>
            </a:r>
            <a:r>
              <a:rPr lang="en" sz="1400">
                <a:solidFill>
                  <a:srgbClr val="000000"/>
                </a:solidFill>
                <a:highlight>
                  <a:srgbClr val="FFFFFF"/>
                </a:highlight>
              </a:rPr>
              <a:t>The presence of other people creates a diffusion of responsibility.</a:t>
            </a:r>
          </a:p>
          <a:p>
            <a:pPr marL="457200" lvl="0" indent="0" rtl="0">
              <a:lnSpc>
                <a:spcPct val="100000"/>
              </a:lnSpc>
              <a:spcBef>
                <a:spcPts val="0"/>
              </a:spcBef>
              <a:buNone/>
            </a:pPr>
            <a:r>
              <a:rPr lang="en" sz="1400" b="1">
                <a:solidFill>
                  <a:srgbClr val="000000"/>
                </a:solidFill>
                <a:highlight>
                  <a:srgbClr val="FFFFFF"/>
                </a:highlight>
              </a:rPr>
              <a:t>2.</a:t>
            </a:r>
            <a:r>
              <a:rPr lang="en" sz="1400">
                <a:solidFill>
                  <a:srgbClr val="000000"/>
                </a:solidFill>
                <a:highlight>
                  <a:srgbClr val="FFFFFF"/>
                </a:highlight>
              </a:rPr>
              <a:t> The need to behave in correct and socially acceptable ways.</a:t>
            </a:r>
            <a:r>
              <a:rPr lang="en">
                <a:solidFill>
                  <a:srgbClr val="000000"/>
                </a:solidFill>
                <a:highlight>
                  <a:srgbClr val="FFFFFF"/>
                </a:highlight>
              </a:rPr>
              <a:t> </a:t>
            </a:r>
          </a:p>
        </p:txBody>
      </p:sp>
      <p:pic>
        <p:nvPicPr>
          <p:cNvPr id="76" name="Shape 76"/>
          <p:cNvPicPr preferRelativeResize="0"/>
          <p:nvPr/>
        </p:nvPicPr>
        <p:blipFill>
          <a:blip r:embed="rId3">
            <a:alphaModFix/>
          </a:blip>
          <a:stretch>
            <a:fillRect/>
          </a:stretch>
        </p:blipFill>
        <p:spPr>
          <a:xfrm>
            <a:off x="6149475" y="1178100"/>
            <a:ext cx="2780625" cy="3589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40400" y="0"/>
            <a:ext cx="8520600" cy="1097400"/>
          </a:xfrm>
          <a:prstGeom prst="rect">
            <a:avLst/>
          </a:prstGeom>
        </p:spPr>
        <p:txBody>
          <a:bodyPr wrap="square" lIns="91425" tIns="91425" rIns="91425" bIns="91425" anchor="t" anchorCtr="0">
            <a:noAutofit/>
          </a:bodyPr>
          <a:lstStyle/>
          <a:p>
            <a:pPr lvl="0" algn="ctr">
              <a:spcBef>
                <a:spcPts val="0"/>
              </a:spcBef>
              <a:buNone/>
            </a:pPr>
            <a:r>
              <a:rPr lang="en" sz="7000"/>
              <a:t>Types of Bystanders</a:t>
            </a:r>
          </a:p>
        </p:txBody>
      </p:sp>
      <p:sp>
        <p:nvSpPr>
          <p:cNvPr id="82" name="Shape 82"/>
          <p:cNvSpPr txBox="1">
            <a:spLocks noGrp="1"/>
          </p:cNvSpPr>
          <p:nvPr>
            <p:ph type="body" idx="1"/>
          </p:nvPr>
        </p:nvSpPr>
        <p:spPr>
          <a:xfrm>
            <a:off x="311700" y="1097400"/>
            <a:ext cx="4215900" cy="3806700"/>
          </a:xfrm>
          <a:prstGeom prst="rect">
            <a:avLst/>
          </a:prstGeom>
        </p:spPr>
        <p:txBody>
          <a:bodyPr wrap="square" lIns="91425" tIns="91425" rIns="91425" bIns="91425" anchor="t" anchorCtr="0">
            <a:noAutofit/>
          </a:bodyPr>
          <a:lstStyle/>
          <a:p>
            <a:pPr lvl="0" algn="ctr" rtl="0">
              <a:spcBef>
                <a:spcPts val="0"/>
              </a:spcBef>
              <a:buNone/>
            </a:pPr>
            <a:r>
              <a:rPr lang="en" sz="4000" b="1" u="sng">
                <a:solidFill>
                  <a:schemeClr val="accent3"/>
                </a:solidFill>
                <a:latin typeface="Amatic SC"/>
                <a:ea typeface="Amatic SC"/>
                <a:cs typeface="Amatic SC"/>
                <a:sym typeface="Amatic SC"/>
              </a:rPr>
              <a:t>Hurtful Bystanders</a:t>
            </a:r>
          </a:p>
          <a:p>
            <a:pPr marL="457200" lvl="0" indent="-330200" rtl="0">
              <a:spcBef>
                <a:spcPts val="0"/>
              </a:spcBef>
              <a:spcAft>
                <a:spcPts val="0"/>
              </a:spcAft>
              <a:buClr>
                <a:srgbClr val="000000"/>
              </a:buClr>
              <a:buSzPct val="100000"/>
              <a:buFont typeface="Arial"/>
              <a:buChar char="➔"/>
            </a:pPr>
            <a:r>
              <a:rPr lang="en" sz="1600" b="1">
                <a:solidFill>
                  <a:srgbClr val="000000"/>
                </a:solidFill>
                <a:highlight>
                  <a:srgbClr val="FFFFFF"/>
                </a:highlight>
              </a:rPr>
              <a:t>Instigate </a:t>
            </a:r>
            <a:r>
              <a:rPr lang="en" sz="1600">
                <a:solidFill>
                  <a:srgbClr val="000000"/>
                </a:solidFill>
                <a:highlight>
                  <a:srgbClr val="FFFFFF"/>
                </a:highlight>
              </a:rPr>
              <a:t>the bullying by prodding the bully.</a:t>
            </a:r>
          </a:p>
          <a:p>
            <a:pPr marL="457200" lvl="0" indent="-330200" rtl="0">
              <a:spcBef>
                <a:spcPts val="0"/>
              </a:spcBef>
              <a:spcAft>
                <a:spcPts val="0"/>
              </a:spcAft>
              <a:buClr>
                <a:srgbClr val="000000"/>
              </a:buClr>
              <a:buSzPct val="100000"/>
              <a:buFont typeface="Arial"/>
              <a:buChar char="➔"/>
            </a:pPr>
            <a:r>
              <a:rPr lang="en" sz="1600" b="1">
                <a:solidFill>
                  <a:srgbClr val="000000"/>
                </a:solidFill>
                <a:highlight>
                  <a:srgbClr val="FFFFFF"/>
                </a:highlight>
              </a:rPr>
              <a:t>Encourage</a:t>
            </a:r>
            <a:r>
              <a:rPr lang="en" sz="1600">
                <a:solidFill>
                  <a:srgbClr val="000000"/>
                </a:solidFill>
                <a:highlight>
                  <a:srgbClr val="FFFFFF"/>
                </a:highlight>
              </a:rPr>
              <a:t> the bullying by laughing, cheering, or making comments.</a:t>
            </a:r>
          </a:p>
          <a:p>
            <a:pPr marL="457200" lvl="0" indent="-330200" rtl="0">
              <a:spcBef>
                <a:spcPts val="0"/>
              </a:spcBef>
              <a:spcAft>
                <a:spcPts val="0"/>
              </a:spcAft>
              <a:buClr>
                <a:srgbClr val="000000"/>
              </a:buClr>
              <a:buSzPct val="100000"/>
              <a:buFont typeface="Arial"/>
              <a:buChar char="➔"/>
            </a:pPr>
            <a:r>
              <a:rPr lang="en" sz="1600" b="1">
                <a:solidFill>
                  <a:srgbClr val="000000"/>
                </a:solidFill>
                <a:highlight>
                  <a:srgbClr val="FFFFFF"/>
                </a:highlight>
              </a:rPr>
              <a:t>Join</a:t>
            </a:r>
            <a:r>
              <a:rPr lang="en" sz="1600">
                <a:solidFill>
                  <a:srgbClr val="000000"/>
                </a:solidFill>
                <a:highlight>
                  <a:srgbClr val="FFFFFF"/>
                </a:highlight>
              </a:rPr>
              <a:t> </a:t>
            </a:r>
            <a:r>
              <a:rPr lang="en" sz="1600" b="1">
                <a:solidFill>
                  <a:srgbClr val="000000"/>
                </a:solidFill>
                <a:highlight>
                  <a:srgbClr val="FFFFFF"/>
                </a:highlight>
              </a:rPr>
              <a:t>in</a:t>
            </a:r>
            <a:r>
              <a:rPr lang="en" sz="1600">
                <a:solidFill>
                  <a:srgbClr val="000000"/>
                </a:solidFill>
                <a:highlight>
                  <a:srgbClr val="FFFFFF"/>
                </a:highlight>
              </a:rPr>
              <a:t> the bullying </a:t>
            </a:r>
          </a:p>
          <a:p>
            <a:pPr marL="457200" lvl="0" indent="-317500" rtl="0">
              <a:spcBef>
                <a:spcPts val="0"/>
              </a:spcBef>
              <a:spcAft>
                <a:spcPts val="1100"/>
              </a:spcAft>
              <a:buClr>
                <a:srgbClr val="000000"/>
              </a:buClr>
              <a:buSzPct val="87500"/>
              <a:buFont typeface="Arial"/>
              <a:buChar char="➔"/>
            </a:pPr>
            <a:r>
              <a:rPr lang="en" sz="1600">
                <a:solidFill>
                  <a:srgbClr val="000000"/>
                </a:solidFill>
                <a:highlight>
                  <a:srgbClr val="FFFFFF"/>
                </a:highlight>
              </a:rPr>
              <a:t>Most bystanders</a:t>
            </a:r>
            <a:r>
              <a:rPr lang="en" sz="1600" b="1">
                <a:solidFill>
                  <a:srgbClr val="000000"/>
                </a:solidFill>
                <a:highlight>
                  <a:srgbClr val="FFFFFF"/>
                </a:highlight>
              </a:rPr>
              <a:t> passively accept</a:t>
            </a:r>
            <a:r>
              <a:rPr lang="en" sz="1600">
                <a:solidFill>
                  <a:srgbClr val="000000"/>
                </a:solidFill>
                <a:highlight>
                  <a:srgbClr val="FFFFFF"/>
                </a:highlight>
              </a:rPr>
              <a:t> bullying by watching and doing nothing.</a:t>
            </a:r>
            <a:r>
              <a:rPr lang="en">
                <a:solidFill>
                  <a:srgbClr val="000000"/>
                </a:solidFill>
                <a:highlight>
                  <a:srgbClr val="FFFFFF"/>
                </a:highlight>
              </a:rPr>
              <a:t> </a:t>
            </a:r>
          </a:p>
        </p:txBody>
      </p:sp>
      <p:sp>
        <p:nvSpPr>
          <p:cNvPr id="83" name="Shape 83"/>
          <p:cNvSpPr txBox="1">
            <a:spLocks noGrp="1"/>
          </p:cNvSpPr>
          <p:nvPr>
            <p:ph type="body" idx="2"/>
          </p:nvPr>
        </p:nvSpPr>
        <p:spPr>
          <a:xfrm>
            <a:off x="4768075" y="1166275"/>
            <a:ext cx="4269000" cy="3851400"/>
          </a:xfrm>
          <a:prstGeom prst="rect">
            <a:avLst/>
          </a:prstGeom>
        </p:spPr>
        <p:txBody>
          <a:bodyPr wrap="square" lIns="91425" tIns="91425" rIns="91425" bIns="91425" anchor="t" anchorCtr="0">
            <a:noAutofit/>
          </a:bodyPr>
          <a:lstStyle/>
          <a:p>
            <a:pPr lvl="0" algn="ctr" rtl="0">
              <a:spcBef>
                <a:spcPts val="0"/>
              </a:spcBef>
              <a:buNone/>
            </a:pPr>
            <a:r>
              <a:rPr lang="en" sz="4000" b="1" u="sng">
                <a:solidFill>
                  <a:schemeClr val="accent3"/>
                </a:solidFill>
                <a:latin typeface="Amatic SC"/>
                <a:ea typeface="Amatic SC"/>
                <a:cs typeface="Amatic SC"/>
                <a:sym typeface="Amatic SC"/>
              </a:rPr>
              <a:t>Helpful Bystanders</a:t>
            </a:r>
          </a:p>
          <a:p>
            <a:pPr marL="457200" lvl="0" indent="-330200" rtl="0">
              <a:spcBef>
                <a:spcPts val="0"/>
              </a:spcBef>
              <a:spcAft>
                <a:spcPts val="0"/>
              </a:spcAft>
              <a:buClr>
                <a:schemeClr val="accent1"/>
              </a:buClr>
              <a:buSzPct val="100000"/>
              <a:buChar char="➔"/>
            </a:pPr>
            <a:r>
              <a:rPr lang="en" sz="1600" b="1">
                <a:solidFill>
                  <a:schemeClr val="accent1"/>
                </a:solidFill>
                <a:highlight>
                  <a:srgbClr val="FFFFFF"/>
                </a:highlight>
              </a:rPr>
              <a:t>Bystanders have the power</a:t>
            </a:r>
            <a:r>
              <a:rPr lang="en" sz="1600">
                <a:solidFill>
                  <a:schemeClr val="accent1"/>
                </a:solidFill>
                <a:highlight>
                  <a:srgbClr val="FFFFFF"/>
                </a:highlight>
              </a:rPr>
              <a:t> to play a key role in preventing or stopping bullying. </a:t>
            </a:r>
          </a:p>
          <a:p>
            <a:pPr marL="457200" lvl="0" indent="-330200" rtl="0">
              <a:spcBef>
                <a:spcPts val="0"/>
              </a:spcBef>
              <a:spcAft>
                <a:spcPts val="0"/>
              </a:spcAft>
              <a:buClr>
                <a:schemeClr val="accent1"/>
              </a:buClr>
              <a:buSzPct val="100000"/>
              <a:buFont typeface="Amatic SC"/>
              <a:buChar char="➔"/>
            </a:pPr>
            <a:r>
              <a:rPr lang="en" sz="1600" b="1">
                <a:solidFill>
                  <a:schemeClr val="accent1"/>
                </a:solidFill>
                <a:highlight>
                  <a:srgbClr val="FFFFFF"/>
                </a:highlight>
              </a:rPr>
              <a:t>Directly intervene</a:t>
            </a:r>
            <a:r>
              <a:rPr lang="en" sz="1600">
                <a:solidFill>
                  <a:schemeClr val="accent1"/>
                </a:solidFill>
                <a:highlight>
                  <a:srgbClr val="FFFFFF"/>
                </a:highlight>
              </a:rPr>
              <a:t> by discouraging, defending, and/or redirecting </a:t>
            </a:r>
          </a:p>
          <a:p>
            <a:pPr marL="457200" lvl="0" indent="-330200" rtl="0">
              <a:spcBef>
                <a:spcPts val="0"/>
              </a:spcBef>
              <a:spcAft>
                <a:spcPts val="1000"/>
              </a:spcAft>
              <a:buClr>
                <a:schemeClr val="accent1"/>
              </a:buClr>
              <a:buSzPct val="100000"/>
              <a:buFont typeface="Amatic SC"/>
              <a:buChar char="➔"/>
            </a:pPr>
            <a:r>
              <a:rPr lang="en" sz="1600" b="1">
                <a:solidFill>
                  <a:schemeClr val="accent1"/>
                </a:solidFill>
                <a:highlight>
                  <a:srgbClr val="FFFFFF"/>
                </a:highlight>
              </a:rPr>
              <a:t>Get help</a:t>
            </a:r>
            <a:r>
              <a:rPr lang="en" sz="1600">
                <a:solidFill>
                  <a:schemeClr val="accent1"/>
                </a:solidFill>
                <a:highlight>
                  <a:srgbClr val="FFFFFF"/>
                </a:highlight>
              </a:rPr>
              <a:t> by rallying support from peers to stand up </a:t>
            </a:r>
          </a:p>
          <a:p>
            <a:pPr lvl="0">
              <a:spcBef>
                <a:spcPts val="0"/>
              </a:spcBef>
              <a:buNone/>
            </a:pPr>
            <a:endParaRPr sz="1600">
              <a:latin typeface="Amatic SC"/>
              <a:ea typeface="Amatic SC"/>
              <a:cs typeface="Amatic SC"/>
              <a:sym typeface="Amatic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141350"/>
            <a:ext cx="8520600" cy="801000"/>
          </a:xfrm>
          <a:prstGeom prst="rect">
            <a:avLst/>
          </a:prstGeom>
        </p:spPr>
        <p:txBody>
          <a:bodyPr wrap="square" lIns="91425" tIns="91425" rIns="91425" bIns="91425" anchor="t" anchorCtr="0">
            <a:noAutofit/>
          </a:bodyPr>
          <a:lstStyle/>
          <a:p>
            <a:pPr lvl="0" algn="ctr">
              <a:spcBef>
                <a:spcPts val="0"/>
              </a:spcBef>
              <a:buNone/>
            </a:pPr>
            <a:r>
              <a:rPr lang="en" sz="7000"/>
              <a:t>What is an upstander?</a:t>
            </a:r>
          </a:p>
        </p:txBody>
      </p:sp>
      <p:sp>
        <p:nvSpPr>
          <p:cNvPr id="89" name="Shape 89"/>
          <p:cNvSpPr txBox="1">
            <a:spLocks noGrp="1"/>
          </p:cNvSpPr>
          <p:nvPr>
            <p:ph type="body" idx="1"/>
          </p:nvPr>
        </p:nvSpPr>
        <p:spPr>
          <a:xfrm>
            <a:off x="311700" y="1433175"/>
            <a:ext cx="4902000" cy="3340200"/>
          </a:xfrm>
          <a:prstGeom prst="rect">
            <a:avLst/>
          </a:prstGeom>
        </p:spPr>
        <p:txBody>
          <a:bodyPr wrap="square" lIns="91425" tIns="91425" rIns="91425" bIns="91425" anchor="t" anchorCtr="0">
            <a:noAutofit/>
          </a:bodyPr>
          <a:lstStyle/>
          <a:p>
            <a:pPr marL="457200" lvl="0" indent="-361950" rtl="0">
              <a:spcBef>
                <a:spcPts val="0"/>
              </a:spcBef>
              <a:spcAft>
                <a:spcPts val="0"/>
              </a:spcAft>
              <a:buClr>
                <a:srgbClr val="000000"/>
              </a:buClr>
              <a:buSzPct val="100000"/>
              <a:buChar char="➔"/>
            </a:pPr>
            <a:r>
              <a:rPr lang="en" sz="2100">
                <a:solidFill>
                  <a:srgbClr val="000000"/>
                </a:solidFill>
                <a:highlight>
                  <a:srgbClr val="FFFFFF"/>
                </a:highlight>
              </a:rPr>
              <a:t>Someone who recognizes when something is wrong and acts to make it right</a:t>
            </a:r>
          </a:p>
          <a:p>
            <a:pPr marL="457200" lvl="0" indent="-361950" rtl="0">
              <a:spcBef>
                <a:spcPts val="0"/>
              </a:spcBef>
              <a:spcAft>
                <a:spcPts val="0"/>
              </a:spcAft>
              <a:buClr>
                <a:srgbClr val="000000"/>
              </a:buClr>
              <a:buSzPct val="100000"/>
              <a:buChar char="➔"/>
            </a:pPr>
            <a:r>
              <a:rPr lang="en" sz="2100">
                <a:solidFill>
                  <a:srgbClr val="000000"/>
                </a:solidFill>
                <a:highlight>
                  <a:srgbClr val="FFFFFF"/>
                </a:highlight>
              </a:rPr>
              <a:t>An upstander sees or hears about someone being bullied and they speak up</a:t>
            </a:r>
          </a:p>
          <a:p>
            <a:pPr marL="457200" lvl="0" indent="-361950">
              <a:spcBef>
                <a:spcPts val="0"/>
              </a:spcBef>
              <a:buClr>
                <a:srgbClr val="000000"/>
              </a:buClr>
              <a:buSzPct val="100000"/>
              <a:buChar char="➔"/>
            </a:pPr>
            <a:r>
              <a:rPr lang="en" sz="2100">
                <a:solidFill>
                  <a:srgbClr val="000000"/>
                </a:solidFill>
                <a:highlight>
                  <a:srgbClr val="FFFFFF"/>
                </a:highlight>
              </a:rPr>
              <a:t>Being upstander is just like being a hero</a:t>
            </a:r>
          </a:p>
        </p:txBody>
      </p:sp>
      <p:pic>
        <p:nvPicPr>
          <p:cNvPr id="90" name="Shape 90"/>
          <p:cNvPicPr preferRelativeResize="0"/>
          <p:nvPr/>
        </p:nvPicPr>
        <p:blipFill>
          <a:blip r:embed="rId3">
            <a:alphaModFix/>
          </a:blip>
          <a:stretch>
            <a:fillRect/>
          </a:stretch>
        </p:blipFill>
        <p:spPr>
          <a:xfrm>
            <a:off x="5276925" y="1433175"/>
            <a:ext cx="3448225" cy="3252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60200" y="141350"/>
            <a:ext cx="8520600" cy="801000"/>
          </a:xfrm>
          <a:prstGeom prst="rect">
            <a:avLst/>
          </a:prstGeom>
        </p:spPr>
        <p:txBody>
          <a:bodyPr wrap="square" lIns="91425" tIns="91425" rIns="91425" bIns="91425" anchor="t" anchorCtr="0">
            <a:noAutofit/>
          </a:bodyPr>
          <a:lstStyle/>
          <a:p>
            <a:pPr lvl="0" algn="ctr" rtl="0">
              <a:lnSpc>
                <a:spcPct val="110000"/>
              </a:lnSpc>
              <a:spcBef>
                <a:spcPts val="0"/>
              </a:spcBef>
              <a:spcAft>
                <a:spcPts val="400"/>
              </a:spcAft>
              <a:buNone/>
            </a:pPr>
            <a:r>
              <a:rPr lang="en" sz="7000">
                <a:solidFill>
                  <a:srgbClr val="373A3C"/>
                </a:solidFill>
                <a:highlight>
                  <a:srgbClr val="FFFFFF"/>
                </a:highlight>
              </a:rPr>
              <a:t>Qualities of an Upstander</a:t>
            </a:r>
          </a:p>
          <a:p>
            <a:pPr lvl="0">
              <a:spcBef>
                <a:spcPts val="0"/>
              </a:spcBef>
              <a:buNone/>
            </a:pPr>
            <a:endParaRPr/>
          </a:p>
        </p:txBody>
      </p:sp>
      <p:sp>
        <p:nvSpPr>
          <p:cNvPr id="96" name="Shape 96"/>
          <p:cNvSpPr txBox="1">
            <a:spLocks noGrp="1"/>
          </p:cNvSpPr>
          <p:nvPr>
            <p:ph type="body" idx="1"/>
          </p:nvPr>
        </p:nvSpPr>
        <p:spPr>
          <a:xfrm>
            <a:off x="258225" y="1487500"/>
            <a:ext cx="4331700" cy="3100200"/>
          </a:xfrm>
          <a:prstGeom prst="rect">
            <a:avLst/>
          </a:prstGeom>
        </p:spPr>
        <p:txBody>
          <a:bodyPr wrap="square" lIns="91425" tIns="91425" rIns="91425" bIns="91425" anchor="t" anchorCtr="0">
            <a:noAutofit/>
          </a:bodyPr>
          <a:lstStyle/>
          <a:p>
            <a:pPr marL="457200" lvl="0" indent="-419100" rtl="0">
              <a:spcBef>
                <a:spcPts val="0"/>
              </a:spcBef>
              <a:spcAft>
                <a:spcPts val="0"/>
              </a:spcAft>
              <a:buClr>
                <a:srgbClr val="000000"/>
              </a:buClr>
              <a:buSzPct val="100000"/>
              <a:buChar char="-"/>
            </a:pPr>
            <a:r>
              <a:rPr lang="en" sz="3000">
                <a:solidFill>
                  <a:srgbClr val="000000"/>
                </a:solidFill>
              </a:rPr>
              <a:t>Courageous</a:t>
            </a:r>
          </a:p>
          <a:p>
            <a:pPr marL="457200" lvl="0" indent="-419100" rtl="0">
              <a:spcBef>
                <a:spcPts val="0"/>
              </a:spcBef>
              <a:spcAft>
                <a:spcPts val="0"/>
              </a:spcAft>
              <a:buClr>
                <a:srgbClr val="000000"/>
              </a:buClr>
              <a:buSzPct val="100000"/>
              <a:buChar char="-"/>
            </a:pPr>
            <a:r>
              <a:rPr lang="en" sz="3000">
                <a:solidFill>
                  <a:srgbClr val="000000"/>
                </a:solidFill>
              </a:rPr>
              <a:t>Action-Oriented</a:t>
            </a:r>
          </a:p>
          <a:p>
            <a:pPr marL="457200" marR="0" lvl="0" indent="-419100" algn="l" rtl="0">
              <a:lnSpc>
                <a:spcPct val="115000"/>
              </a:lnSpc>
              <a:spcBef>
                <a:spcPts val="0"/>
              </a:spcBef>
              <a:spcAft>
                <a:spcPts val="0"/>
              </a:spcAft>
              <a:buClr>
                <a:srgbClr val="000000"/>
              </a:buClr>
              <a:buSzPct val="100000"/>
              <a:buChar char="-"/>
            </a:pPr>
            <a:r>
              <a:rPr lang="en" sz="3000">
                <a:solidFill>
                  <a:srgbClr val="000000"/>
                </a:solidFill>
              </a:rPr>
              <a:t>Assertive</a:t>
            </a:r>
          </a:p>
          <a:p>
            <a:pPr marL="457200" lvl="0" indent="-419100" rtl="0">
              <a:spcBef>
                <a:spcPts val="0"/>
              </a:spcBef>
              <a:spcAft>
                <a:spcPts val="0"/>
              </a:spcAft>
              <a:buClr>
                <a:srgbClr val="000000"/>
              </a:buClr>
              <a:buSzPct val="100000"/>
              <a:buChar char="-"/>
            </a:pPr>
            <a:r>
              <a:rPr lang="en" sz="3000">
                <a:solidFill>
                  <a:srgbClr val="000000"/>
                </a:solidFill>
              </a:rPr>
              <a:t>Compassionate</a:t>
            </a:r>
          </a:p>
          <a:p>
            <a:pPr marL="457200" lvl="0" indent="-419100" rtl="0">
              <a:spcBef>
                <a:spcPts val="0"/>
              </a:spcBef>
              <a:buClr>
                <a:srgbClr val="000000"/>
              </a:buClr>
              <a:buSzPct val="100000"/>
              <a:buChar char="-"/>
            </a:pPr>
            <a:r>
              <a:rPr lang="en" sz="3000">
                <a:solidFill>
                  <a:srgbClr val="000000"/>
                </a:solidFill>
              </a:rPr>
              <a:t>A Leader</a:t>
            </a:r>
          </a:p>
          <a:p>
            <a:pPr lvl="0" rtl="0">
              <a:spcBef>
                <a:spcPts val="0"/>
              </a:spcBef>
              <a:buNone/>
            </a:pPr>
            <a:r>
              <a:rPr lang="en"/>
              <a:t>	</a:t>
            </a:r>
          </a:p>
        </p:txBody>
      </p:sp>
      <p:pic>
        <p:nvPicPr>
          <p:cNvPr id="97" name="Shape 97"/>
          <p:cNvPicPr preferRelativeResize="0"/>
          <p:nvPr/>
        </p:nvPicPr>
        <p:blipFill>
          <a:blip r:embed="rId3">
            <a:alphaModFix/>
          </a:blip>
          <a:stretch>
            <a:fillRect/>
          </a:stretch>
        </p:blipFill>
        <p:spPr>
          <a:xfrm>
            <a:off x="5008950" y="1303600"/>
            <a:ext cx="3609450" cy="346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71250" y="114625"/>
            <a:ext cx="9001500" cy="1739100"/>
          </a:xfrm>
          <a:prstGeom prst="rect">
            <a:avLst/>
          </a:prstGeom>
        </p:spPr>
        <p:txBody>
          <a:bodyPr wrap="square" lIns="91425" tIns="91425" rIns="91425" bIns="91425" anchor="t" anchorCtr="0">
            <a:noAutofit/>
          </a:bodyPr>
          <a:lstStyle/>
          <a:p>
            <a:pPr lvl="0" algn="ctr" rtl="0">
              <a:lnSpc>
                <a:spcPct val="110000"/>
              </a:lnSpc>
              <a:spcBef>
                <a:spcPts val="0"/>
              </a:spcBef>
              <a:spcAft>
                <a:spcPts val="400"/>
              </a:spcAft>
              <a:buNone/>
            </a:pPr>
            <a:r>
              <a:rPr lang="en" sz="7000">
                <a:solidFill>
                  <a:srgbClr val="373A3C"/>
                </a:solidFill>
                <a:highlight>
                  <a:srgbClr val="FFFFFF"/>
                </a:highlight>
              </a:rPr>
              <a:t>How do I become an upstander?</a:t>
            </a:r>
          </a:p>
          <a:p>
            <a:pPr lvl="0" algn="ctr" rtl="0">
              <a:lnSpc>
                <a:spcPct val="110000"/>
              </a:lnSpc>
              <a:spcBef>
                <a:spcPts val="0"/>
              </a:spcBef>
              <a:spcAft>
                <a:spcPts val="400"/>
              </a:spcAft>
              <a:buNone/>
            </a:pPr>
            <a:endParaRPr sz="2400">
              <a:solidFill>
                <a:schemeClr val="accent3"/>
              </a:solidFill>
              <a:highlight>
                <a:srgbClr val="FFFFFF"/>
              </a:highlight>
              <a:latin typeface="Source Code Pro"/>
              <a:ea typeface="Source Code Pro"/>
              <a:cs typeface="Source Code Pro"/>
              <a:sym typeface="Source Code Pro"/>
            </a:endParaRPr>
          </a:p>
        </p:txBody>
      </p:sp>
      <p:sp>
        <p:nvSpPr>
          <p:cNvPr id="103" name="Shape 103"/>
          <p:cNvSpPr txBox="1">
            <a:spLocks noGrp="1"/>
          </p:cNvSpPr>
          <p:nvPr>
            <p:ph type="body" idx="1"/>
          </p:nvPr>
        </p:nvSpPr>
        <p:spPr>
          <a:xfrm>
            <a:off x="231625" y="909075"/>
            <a:ext cx="4679100" cy="3725100"/>
          </a:xfrm>
          <a:prstGeom prst="rect">
            <a:avLst/>
          </a:prstGeom>
        </p:spPr>
        <p:txBody>
          <a:bodyPr wrap="square" lIns="91425" tIns="91425" rIns="91425" bIns="91425" anchor="t" anchorCtr="0">
            <a:noAutofit/>
          </a:bodyPr>
          <a:lstStyle/>
          <a:p>
            <a:pPr lvl="0" rtl="0">
              <a:lnSpc>
                <a:spcPct val="150000"/>
              </a:lnSpc>
              <a:spcBef>
                <a:spcPts val="0"/>
              </a:spcBef>
              <a:spcAft>
                <a:spcPts val="400"/>
              </a:spcAft>
              <a:buNone/>
            </a:pPr>
            <a:endParaRPr sz="1900">
              <a:solidFill>
                <a:srgbClr val="000000"/>
              </a:solidFill>
              <a:highlight>
                <a:srgbClr val="FFFFFF"/>
              </a:highlight>
            </a:endParaRPr>
          </a:p>
          <a:p>
            <a:pPr marL="457200" lvl="0" indent="-349250" rtl="0">
              <a:lnSpc>
                <a:spcPct val="115000"/>
              </a:lnSpc>
              <a:spcBef>
                <a:spcPts val="0"/>
              </a:spcBef>
              <a:spcAft>
                <a:spcPts val="0"/>
              </a:spcAft>
              <a:buClr>
                <a:schemeClr val="accent2"/>
              </a:buClr>
              <a:buSzPct val="100000"/>
              <a:buAutoNum type="arabicPeriod"/>
            </a:pPr>
            <a:r>
              <a:rPr lang="en" sz="1900" b="1">
                <a:solidFill>
                  <a:schemeClr val="accent2"/>
                </a:solidFill>
                <a:highlight>
                  <a:srgbClr val="FFFFFF"/>
                </a:highlight>
              </a:rPr>
              <a:t>Tell</a:t>
            </a:r>
            <a:r>
              <a:rPr lang="en" sz="1900">
                <a:solidFill>
                  <a:schemeClr val="accent2"/>
                </a:solidFill>
                <a:highlight>
                  <a:srgbClr val="FFFFFF"/>
                </a:highlight>
              </a:rPr>
              <a:t> the perpetrator to stop</a:t>
            </a:r>
          </a:p>
          <a:p>
            <a:pPr marL="457200" lvl="0" indent="-349250" rtl="0">
              <a:lnSpc>
                <a:spcPct val="115000"/>
              </a:lnSpc>
              <a:spcBef>
                <a:spcPts val="0"/>
              </a:spcBef>
              <a:spcAft>
                <a:spcPts val="0"/>
              </a:spcAft>
              <a:buClr>
                <a:schemeClr val="accent2"/>
              </a:buClr>
              <a:buSzPct val="100000"/>
              <a:buAutoNum type="arabicPeriod"/>
            </a:pPr>
            <a:r>
              <a:rPr lang="en" sz="1900" b="1">
                <a:solidFill>
                  <a:schemeClr val="accent2"/>
                </a:solidFill>
                <a:highlight>
                  <a:srgbClr val="FFFFFF"/>
                </a:highlight>
              </a:rPr>
              <a:t>Get</a:t>
            </a:r>
            <a:r>
              <a:rPr lang="en" sz="1900">
                <a:solidFill>
                  <a:schemeClr val="accent2"/>
                </a:solidFill>
                <a:highlight>
                  <a:srgbClr val="FFFFFF"/>
                </a:highlight>
              </a:rPr>
              <a:t> others to stand up with you</a:t>
            </a:r>
          </a:p>
          <a:p>
            <a:pPr marL="457200" lvl="0" indent="-349250" rtl="0">
              <a:lnSpc>
                <a:spcPct val="115000"/>
              </a:lnSpc>
              <a:spcBef>
                <a:spcPts val="0"/>
              </a:spcBef>
              <a:spcAft>
                <a:spcPts val="0"/>
              </a:spcAft>
              <a:buClr>
                <a:schemeClr val="accent2"/>
              </a:buClr>
              <a:buSzPct val="100000"/>
              <a:buAutoNum type="arabicPeriod"/>
            </a:pPr>
            <a:r>
              <a:rPr lang="en" sz="1900" b="1">
                <a:solidFill>
                  <a:schemeClr val="accent2"/>
                </a:solidFill>
                <a:highlight>
                  <a:srgbClr val="FFFFFF"/>
                </a:highlight>
              </a:rPr>
              <a:t>Help</a:t>
            </a:r>
            <a:r>
              <a:rPr lang="en" sz="1900">
                <a:solidFill>
                  <a:schemeClr val="accent2"/>
                </a:solidFill>
                <a:highlight>
                  <a:srgbClr val="FFFFFF"/>
                </a:highlight>
              </a:rPr>
              <a:t> the victim</a:t>
            </a:r>
          </a:p>
          <a:p>
            <a:pPr marL="457200" lvl="0" indent="-349250" rtl="0">
              <a:lnSpc>
                <a:spcPct val="115000"/>
              </a:lnSpc>
              <a:spcBef>
                <a:spcPts val="0"/>
              </a:spcBef>
              <a:spcAft>
                <a:spcPts val="0"/>
              </a:spcAft>
              <a:buClr>
                <a:schemeClr val="accent2"/>
              </a:buClr>
              <a:buSzPct val="100000"/>
              <a:buAutoNum type="arabicPeriod"/>
            </a:pPr>
            <a:r>
              <a:rPr lang="en" sz="1900">
                <a:solidFill>
                  <a:schemeClr val="accent2"/>
                </a:solidFill>
                <a:highlight>
                  <a:srgbClr val="FFFFFF"/>
                </a:highlight>
              </a:rPr>
              <a:t>Shift the </a:t>
            </a:r>
            <a:r>
              <a:rPr lang="en" sz="1900" b="1">
                <a:solidFill>
                  <a:schemeClr val="accent2"/>
                </a:solidFill>
                <a:highlight>
                  <a:srgbClr val="FFFFFF"/>
                </a:highlight>
              </a:rPr>
              <a:t>focus</a:t>
            </a:r>
            <a:r>
              <a:rPr lang="en" sz="1900">
                <a:solidFill>
                  <a:schemeClr val="accent2"/>
                </a:solidFill>
                <a:highlight>
                  <a:srgbClr val="FFFFFF"/>
                </a:highlight>
              </a:rPr>
              <a:t> &amp; </a:t>
            </a:r>
            <a:r>
              <a:rPr lang="en" sz="1900" b="1">
                <a:solidFill>
                  <a:schemeClr val="accent2"/>
                </a:solidFill>
                <a:highlight>
                  <a:srgbClr val="FFFFFF"/>
                </a:highlight>
              </a:rPr>
              <a:t>redirect</a:t>
            </a:r>
            <a:r>
              <a:rPr lang="en" sz="1900">
                <a:solidFill>
                  <a:schemeClr val="accent2"/>
                </a:solidFill>
                <a:highlight>
                  <a:srgbClr val="FFFFFF"/>
                </a:highlight>
              </a:rPr>
              <a:t> the perpetrator away from the victim</a:t>
            </a:r>
          </a:p>
          <a:p>
            <a:pPr marL="457200" lvl="0" indent="-349250" rtl="0">
              <a:lnSpc>
                <a:spcPct val="115000"/>
              </a:lnSpc>
              <a:spcBef>
                <a:spcPts val="0"/>
              </a:spcBef>
              <a:spcAft>
                <a:spcPts val="400"/>
              </a:spcAft>
              <a:buClr>
                <a:schemeClr val="accent2"/>
              </a:buClr>
              <a:buSzPct val="100000"/>
              <a:buAutoNum type="arabicPeriod"/>
            </a:pPr>
            <a:r>
              <a:rPr lang="en" sz="1900" b="1">
                <a:solidFill>
                  <a:schemeClr val="accent2"/>
                </a:solidFill>
                <a:highlight>
                  <a:srgbClr val="FFFFFF"/>
                </a:highlight>
              </a:rPr>
              <a:t>Tell</a:t>
            </a:r>
            <a:r>
              <a:rPr lang="en" sz="1900">
                <a:solidFill>
                  <a:schemeClr val="accent2"/>
                </a:solidFill>
                <a:highlight>
                  <a:srgbClr val="FFFFFF"/>
                </a:highlight>
              </a:rPr>
              <a:t> an adult who can help</a:t>
            </a:r>
          </a:p>
        </p:txBody>
      </p:sp>
      <p:pic>
        <p:nvPicPr>
          <p:cNvPr id="104" name="Shape 104"/>
          <p:cNvPicPr preferRelativeResize="0"/>
          <p:nvPr/>
        </p:nvPicPr>
        <p:blipFill>
          <a:blip r:embed="rId3">
            <a:alphaModFix/>
          </a:blip>
          <a:stretch>
            <a:fillRect/>
          </a:stretch>
        </p:blipFill>
        <p:spPr>
          <a:xfrm>
            <a:off x="5041125" y="1274475"/>
            <a:ext cx="3987050" cy="354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58225" y="159175"/>
            <a:ext cx="8520600" cy="801000"/>
          </a:xfrm>
          <a:prstGeom prst="rect">
            <a:avLst/>
          </a:prstGeom>
        </p:spPr>
        <p:txBody>
          <a:bodyPr wrap="square" lIns="91425" tIns="91425" rIns="91425" bIns="91425" anchor="t" anchorCtr="0">
            <a:noAutofit/>
          </a:bodyPr>
          <a:lstStyle/>
          <a:p>
            <a:pPr lvl="0" algn="ctr">
              <a:spcBef>
                <a:spcPts val="0"/>
              </a:spcBef>
              <a:buNone/>
            </a:pPr>
            <a:r>
              <a:rPr lang="en" sz="5700"/>
              <a:t>Become An Upstander to Cyberbullying</a:t>
            </a:r>
          </a:p>
        </p:txBody>
      </p:sp>
      <p:sp>
        <p:nvSpPr>
          <p:cNvPr id="110" name="Shape 110"/>
          <p:cNvSpPr txBox="1">
            <a:spLocks noGrp="1"/>
          </p:cNvSpPr>
          <p:nvPr>
            <p:ph type="body" idx="1"/>
          </p:nvPr>
        </p:nvSpPr>
        <p:spPr>
          <a:xfrm>
            <a:off x="311700" y="1149675"/>
            <a:ext cx="4714800" cy="3636000"/>
          </a:xfrm>
          <a:prstGeom prst="rect">
            <a:avLst/>
          </a:prstGeom>
        </p:spPr>
        <p:txBody>
          <a:bodyPr wrap="square" lIns="91425" tIns="91425" rIns="91425" bIns="91425" anchor="t" anchorCtr="0">
            <a:noAutofit/>
          </a:bodyPr>
          <a:lstStyle/>
          <a:p>
            <a:pPr marL="457200" lvl="0" indent="-355600" rtl="0">
              <a:lnSpc>
                <a:spcPct val="100000"/>
              </a:lnSpc>
              <a:spcBef>
                <a:spcPts val="0"/>
              </a:spcBef>
              <a:spcAft>
                <a:spcPts val="0"/>
              </a:spcAft>
              <a:buClr>
                <a:schemeClr val="accent3"/>
              </a:buClr>
              <a:buSzPct val="100000"/>
              <a:buAutoNum type="arabicPeriod"/>
            </a:pPr>
            <a:r>
              <a:rPr lang="en" sz="2000">
                <a:solidFill>
                  <a:schemeClr val="accent3"/>
                </a:solidFill>
                <a:highlight>
                  <a:srgbClr val="FFFFFF"/>
                </a:highlight>
              </a:rPr>
              <a:t>Post words of support for the victim. </a:t>
            </a:r>
          </a:p>
          <a:p>
            <a:pPr marL="457200" lvl="0" indent="-355600" rtl="0">
              <a:lnSpc>
                <a:spcPct val="100000"/>
              </a:lnSpc>
              <a:spcBef>
                <a:spcPts val="0"/>
              </a:spcBef>
              <a:spcAft>
                <a:spcPts val="0"/>
              </a:spcAft>
              <a:buClr>
                <a:schemeClr val="accent3"/>
              </a:buClr>
              <a:buSzPct val="100000"/>
              <a:buAutoNum type="arabicPeriod"/>
            </a:pPr>
            <a:r>
              <a:rPr lang="en" sz="2000">
                <a:solidFill>
                  <a:schemeClr val="accent3"/>
                </a:solidFill>
                <a:highlight>
                  <a:srgbClr val="FFFFFF"/>
                </a:highlight>
              </a:rPr>
              <a:t>Encourage the victim to seek help. </a:t>
            </a:r>
          </a:p>
          <a:p>
            <a:pPr marL="457200" lvl="0" indent="-355600" rtl="0">
              <a:lnSpc>
                <a:spcPct val="100000"/>
              </a:lnSpc>
              <a:spcBef>
                <a:spcPts val="0"/>
              </a:spcBef>
              <a:spcAft>
                <a:spcPts val="0"/>
              </a:spcAft>
              <a:buClr>
                <a:schemeClr val="accent3"/>
              </a:buClr>
              <a:buSzPct val="100000"/>
              <a:buAutoNum type="arabicPeriod"/>
            </a:pPr>
            <a:r>
              <a:rPr lang="en" sz="2000">
                <a:solidFill>
                  <a:schemeClr val="accent3"/>
                </a:solidFill>
                <a:highlight>
                  <a:srgbClr val="FFFFFF"/>
                </a:highlight>
              </a:rPr>
              <a:t>Rally your friends to post comments that show support for the victim.</a:t>
            </a:r>
          </a:p>
          <a:p>
            <a:pPr marL="457200" lvl="0" indent="-355600" rtl="0">
              <a:lnSpc>
                <a:spcPct val="100000"/>
              </a:lnSpc>
              <a:spcBef>
                <a:spcPts val="0"/>
              </a:spcBef>
              <a:spcAft>
                <a:spcPts val="0"/>
              </a:spcAft>
              <a:buClr>
                <a:schemeClr val="accent3"/>
              </a:buClr>
              <a:buSzPct val="100000"/>
              <a:buAutoNum type="arabicPeriod"/>
            </a:pPr>
            <a:r>
              <a:rPr lang="en" sz="2000">
                <a:solidFill>
                  <a:schemeClr val="accent3"/>
                </a:solidFill>
                <a:highlight>
                  <a:srgbClr val="FFFFFF"/>
                </a:highlight>
              </a:rPr>
              <a:t>Alert someone in authority about what you are observing online or on any electronic device</a:t>
            </a:r>
          </a:p>
          <a:p>
            <a:pPr lvl="0" rtl="0">
              <a:lnSpc>
                <a:spcPct val="100000"/>
              </a:lnSpc>
              <a:spcBef>
                <a:spcPts val="0"/>
              </a:spcBef>
              <a:spcAft>
                <a:spcPts val="0"/>
              </a:spcAft>
              <a:buNone/>
            </a:pPr>
            <a:endParaRPr sz="1350">
              <a:solidFill>
                <a:schemeClr val="accent3"/>
              </a:solidFill>
              <a:highlight>
                <a:srgbClr val="FFFFFF"/>
              </a:highlight>
              <a:latin typeface="Roboto"/>
              <a:ea typeface="Roboto"/>
              <a:cs typeface="Roboto"/>
              <a:sym typeface="Roboto"/>
            </a:endParaRPr>
          </a:p>
          <a:p>
            <a:pPr lvl="0">
              <a:lnSpc>
                <a:spcPct val="100000"/>
              </a:lnSpc>
              <a:spcBef>
                <a:spcPts val="0"/>
              </a:spcBef>
              <a:buNone/>
            </a:pPr>
            <a:endParaRPr>
              <a:solidFill>
                <a:schemeClr val="accent3"/>
              </a:solidFill>
            </a:endParaRPr>
          </a:p>
        </p:txBody>
      </p:sp>
      <p:pic>
        <p:nvPicPr>
          <p:cNvPr id="111" name="Shape 111"/>
          <p:cNvPicPr preferRelativeResize="0"/>
          <p:nvPr/>
        </p:nvPicPr>
        <p:blipFill>
          <a:blip r:embed="rId3">
            <a:alphaModFix/>
          </a:blip>
          <a:stretch>
            <a:fillRect/>
          </a:stretch>
        </p:blipFill>
        <p:spPr>
          <a:xfrm>
            <a:off x="5400850" y="1238825"/>
            <a:ext cx="3588399" cy="3244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lvl="0">
              <a:spcBef>
                <a:spcPts val="0"/>
              </a:spcBef>
              <a:buNone/>
            </a:pPr>
            <a:endParaRPr/>
          </a:p>
        </p:txBody>
      </p:sp>
      <p:sp>
        <p:nvSpPr>
          <p:cNvPr id="117" name="Shape 117"/>
          <p:cNvSpPr txBox="1">
            <a:spLocks noGrp="1"/>
          </p:cNvSpPr>
          <p:nvPr>
            <p:ph type="body" idx="1"/>
          </p:nvPr>
        </p:nvSpPr>
        <p:spPr>
          <a:xfrm>
            <a:off x="311700" y="1228675"/>
            <a:ext cx="8375100" cy="3340200"/>
          </a:xfrm>
          <a:prstGeom prst="rect">
            <a:avLst/>
          </a:prstGeom>
        </p:spPr>
        <p:txBody>
          <a:bodyPr wrap="square" lIns="91425" tIns="91425" rIns="91425" bIns="91425" anchor="t" anchorCtr="0">
            <a:noAutofit/>
          </a:bodyPr>
          <a:lstStyle/>
          <a:p>
            <a:pPr lvl="0">
              <a:spcBef>
                <a:spcPts val="0"/>
              </a:spcBef>
              <a:buNone/>
            </a:pPr>
            <a:r>
              <a:rPr lang="en" sz="2000" dirty="0">
                <a:highlight>
                  <a:srgbClr val="FFFFFF"/>
                </a:highlight>
                <a:latin typeface="Roboto"/>
                <a:ea typeface="Roboto"/>
                <a:cs typeface="Roboto"/>
                <a:sym typeface="Roboto"/>
              </a:rPr>
              <a:t>About 50% of all bullying events stop when an upstander decides to intervene which just further shows the importance of intervening.</a:t>
            </a:r>
          </a:p>
          <a:p>
            <a:pPr lvl="0">
              <a:spcBef>
                <a:spcPts val="0"/>
              </a:spcBef>
              <a:buNone/>
            </a:pPr>
            <a:r>
              <a:rPr lang="en" sz="1800" dirty="0">
                <a:solidFill>
                  <a:srgbClr val="333333"/>
                </a:solidFill>
                <a:highlight>
                  <a:srgbClr val="FFFFFF"/>
                </a:highlight>
                <a:latin typeface="Arial"/>
                <a:ea typeface="Arial"/>
                <a:cs typeface="Arial"/>
                <a:sym typeface="Arial"/>
              </a:rPr>
              <a:t>“All of my research shows you have to focus not only on changing the individual but changing the situation.”</a:t>
            </a:r>
          </a:p>
          <a:p>
            <a:pPr lvl="0">
              <a:spcBef>
                <a:spcPts val="0"/>
              </a:spcBef>
              <a:buNone/>
            </a:pPr>
            <a:r>
              <a:rPr lang="en" sz="1800" b="1" dirty="0" err="1">
                <a:solidFill>
                  <a:srgbClr val="3B3B3B"/>
                </a:solidFill>
                <a:highlight>
                  <a:srgbClr val="FFFFFF"/>
                </a:highlight>
                <a:latin typeface="Arial"/>
                <a:ea typeface="Arial"/>
                <a:cs typeface="Arial"/>
                <a:sym typeface="Arial"/>
              </a:rPr>
              <a:t>Elenor</a:t>
            </a:r>
            <a:r>
              <a:rPr lang="en" sz="1800" b="1" dirty="0">
                <a:solidFill>
                  <a:srgbClr val="3B3B3B"/>
                </a:solidFill>
                <a:highlight>
                  <a:srgbClr val="FFFFFF"/>
                </a:highlight>
                <a:latin typeface="Arial"/>
                <a:ea typeface="Arial"/>
                <a:cs typeface="Arial"/>
                <a:sym typeface="Arial"/>
              </a:rPr>
              <a:t> Roosevelt said, "It is better to light a candle than to curse the darkness."</a:t>
            </a:r>
          </a:p>
          <a:p>
            <a:pPr lvl="0">
              <a:spcBef>
                <a:spcPts val="0"/>
              </a:spcBef>
              <a:buNone/>
            </a:pPr>
            <a:r>
              <a:rPr lang="en" dirty="0">
                <a:solidFill>
                  <a:srgbClr val="3B3B3B"/>
                </a:solidFill>
                <a:highlight>
                  <a:srgbClr val="FFFFFF"/>
                </a:highlight>
                <a:latin typeface="Arial"/>
                <a:ea typeface="Arial"/>
                <a:cs typeface="Arial"/>
                <a:sym typeface="Arial"/>
              </a:rPr>
              <a:t>60% of students with disabilities report being bullied regularly, that's more than twice as much (25%) of all students. </a:t>
            </a: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1159</Words>
  <Application>Microsoft Macintosh PowerPoint</Application>
  <PresentationFormat>On-screen Show (16:9)</PresentationFormat>
  <Paragraphs>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Amatic SC</vt:lpstr>
      <vt:lpstr>Times New Roman</vt:lpstr>
      <vt:lpstr>Source Code Pro</vt:lpstr>
      <vt:lpstr>Roboto</vt:lpstr>
      <vt:lpstr>Beach Day</vt:lpstr>
      <vt:lpstr>How to BE AN ADVOCATE:  What can ONE person do to Help?</vt:lpstr>
      <vt:lpstr>What is a bystander?</vt:lpstr>
      <vt:lpstr>The Bystander Effect</vt:lpstr>
      <vt:lpstr>Types of Bystanders</vt:lpstr>
      <vt:lpstr>What is an upstander?</vt:lpstr>
      <vt:lpstr>Qualities of an Upstander </vt:lpstr>
      <vt:lpstr>How do I become an upstander? </vt:lpstr>
      <vt:lpstr>Become An Upstander to Cyberbullying</vt:lpstr>
      <vt:lpstr>PowerPoint Presentation</vt:lpstr>
      <vt:lpstr>Upstander Pledge Become an #Upstander in your community and share with others.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an Upstander:  What can ONE person do to Help?</dc:title>
  <dc:creator>Reiner,  Alexandra</dc:creator>
  <cp:lastModifiedBy>Mona Mohamed Arshe</cp:lastModifiedBy>
  <cp:revision>3</cp:revision>
  <dcterms:modified xsi:type="dcterms:W3CDTF">2024-11-18T15:54:50Z</dcterms:modified>
</cp:coreProperties>
</file>