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4"/>
  </p:sldMasterIdLst>
  <p:notesMasterIdLst>
    <p:notesMasterId r:id="rId17"/>
  </p:notesMasterIdLst>
  <p:sldIdLst>
    <p:sldId id="271" r:id="rId5"/>
    <p:sldId id="265" r:id="rId6"/>
    <p:sldId id="272" r:id="rId7"/>
    <p:sldId id="266" r:id="rId8"/>
    <p:sldId id="282" r:id="rId9"/>
    <p:sldId id="285" r:id="rId10"/>
    <p:sldId id="286" r:id="rId11"/>
    <p:sldId id="287" r:id="rId12"/>
    <p:sldId id="284" r:id="rId13"/>
    <p:sldId id="283" r:id="rId14"/>
    <p:sldId id="289" r:id="rId15"/>
    <p:sldId id="29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ill Sans MT" panose="020B0502020104020203"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League Spartan" panose="020B0604020202020204" charset="0"/>
      <p:bold r:id="rId32"/>
    </p:embeddedFont>
    <p:embeddedFont>
      <p:font typeface="Open Sans Light" panose="020B030603050402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pil facing slides" id="{6426DDC9-3476-4499-A402-C5047D3C9974}">
          <p14:sldIdLst>
            <p14:sldId id="271"/>
            <p14:sldId id="265"/>
            <p14:sldId id="272"/>
            <p14:sldId id="266"/>
            <p14:sldId id="282"/>
            <p14:sldId id="285"/>
            <p14:sldId id="286"/>
            <p14:sldId id="287"/>
            <p14:sldId id="284"/>
            <p14:sldId id="283"/>
            <p14:sldId id="289"/>
            <p14:sldId id="2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91" clrIdx="0"/>
  <p:cmAuthor id="2" name="Karen" initials="KS" lastIdx="7" clrIdx="1"/>
  <p:cmAuthor id="3" name="Jenny Barksfield" initials="JB" lastIdx="8" clrIdx="2">
    <p:extLst>
      <p:ext uri="{19B8F6BF-5375-455C-9EA6-DF929625EA0E}">
        <p15:presenceInfo xmlns:p15="http://schemas.microsoft.com/office/powerpoint/2012/main" userId="S-1-5-21-1285066173-1815393381-3561576999-2204" providerId="AD"/>
      </p:ext>
    </p:extLst>
  </p:cmAuthor>
  <p:cmAuthor id="4" name="Jenny Fox" initials="JF" lastIdx="7" clrIdx="3">
    <p:extLst>
      <p:ext uri="{19B8F6BF-5375-455C-9EA6-DF929625EA0E}">
        <p15:presenceInfo xmlns:p15="http://schemas.microsoft.com/office/powerpoint/2012/main" userId="S-1-5-21-1285066173-1815393381-3561576999-2620" providerId="AD"/>
      </p:ext>
    </p:extLst>
  </p:cmAuthor>
  <p:cmAuthor id="5" name="Helen Emerson" initials="HE" lastIdx="5" clrIdx="4">
    <p:extLst>
      <p:ext uri="{19B8F6BF-5375-455C-9EA6-DF929625EA0E}">
        <p15:presenceInfo xmlns:p15="http://schemas.microsoft.com/office/powerpoint/2012/main" userId="S-1-5-21-1285066173-1815393381-3561576999-2635" providerId="AD"/>
      </p:ext>
    </p:extLst>
  </p:cmAuthor>
  <p:cmAuthor id="6" name="Elizabeth Laming" initials="EL" lastIdx="1" clrIdx="5">
    <p:extLst>
      <p:ext uri="{19B8F6BF-5375-455C-9EA6-DF929625EA0E}">
        <p15:presenceInfo xmlns:p15="http://schemas.microsoft.com/office/powerpoint/2012/main" userId="S-1-5-21-1285066173-1815393381-3561576999-2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5519E"/>
    <a:srgbClr val="747679"/>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6993" autoAdjust="0"/>
  </p:normalViewPr>
  <p:slideViewPr>
    <p:cSldViewPr snapToGrid="0">
      <p:cViewPr varScale="1">
        <p:scale>
          <a:sx n="78" d="100"/>
          <a:sy n="78" d="100"/>
        </p:scale>
        <p:origin x="1056"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inkuknow.co.u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hildline.org.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The importance of expressing feelings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 with the class, why finding ways to express feelings is important for our health and wellbeing.  </a:t>
            </a:r>
            <a:r>
              <a:rPr lang="en-GB" sz="1200" i="1" kern="1200" dirty="0">
                <a:solidFill>
                  <a:schemeClr val="tx1"/>
                </a:solidFill>
                <a:effectLst/>
                <a:latin typeface="+mn-lt"/>
                <a:ea typeface="+mn-ea"/>
                <a:cs typeface="+mn-cs"/>
              </a:rPr>
              <a:t>For example: if we allow a feeling (like anger) to build up without expressing it, it can build up so much that it explodes and this may come out in unhealthy or not-very-nice ways, like if someone shouts at someone else for no reason.  </a:t>
            </a:r>
          </a:p>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3047692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Scenario: giving advice and getting support (10 </a:t>
            </a:r>
            <a:r>
              <a:rPr lang="en-GB" b="1" baseline="0" dirty="0" err="1"/>
              <a:t>mins</a:t>
            </a:r>
            <a:r>
              <a:rPr lang="en-GB" b="1" baseline="0" dirty="0"/>
              <a:t>) </a:t>
            </a:r>
          </a:p>
          <a:p>
            <a:r>
              <a:rPr lang="en-GB" sz="1200" kern="1200" dirty="0">
                <a:solidFill>
                  <a:schemeClr val="tx1"/>
                </a:solidFill>
                <a:effectLst/>
                <a:latin typeface="+mn-lt"/>
                <a:ea typeface="+mn-ea"/>
                <a:cs typeface="+mn-cs"/>
              </a:rPr>
              <a:t>Pupils discuss in pairs or small groups,</a:t>
            </a:r>
            <a:r>
              <a:rPr lang="en-GB" sz="1200" kern="1200" baseline="0" dirty="0">
                <a:solidFill>
                  <a:schemeClr val="tx1"/>
                </a:solidFill>
                <a:effectLst/>
                <a:latin typeface="+mn-lt"/>
                <a:ea typeface="+mn-ea"/>
                <a:cs typeface="+mn-cs"/>
              </a:rPr>
              <a:t> then t</a:t>
            </a:r>
            <a:r>
              <a:rPr lang="en-GB" sz="1200" kern="1200" dirty="0">
                <a:solidFill>
                  <a:schemeClr val="tx1"/>
                </a:solidFill>
                <a:effectLst/>
                <a:latin typeface="+mn-lt"/>
                <a:ea typeface="+mn-ea"/>
                <a:cs typeface="+mn-cs"/>
              </a:rPr>
              <a:t>ake feedback.  </a:t>
            </a:r>
            <a:endParaRPr lang="en-GB" b="1"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a:p>
        </p:txBody>
      </p:sp>
    </p:spTree>
    <p:extLst>
      <p:ext uri="{BB962C8B-B14F-4D97-AF65-F5344CB8AC3E}">
        <p14:creationId xmlns:p14="http://schemas.microsoft.com/office/powerpoint/2010/main" val="402481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Blog stimulus and signposting support (10 </a:t>
            </a:r>
            <a:r>
              <a:rPr lang="en-GB" b="1" baseline="0" dirty="0" err="1"/>
              <a:t>mins</a:t>
            </a:r>
            <a:r>
              <a:rPr lang="en-GB" b="1" baseline="0" dirty="0"/>
              <a:t>) </a:t>
            </a:r>
          </a:p>
          <a:p>
            <a:pPr algn="l">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Ensure pupils are aware to tell someone if something happens that makes them feel not</a:t>
            </a:r>
            <a:r>
              <a:rPr lang="en-GB" sz="12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so</a:t>
            </a:r>
            <a:r>
              <a:rPr lang="en-GB" sz="12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good often (every day or most days) or if a one-off moment makes them feel bad.  </a:t>
            </a:r>
            <a:endParaRPr lang="en-GB" sz="14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Signpost to:</a:t>
            </a:r>
            <a:endParaRPr lang="en-GB" sz="14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Parents, carers, teachers or other trusted adult in the first instance </a:t>
            </a:r>
            <a:endParaRPr lang="en-GB" sz="14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CEOP </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https://www.thinkuknow.co.uk/</a:t>
            </a:r>
            <a:r>
              <a:rPr lang="en-GB" sz="1200" dirty="0">
                <a:effectLst/>
                <a:latin typeface="Calibri" panose="020F0502020204030204" pitchFamily="34" charset="0"/>
                <a:ea typeface="Calibri" panose="020F0502020204030204" pitchFamily="34" charset="0"/>
                <a:cs typeface="Times New Roman" panose="02020603050405020304" pitchFamily="18" charset="0"/>
              </a:rPr>
              <a:t> to report issues online</a:t>
            </a:r>
            <a:endParaRPr lang="en-GB" sz="14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ChildLine</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https://www.childline.org.uk/</a:t>
            </a:r>
            <a:r>
              <a:rPr lang="en-GB" sz="1200" dirty="0">
                <a:effectLst/>
                <a:latin typeface="Calibri" panose="020F0502020204030204" pitchFamily="34" charset="0"/>
                <a:ea typeface="Calibri" panose="020F0502020204030204" pitchFamily="34" charset="0"/>
                <a:cs typeface="Times New Roman" panose="02020603050405020304" pitchFamily="18" charset="0"/>
              </a:rPr>
              <a:t>  0800 1111 </a:t>
            </a:r>
            <a:endParaRPr lang="en-GB" sz="1400" dirty="0">
              <a:effectLst/>
              <a:latin typeface="Times New Roman" panose="02020603050405020304" pitchFamily="18" charset="0"/>
              <a:ea typeface="Times New Roman" panose="02020603050405020304" pitchFamily="18" charset="0"/>
            </a:endParaRPr>
          </a:p>
          <a:p>
            <a:pPr algn="l">
              <a:spcAft>
                <a:spcPts val="0"/>
              </a:spcAft>
            </a:pPr>
            <a:endParaRPr lang="en-GB" b="0"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a:p>
        </p:txBody>
      </p:sp>
    </p:spTree>
    <p:extLst>
      <p:ext uri="{BB962C8B-B14F-4D97-AF65-F5344CB8AC3E}">
        <p14:creationId xmlns:p14="http://schemas.microsoft.com/office/powerpoint/2010/main" val="426689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a:t>
            </a:r>
            <a:r>
              <a:rPr lang="en-US" b="1" baseline="0" dirty="0"/>
              <a:t> - f</a:t>
            </a:r>
            <a:r>
              <a:rPr lang="en-US" b="1" dirty="0"/>
              <a:t>eelings graffit</a:t>
            </a:r>
            <a:r>
              <a:rPr lang="en-US" b="1" baseline="0" dirty="0"/>
              <a:t>i wall </a:t>
            </a:r>
            <a:r>
              <a:rPr lang="en-US" b="1" dirty="0"/>
              <a:t>(10 </a:t>
            </a:r>
            <a:r>
              <a:rPr lang="en-US" b="1" dirty="0" err="1"/>
              <a:t>mins</a:t>
            </a:r>
            <a:r>
              <a:rPr lang="en-US" b="1" dirty="0"/>
              <a:t>).</a:t>
            </a:r>
            <a:r>
              <a:rPr lang="en-US"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effectLst/>
                <a:latin typeface="Calibri" panose="020F0502020204030204" pitchFamily="34" charset="0"/>
              </a:rPr>
              <a:t>Ensure this activity is completed before delivering the lesson. </a:t>
            </a:r>
            <a:r>
              <a:rPr lang="en-GB" dirty="0">
                <a:effectLst/>
              </a:rPr>
              <a:t> </a:t>
            </a:r>
          </a:p>
          <a:p>
            <a:pPr algn="l">
              <a:lnSpc>
                <a:spcPct val="115000"/>
              </a:lnSpc>
              <a:spcAft>
                <a:spcPts val="0"/>
              </a:spcAft>
            </a:pPr>
            <a:r>
              <a:rPr lang="en-US" dirty="0">
                <a:effectLst/>
                <a:latin typeface="Calibri" panose="020F0502020204030204" pitchFamily="34" charset="0"/>
              </a:rPr>
              <a:t>Ask pupils to come up to the graffiti wall and write all the words they can think of to describe a range of feelings and emotions.</a:t>
            </a:r>
          </a:p>
          <a:p>
            <a:pPr algn="l">
              <a:lnSpc>
                <a:spcPct val="115000"/>
              </a:lnSpc>
              <a:spcAft>
                <a:spcPts val="0"/>
              </a:spcAft>
            </a:pPr>
            <a:r>
              <a:rPr lang="en-US" dirty="0">
                <a:effectLst/>
                <a:latin typeface="Calibri" panose="020F0502020204030204" pitchFamily="34" charset="0"/>
              </a:rPr>
              <a:t>The purpose of this activity is to enable you to find out the pupils’ existing knowledge, understanding and attitudes, as well as reconnecting them with the learning from last lesson.  Whilst they are working, note any responses, gaps in understanding, or misconceptions that need addressing through the lesson.  Keep the graffiti wall displayed throughout the lesson - pupils will return to this activity at the end of the lesson to assess their learning.</a:t>
            </a:r>
          </a:p>
          <a:p>
            <a:pPr algn="l">
              <a:lnSpc>
                <a:spcPct val="115000"/>
              </a:lnSpc>
              <a:spcAft>
                <a:spcPts val="0"/>
              </a:spcAft>
            </a:pPr>
            <a:endParaRPr lang="en-GB" dirty="0">
              <a:effectLst/>
            </a:endParaRPr>
          </a:p>
          <a:p>
            <a:endParaRPr lang="en-GB" dirty="0">
              <a:effectLst/>
            </a:endParaRPr>
          </a:p>
          <a:p>
            <a:endParaRPr lang="en-GB" dirty="0">
              <a:effectLst/>
            </a:endParaRPr>
          </a:p>
          <a:p>
            <a:r>
              <a:rPr lang="en-GB" sz="1200" kern="1200" dirty="0">
                <a:solidFill>
                  <a:schemeClr val="tx1"/>
                </a:solidFill>
                <a:effectLst/>
                <a:latin typeface="+mn-lt"/>
                <a:ea typeface="+mn-ea"/>
                <a:cs typeface="+mn-cs"/>
              </a:rPr>
              <a:t> </a:t>
            </a:r>
            <a:endParaRPr lang="en-GB" dirty="0">
              <a:effectLst/>
            </a:endParaRPr>
          </a:p>
          <a:p>
            <a:pPr algn="l">
              <a:lnSpc>
                <a:spcPct val="115000"/>
              </a:lnSpc>
              <a:spcAft>
                <a:spcPts val="0"/>
              </a:spcAft>
            </a:pPr>
            <a:endParaRPr lang="en-GB" dirty="0">
              <a:effectLst/>
            </a:endParaRPr>
          </a:p>
          <a:p>
            <a:pPr algn="l">
              <a:lnSpc>
                <a:spcPct val="115000"/>
              </a:lnSpc>
              <a:spcAft>
                <a:spcPts val="0"/>
              </a:spcAft>
            </a:pPr>
            <a:endParaRPr lang="en-GB" dirty="0">
              <a:effectLst/>
            </a:endParaRPr>
          </a:p>
          <a:p>
            <a:pPr algn="l">
              <a:lnSpc>
                <a:spcPct val="115000"/>
              </a:lnSpc>
              <a:spcAft>
                <a:spcPts val="0"/>
              </a:spcAft>
            </a:pPr>
            <a:endParaRPr lang="en-GB" dirty="0">
              <a:effectLs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a:p>
        </p:txBody>
      </p:sp>
    </p:spTree>
    <p:extLst>
      <p:ext uri="{BB962C8B-B14F-4D97-AF65-F5344CB8AC3E}">
        <p14:creationId xmlns:p14="http://schemas.microsoft.com/office/powerpoint/2010/main" val="25398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learning objectives and outcomes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Warm up game: feelings hot potato (5 </a:t>
            </a:r>
            <a:r>
              <a:rPr lang="en-GB" b="1" baseline="0" dirty="0" err="1"/>
              <a:t>mins</a:t>
            </a:r>
            <a:r>
              <a:rPr lang="en-GB" b="1" baseline="0" dirty="0"/>
              <a:t>)</a:t>
            </a:r>
            <a:endParaRPr lang="en-GB" b="1" dirty="0"/>
          </a:p>
          <a:p>
            <a:pPr algn="l">
              <a:lnSpc>
                <a:spcPts val="15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Remind pupils of the previous lesson about different feelings.  </a:t>
            </a:r>
          </a:p>
          <a:p>
            <a:pPr algn="l">
              <a:lnSpc>
                <a:spcPts val="1500"/>
              </a:lnSpc>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Pupils stand in a circle and throw a ball or beanbag (a ‘hot potato’) to each other. When each pupil catches the ‘hot potato’ they try to name a different feeling or emotion.  Pupils have the right to pass if they can’t think of one. </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a:p>
        </p:txBody>
      </p:sp>
    </p:spTree>
    <p:extLst>
      <p:ext uri="{BB962C8B-B14F-4D97-AF65-F5344CB8AC3E}">
        <p14:creationId xmlns:p14="http://schemas.microsoft.com/office/powerpoint/2010/main" val="20582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Expressing feelings (5 </a:t>
            </a:r>
            <a:r>
              <a:rPr lang="en-GB" b="1" baseline="0" dirty="0" err="1"/>
              <a:t>mins</a:t>
            </a:r>
            <a:r>
              <a:rPr lang="en-GB"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Display images from </a:t>
            </a:r>
            <a:r>
              <a:rPr lang="en-US" sz="1200" b="1" i="1" kern="1200" dirty="0">
                <a:solidFill>
                  <a:schemeClr val="tx1"/>
                </a:solidFill>
                <a:effectLst/>
                <a:latin typeface="+mn-lt"/>
                <a:ea typeface="+mn-ea"/>
                <a:cs typeface="+mn-cs"/>
              </a:rPr>
              <a:t>Resource 2: Picture a feeling</a:t>
            </a:r>
            <a:r>
              <a:rPr lang="en-US" sz="1200" kern="1200" dirty="0">
                <a:solidFill>
                  <a:schemeClr val="tx1"/>
                </a:solidFill>
                <a:effectLst/>
                <a:latin typeface="+mn-lt"/>
                <a:ea typeface="+mn-ea"/>
                <a:cs typeface="+mn-cs"/>
              </a:rPr>
              <a:t> around the classroom.  Pupils suggest which feelings words are suggested by each image, share ideas and discuss. </a:t>
            </a:r>
            <a:endParaRPr lang="en-GB" b="1"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114108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Expressing feelings (5 </a:t>
            </a:r>
            <a:r>
              <a:rPr lang="en-GB" b="1" baseline="0" dirty="0" err="1"/>
              <a:t>mins</a:t>
            </a:r>
            <a:r>
              <a:rPr lang="en-GB"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 the class with examples </a:t>
            </a:r>
            <a:r>
              <a:rPr lang="en-GB" sz="1200" kern="1200" dirty="0">
                <a:solidFill>
                  <a:schemeClr val="tx1"/>
                </a:solidFill>
                <a:effectLst/>
                <a:latin typeface="+mn-lt"/>
                <a:ea typeface="+mn-ea"/>
                <a:cs typeface="+mn-cs"/>
              </a:rPr>
              <a:t>of how feelings are often described as similes or metaphors and discuss their meaning, for example: </a:t>
            </a:r>
          </a:p>
          <a:p>
            <a:pPr lvl="0"/>
            <a:r>
              <a:rPr lang="en-GB" sz="1200" kern="1200" dirty="0">
                <a:solidFill>
                  <a:schemeClr val="tx1"/>
                </a:solidFill>
                <a:effectLst/>
                <a:latin typeface="+mn-lt"/>
                <a:ea typeface="+mn-ea"/>
                <a:cs typeface="+mn-cs"/>
              </a:rPr>
              <a:t>Colours: ‘she saw red’, ‘feeling blue’, ‘in a black mood’, ‘tickled pink’ or ‘green with envy’</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a:p>
        </p:txBody>
      </p:sp>
    </p:spTree>
    <p:extLst>
      <p:ext uri="{BB962C8B-B14F-4D97-AF65-F5344CB8AC3E}">
        <p14:creationId xmlns:p14="http://schemas.microsoft.com/office/powerpoint/2010/main" val="382883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Expressing feelings (2.5 </a:t>
            </a:r>
            <a:r>
              <a:rPr lang="en-GB" b="1" baseline="0" dirty="0" err="1"/>
              <a:t>mins</a:t>
            </a:r>
            <a:r>
              <a:rPr lang="en-GB"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 the class with examples </a:t>
            </a:r>
            <a:r>
              <a:rPr lang="en-GB" sz="1200" kern="1200" dirty="0">
                <a:solidFill>
                  <a:schemeClr val="tx1"/>
                </a:solidFill>
                <a:effectLst/>
                <a:latin typeface="+mn-lt"/>
                <a:ea typeface="+mn-ea"/>
                <a:cs typeface="+mn-cs"/>
              </a:rPr>
              <a:t>of how feelings are often described as similes or metaphors and discuss their meaning, for example: </a:t>
            </a:r>
          </a:p>
          <a:p>
            <a:pPr lvl="0"/>
            <a:r>
              <a:rPr lang="en-GB" sz="1200" kern="1200" dirty="0">
                <a:solidFill>
                  <a:schemeClr val="tx1"/>
                </a:solidFill>
                <a:effectLst/>
                <a:latin typeface="+mn-lt"/>
                <a:ea typeface="+mn-ea"/>
                <a:cs typeface="+mn-cs"/>
              </a:rPr>
              <a:t>Temperature: ‘ fiery temper’, ‘boiling over with rage’ or ‘cool as a cucumber’</a:t>
            </a:r>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370521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Expressing feelings 2.5 </a:t>
            </a:r>
            <a:r>
              <a:rPr lang="en-GB" b="1" baseline="0" dirty="0" err="1"/>
              <a:t>mins</a:t>
            </a:r>
            <a:r>
              <a:rPr lang="en-GB"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 the class with examples of </a:t>
            </a:r>
            <a:r>
              <a:rPr lang="en-GB" sz="1200" kern="1200" dirty="0">
                <a:solidFill>
                  <a:schemeClr val="tx1"/>
                </a:solidFill>
                <a:effectLst/>
                <a:latin typeface="+mn-lt"/>
                <a:ea typeface="+mn-ea"/>
                <a:cs typeface="+mn-cs"/>
              </a:rPr>
              <a:t>how feelings are often described as similes or metaphors and discuss their meaning, for example: </a:t>
            </a:r>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a:p>
        </p:txBody>
      </p:sp>
    </p:spTree>
    <p:extLst>
      <p:ext uri="{BB962C8B-B14F-4D97-AF65-F5344CB8AC3E}">
        <p14:creationId xmlns:p14="http://schemas.microsoft.com/office/powerpoint/2010/main" val="273473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Expressing feelings (10 </a:t>
            </a:r>
            <a:r>
              <a:rPr lang="en-GB" b="1" baseline="0" dirty="0" err="1"/>
              <a:t>mins</a:t>
            </a:r>
            <a:r>
              <a:rPr lang="en-GB"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feelings can be expressed in lots of different ways: art – drawing and paintings, poetry; singing; listening to, playing or composing music;   writing a diary or journal; making a chart of feelings or just saying them aloud.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Each pupil chooses one of the words from the feelings thermometer activity (it is a good idea to choose a more intense word or feeling) and using </a:t>
            </a:r>
            <a:r>
              <a:rPr lang="en-GB" sz="1200" b="1" kern="1200" dirty="0">
                <a:solidFill>
                  <a:schemeClr val="tx1"/>
                </a:solidFill>
                <a:effectLst/>
                <a:latin typeface="+mn-lt"/>
                <a:ea typeface="+mn-ea"/>
                <a:cs typeface="+mn-cs"/>
              </a:rPr>
              <a:t>Resource 3: </a:t>
            </a:r>
            <a:r>
              <a:rPr lang="en-GB" sz="1200" b="1" i="1" kern="1200" dirty="0">
                <a:solidFill>
                  <a:schemeClr val="tx1"/>
                </a:solidFill>
                <a:effectLst/>
                <a:latin typeface="+mn-lt"/>
                <a:ea typeface="+mn-ea"/>
                <a:cs typeface="+mn-cs"/>
              </a:rPr>
              <a:t>Body outline </a:t>
            </a:r>
            <a:r>
              <a:rPr lang="en-GB" sz="1200" kern="1200" dirty="0">
                <a:solidFill>
                  <a:schemeClr val="tx1"/>
                </a:solidFill>
                <a:effectLst/>
                <a:latin typeface="+mn-lt"/>
                <a:ea typeface="+mn-ea"/>
                <a:cs typeface="+mn-cs"/>
              </a:rPr>
              <a:t>as a basic template on which to draw and write,</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they respond to the questions.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Display these around the classroom, ask pupils to walk</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around to look at the different ways they have interpreted and expressed the feelings.</a:t>
            </a:r>
          </a:p>
          <a:p>
            <a:r>
              <a:rPr lang="en-GB" sz="1200" i="1" kern="1200" dirty="0">
                <a:solidFill>
                  <a:schemeClr val="tx1"/>
                </a:solidFill>
                <a:effectLst/>
                <a:latin typeface="+mn-lt"/>
                <a:ea typeface="+mn-ea"/>
                <a:cs typeface="+mn-cs"/>
              </a:rPr>
              <a:t>Pupils can go on to develop artwork or write further about feelings – see optional extension activity.</a:t>
            </a:r>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245254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10/10/2022</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10/10/2022</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10/10/2022</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10/10/2022</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10/10/2022</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10/10/2022</a:t>
            </a:fld>
            <a:endParaRPr lang="en-GB"/>
          </a:p>
        </p:txBody>
      </p:sp>
      <p:sp>
        <p:nvSpPr>
          <p:cNvPr id="8" name="Footer Placeholder 7"/>
          <p:cNvSpPr>
            <a:spLocks noGrp="1"/>
          </p:cNvSpPr>
          <p:nvPr>
            <p:ph type="ftr" sz="quarter" idx="11"/>
          </p:nvPr>
        </p:nvSpPr>
        <p:spPr/>
        <p:txBody>
          <a:bodyPr/>
          <a:lstStyle/>
          <a:p>
            <a:r>
              <a:rPr lang="en-GB"/>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10/10/2022</a:t>
            </a:fld>
            <a:endParaRPr lang="en-GB"/>
          </a:p>
        </p:txBody>
      </p:sp>
      <p:sp>
        <p:nvSpPr>
          <p:cNvPr id="4" name="Footer Placeholder 3"/>
          <p:cNvSpPr>
            <a:spLocks noGrp="1"/>
          </p:cNvSpPr>
          <p:nvPr>
            <p:ph type="ftr" sz="quarter" idx="11"/>
          </p:nvPr>
        </p:nvSpPr>
        <p:spPr/>
        <p:txBody>
          <a:bodyPr/>
          <a:lstStyle/>
          <a:p>
            <a:r>
              <a:rPr lang="en-GB"/>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10/10/2022</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10/10/2022</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21376" y="3575311"/>
            <a:ext cx="10096499"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latin typeface="League Spartan" panose="00000800000000000000" pitchFamily="50" charset="0"/>
              </a:rPr>
              <a:t>Lesson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srgbClr val="95519E"/>
                </a:solidFill>
                <a:latin typeface="League Spartan" panose="00000800000000000000" pitchFamily="50" charset="0"/>
              </a:rPr>
              <a:t>Expressing feelings</a:t>
            </a:r>
            <a:r>
              <a:rPr kumimoji="0" lang="en-GB" sz="5400" b="1" i="0" u="none" strike="noStrike" kern="1200" cap="none" spc="0" normalizeH="0" baseline="0" noProof="0" dirty="0">
                <a:ln>
                  <a:noFill/>
                </a:ln>
                <a:solidFill>
                  <a:srgbClr val="95519E"/>
                </a:solidFill>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0" y="6479918"/>
            <a:ext cx="12192000" cy="365125"/>
          </a:xfrm>
        </p:spPr>
        <p:txBody>
          <a:bodyPr/>
          <a:lstStyle/>
          <a:p>
            <a:r>
              <a:rPr lang="en-GB" sz="1050" dirty="0"/>
              <a:t>© PSHE Association 2021 </a:t>
            </a:r>
            <a:r>
              <a:rPr lang="en-GB" dirty="0"/>
              <a:t>	 </a:t>
            </a:r>
          </a:p>
        </p:txBody>
      </p:sp>
      <p:pic>
        <p:nvPicPr>
          <p:cNvPr id="1026" name="Picture 2" descr="Kids, Clipart, Cute, Design, The Classroom,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747" y="307391"/>
            <a:ext cx="3179511" cy="317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10</a:t>
            </a:fld>
            <a:endParaRPr lang="en-GB" dirty="0"/>
          </a:p>
        </p:txBody>
      </p:sp>
      <p:sp>
        <p:nvSpPr>
          <p:cNvPr id="13" name="TextBox 12"/>
          <p:cNvSpPr txBox="1"/>
          <p:nvPr/>
        </p:nvSpPr>
        <p:spPr>
          <a:xfrm>
            <a:off x="1020938" y="631444"/>
            <a:ext cx="10698917" cy="707886"/>
          </a:xfrm>
          <a:prstGeom prst="rect">
            <a:avLst/>
          </a:prstGeom>
          <a:noFill/>
        </p:spPr>
        <p:txBody>
          <a:bodyPr wrap="square" rtlCol="0">
            <a:spAutoFit/>
          </a:bodyPr>
          <a:lstStyle/>
          <a:p>
            <a:r>
              <a:rPr lang="en-GB" sz="4000" b="1" dirty="0">
                <a:solidFill>
                  <a:srgbClr val="95519E"/>
                </a:solidFill>
                <a:latin typeface="League Spartan" panose="00000800000000000000" pitchFamily="50" charset="0"/>
              </a:rPr>
              <a:t>Why is it important to express feelings?</a:t>
            </a:r>
          </a:p>
        </p:txBody>
      </p:sp>
      <p:pic>
        <p:nvPicPr>
          <p:cNvPr id="5124" name="Picture 4" descr="Questions, Demand, Doubts, Psyc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085" y="2019550"/>
            <a:ext cx="3764614" cy="3764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347488"/>
            <a:ext cx="1085850" cy="1085850"/>
          </a:xfrm>
          <a:prstGeom prst="rect">
            <a:avLst/>
          </a:prstGeom>
        </p:spPr>
      </p:pic>
      <p:sp>
        <p:nvSpPr>
          <p:cNvPr id="8" name="Footer Placeholder 3">
            <a:extLst>
              <a:ext uri="{FF2B5EF4-FFF2-40B4-BE49-F238E27FC236}">
                <a16:creationId xmlns:a16="http://schemas.microsoft.com/office/drawing/2014/main" id="{4B9006D6-0D56-4C8A-A4B9-EBB99B7DACEC}"/>
              </a:ext>
            </a:extLst>
          </p:cNvPr>
          <p:cNvSpPr>
            <a:spLocks noGrp="1"/>
          </p:cNvSpPr>
          <p:nvPr>
            <p:ph type="ftr" sz="quarter" idx="11"/>
          </p:nvPr>
        </p:nvSpPr>
        <p:spPr>
          <a:xfrm>
            <a:off x="0"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11750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330" y="2006679"/>
            <a:ext cx="5189083" cy="3970318"/>
          </a:xfrm>
          <a:prstGeom prst="rect">
            <a:avLst/>
          </a:prstGeom>
          <a:noFill/>
          <a:ln w="38100">
            <a:solidFill>
              <a:srgbClr val="7030A0"/>
            </a:solidFill>
          </a:ln>
        </p:spPr>
        <p:txBody>
          <a:bodyPr wrap="square" rtlCol="0">
            <a:spAutoFit/>
          </a:bodyPr>
          <a:lstStyle/>
          <a:p>
            <a:r>
              <a:rPr lang="en-GB" sz="2800" b="1" dirty="0">
                <a:latin typeface="Lato" panose="020B0604020202020204" charset="0"/>
                <a:ea typeface="Lato" panose="020B0604020202020204" charset="0"/>
                <a:cs typeface="Lato" panose="020B0604020202020204" charset="0"/>
              </a:rPr>
              <a:t>Jamie feels worried a lot of the time.  Everything seems to worry Jamie.  It feels like all the worries in the world are building up into a big pile, sometimes it feels like a wall of worries.  Jamie tries not to think about what is happening or the feelings.  </a:t>
            </a:r>
            <a:endParaRPr lang="en-GB" sz="2800"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11</a:t>
            </a:fld>
            <a:endParaRPr lang="en-GB" dirty="0"/>
          </a:p>
        </p:txBody>
      </p:sp>
      <p:sp>
        <p:nvSpPr>
          <p:cNvPr id="13" name="TextBox 12"/>
          <p:cNvSpPr txBox="1"/>
          <p:nvPr/>
        </p:nvSpPr>
        <p:spPr>
          <a:xfrm>
            <a:off x="503693" y="640483"/>
            <a:ext cx="1121616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Giving advice and getting support</a:t>
            </a:r>
          </a:p>
        </p:txBody>
      </p:sp>
      <p:sp>
        <p:nvSpPr>
          <p:cNvPr id="4" name="TextBox 3"/>
          <p:cNvSpPr txBox="1"/>
          <p:nvPr/>
        </p:nvSpPr>
        <p:spPr>
          <a:xfrm>
            <a:off x="6374286" y="1883568"/>
            <a:ext cx="5165766" cy="4154984"/>
          </a:xfrm>
          <a:prstGeom prst="rect">
            <a:avLst/>
          </a:prstGeom>
          <a:noFill/>
        </p:spPr>
        <p:txBody>
          <a:bodyPr wrap="square" rtlCol="0">
            <a:spAutoFit/>
          </a:bodyPr>
          <a:lstStyle/>
          <a:p>
            <a:pPr lvl="0"/>
            <a:r>
              <a:rPr lang="en-GB" sz="2400" b="1" dirty="0">
                <a:latin typeface="Lato" panose="020B0604020202020204" charset="0"/>
                <a:ea typeface="Lato" panose="020B0604020202020204" charset="0"/>
                <a:cs typeface="Lato" panose="020B0604020202020204" charset="0"/>
              </a:rPr>
              <a:t>Discuss: </a:t>
            </a:r>
          </a:p>
          <a:p>
            <a:pPr lvl="1"/>
            <a:endParaRPr lang="en-GB" sz="1400" b="1" dirty="0">
              <a:latin typeface="Lato" panose="020B0604020202020204" charset="0"/>
              <a:ea typeface="Lato" panose="020B0604020202020204" charset="0"/>
              <a:cs typeface="Lato" panose="020B0604020202020204" charset="0"/>
            </a:endParaRPr>
          </a:p>
          <a:p>
            <a:pPr marL="800100" lvl="1"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What would help Jamie express the feelings?</a:t>
            </a:r>
          </a:p>
          <a:p>
            <a:pPr marL="800100" lvl="1"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What might be stopping Jamie from doing this?</a:t>
            </a:r>
          </a:p>
          <a:p>
            <a:pPr marL="800100" lvl="1"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What might be the consequences of Jamie not expressing the feelings?   </a:t>
            </a:r>
          </a:p>
          <a:p>
            <a:pPr marL="800100" lvl="1"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What would most help Jamie in this situation?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1438564"/>
            <a:ext cx="917496" cy="917496"/>
          </a:xfrm>
          <a:prstGeom prst="rect">
            <a:avLst/>
          </a:prstGeom>
        </p:spPr>
      </p:pic>
      <p:sp>
        <p:nvSpPr>
          <p:cNvPr id="9" name="Footer Placeholder 3">
            <a:extLst>
              <a:ext uri="{FF2B5EF4-FFF2-40B4-BE49-F238E27FC236}">
                <a16:creationId xmlns:a16="http://schemas.microsoft.com/office/drawing/2014/main" id="{8B6E4E8F-0A7C-4B52-85DD-47EB286C8D5C}"/>
              </a:ext>
            </a:extLst>
          </p:cNvPr>
          <p:cNvSpPr>
            <a:spLocks noGrp="1"/>
          </p:cNvSpPr>
          <p:nvPr>
            <p:ph type="ftr" sz="quarter" idx="11"/>
          </p:nvPr>
        </p:nvSpPr>
        <p:spPr>
          <a:xfrm>
            <a:off x="0"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386070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88418" y="3890638"/>
            <a:ext cx="4762923" cy="1569660"/>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If you feel bad, sad, upset or just not so good… or if something happens that worries you, you can always talk about it.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12</a:t>
            </a:fld>
            <a:endParaRPr lang="en-GB" dirty="0"/>
          </a:p>
        </p:txBody>
      </p:sp>
      <p:sp>
        <p:nvSpPr>
          <p:cNvPr id="13" name="TextBox 12"/>
          <p:cNvSpPr txBox="1"/>
          <p:nvPr/>
        </p:nvSpPr>
        <p:spPr>
          <a:xfrm>
            <a:off x="460150" y="466836"/>
            <a:ext cx="7405273"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Remember!</a:t>
            </a:r>
          </a:p>
        </p:txBody>
      </p:sp>
      <p:sp>
        <p:nvSpPr>
          <p:cNvPr id="3" name="Rectangle 2"/>
          <p:cNvSpPr/>
          <p:nvPr/>
        </p:nvSpPr>
        <p:spPr>
          <a:xfrm>
            <a:off x="6503132" y="696636"/>
            <a:ext cx="4936237" cy="1815882"/>
          </a:xfrm>
          <a:prstGeom prst="rect">
            <a:avLst/>
          </a:prstGeom>
        </p:spPr>
        <p:txBody>
          <a:bodyPr wrap="square">
            <a:spAutoFit/>
          </a:bodyPr>
          <a:lstStyle/>
          <a:p>
            <a:pPr lvl="0"/>
            <a:r>
              <a:rPr lang="en-US" sz="2800" b="1" dirty="0">
                <a:solidFill>
                  <a:prstClr val="black"/>
                </a:solidFill>
                <a:latin typeface="Lato" panose="020B0604020202020204" charset="0"/>
                <a:ea typeface="Lato" panose="020B0604020202020204" charset="0"/>
                <a:cs typeface="Lato" panose="020B0604020202020204" charset="0"/>
              </a:rPr>
              <a:t>For more help and advice, or to find out more about your feelings, talk to an adult you trust.</a:t>
            </a:r>
          </a:p>
        </p:txBody>
      </p:sp>
      <p:grpSp>
        <p:nvGrpSpPr>
          <p:cNvPr id="4" name="Group 3"/>
          <p:cNvGrpSpPr/>
          <p:nvPr/>
        </p:nvGrpSpPr>
        <p:grpSpPr>
          <a:xfrm>
            <a:off x="-555447" y="1239371"/>
            <a:ext cx="8816752" cy="4415025"/>
            <a:chOff x="-569223" y="1206698"/>
            <a:chExt cx="7975051" cy="3347571"/>
          </a:xfrm>
        </p:grpSpPr>
        <p:pic>
          <p:nvPicPr>
            <p:cNvPr id="9" name="Picture 6" descr="Directory, Wood, Shield, Signpo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23" y="1206698"/>
              <a:ext cx="7975051" cy="33475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17292" y="2250263"/>
              <a:ext cx="4429944" cy="350045"/>
            </a:xfrm>
            <a:prstGeom prst="rect">
              <a:avLst/>
            </a:prstGeom>
            <a:solidFill>
              <a:srgbClr val="FFFF00"/>
            </a:solidFill>
          </p:spPr>
          <p:txBody>
            <a:bodyPr wrap="square" rtlCol="0">
              <a:spAutoFit/>
            </a:bodyPr>
            <a:lstStyle/>
            <a:p>
              <a:pPr algn="ctr"/>
              <a:r>
                <a:rPr lang="en-GB" sz="2400" b="1" dirty="0">
                  <a:latin typeface="Lato" panose="020B0604020202020204" charset="0"/>
                  <a:ea typeface="Lato" panose="020B0604020202020204" charset="0"/>
                  <a:cs typeface="Lato" panose="020B0604020202020204" charset="0"/>
                </a:rPr>
                <a:t>Talk to a trusted adult at home</a:t>
              </a:r>
            </a:p>
          </p:txBody>
        </p:sp>
      </p:grpSp>
      <p:sp>
        <p:nvSpPr>
          <p:cNvPr id="12" name="Footer Placeholder 3">
            <a:extLst>
              <a:ext uri="{FF2B5EF4-FFF2-40B4-BE49-F238E27FC236}">
                <a16:creationId xmlns:a16="http://schemas.microsoft.com/office/drawing/2014/main" id="{19249E26-3D4E-4985-B678-30A5749D681E}"/>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sp>
        <p:nvSpPr>
          <p:cNvPr id="5" name="TextBox 4">
            <a:extLst>
              <a:ext uri="{FF2B5EF4-FFF2-40B4-BE49-F238E27FC236}">
                <a16:creationId xmlns:a16="http://schemas.microsoft.com/office/drawing/2014/main" id="{43D0B1A9-02AD-EE83-63A2-CFC80DD14DEE}"/>
              </a:ext>
            </a:extLst>
          </p:cNvPr>
          <p:cNvSpPr txBox="1"/>
          <p:nvPr/>
        </p:nvSpPr>
        <p:spPr>
          <a:xfrm>
            <a:off x="1394706" y="3815207"/>
            <a:ext cx="4916447" cy="1015663"/>
          </a:xfrm>
          <a:prstGeom prst="rect">
            <a:avLst/>
          </a:prstGeom>
          <a:solidFill>
            <a:srgbClr val="FFFF00"/>
          </a:solidFill>
        </p:spPr>
        <p:txBody>
          <a:bodyPr wrap="square" rtlCol="0">
            <a:spAutoFit/>
          </a:bodyPr>
          <a:lstStyle/>
          <a:p>
            <a:pPr algn="ctr"/>
            <a:r>
              <a:rPr lang="en-GB" sz="2000" b="1" dirty="0">
                <a:latin typeface="Lato" panose="020B0604020202020204" charset="0"/>
                <a:ea typeface="Lato" panose="020B0604020202020204" charset="0"/>
                <a:cs typeface="Lato" panose="020B0604020202020204" charset="0"/>
              </a:rPr>
              <a:t>Talk to a trusted adult at school: You have your teachers, Head of Section and your social worker.</a:t>
            </a:r>
          </a:p>
        </p:txBody>
      </p:sp>
    </p:spTree>
    <p:extLst>
      <p:ext uri="{BB962C8B-B14F-4D97-AF65-F5344CB8AC3E}">
        <p14:creationId xmlns:p14="http://schemas.microsoft.com/office/powerpoint/2010/main" val="400497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0474" y="687185"/>
            <a:ext cx="10714182" cy="1323439"/>
          </a:xfrm>
          <a:prstGeom prst="rect">
            <a:avLst/>
          </a:prstGeom>
          <a:noFill/>
        </p:spPr>
        <p:txBody>
          <a:bodyPr wrap="square" rtlCol="0">
            <a:spAutoFit/>
          </a:bodyPr>
          <a:lstStyle/>
          <a:p>
            <a:r>
              <a:rPr lang="en-GB" sz="4000" b="1" dirty="0">
                <a:solidFill>
                  <a:srgbClr val="95519E"/>
                </a:solidFill>
                <a:latin typeface="League Spartan" panose="00000800000000000000" pitchFamily="50" charset="0"/>
              </a:rPr>
              <a:t>Expressing feelings: </a:t>
            </a:r>
          </a:p>
          <a:p>
            <a:r>
              <a:rPr lang="en-GB" sz="4000" b="1" dirty="0">
                <a:solidFill>
                  <a:srgbClr val="95519E"/>
                </a:solidFill>
                <a:latin typeface="League Spartan" panose="00000800000000000000" pitchFamily="50" charset="0"/>
              </a:rPr>
              <a:t>What’s our starting point?</a:t>
            </a:r>
          </a:p>
        </p:txBody>
      </p:sp>
      <p:sp>
        <p:nvSpPr>
          <p:cNvPr id="8" name="TextBox 7"/>
          <p:cNvSpPr txBox="1"/>
          <p:nvPr/>
        </p:nvSpPr>
        <p:spPr>
          <a:xfrm>
            <a:off x="935707" y="2647369"/>
            <a:ext cx="5145313" cy="523220"/>
          </a:xfrm>
          <a:prstGeom prst="rect">
            <a:avLst/>
          </a:prstGeom>
          <a:no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Make a ‘feelings’ graffiti board</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pic>
        <p:nvPicPr>
          <p:cNvPr id="1026" name="Picture 2" descr="Background, Graffiti, Grunge, Street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983" y="2574797"/>
            <a:ext cx="4701892" cy="31345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35707" y="3520467"/>
            <a:ext cx="4706750" cy="1384995"/>
          </a:xfrm>
          <a:prstGeom prst="rect">
            <a:avLst/>
          </a:prstGeom>
          <a:noFill/>
        </p:spPr>
        <p:txBody>
          <a:bodyPr wrap="square" rtlCol="0">
            <a:spAutoFit/>
          </a:bodyPr>
          <a:lstStyle/>
          <a:p>
            <a:r>
              <a:rPr lang="en-US" sz="2800" dirty="0">
                <a:latin typeface="Lato" panose="020B0604020202020204" charset="0"/>
                <a:ea typeface="Lato" panose="020B0604020202020204" charset="0"/>
                <a:cs typeface="Lato" panose="020B0604020202020204" charset="0"/>
              </a:rPr>
              <a:t>Jot down all of the words you can think of to describe feelings and emotions.</a:t>
            </a:r>
          </a:p>
        </p:txBody>
      </p:sp>
      <p:pic>
        <p:nvPicPr>
          <p:cNvPr id="2050" name="Picture 2" descr="Green, Flag, Pennon, Waving, Pennant,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019123" y="474529"/>
            <a:ext cx="1475533" cy="13943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3854" y="5113929"/>
            <a:ext cx="1535228" cy="1114812"/>
          </a:xfrm>
          <a:prstGeom prst="rect">
            <a:avLst/>
          </a:prstGeom>
        </p:spPr>
      </p:pic>
      <p:sp>
        <p:nvSpPr>
          <p:cNvPr id="10" name="Footer Placeholder 3">
            <a:extLst>
              <a:ext uri="{FF2B5EF4-FFF2-40B4-BE49-F238E27FC236}">
                <a16:creationId xmlns:a16="http://schemas.microsoft.com/office/drawing/2014/main" id="{CDA48D38-D023-4719-95DB-884D4797297A}"/>
              </a:ext>
            </a:extLst>
          </p:cNvPr>
          <p:cNvSpPr>
            <a:spLocks noGrp="1"/>
          </p:cNvSpPr>
          <p:nvPr>
            <p:ph type="ftr" sz="quarter" idx="11"/>
          </p:nvPr>
        </p:nvSpPr>
        <p:spPr>
          <a:xfrm>
            <a:off x="0"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57663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27256" y="2605776"/>
            <a:ext cx="10965901" cy="3554819"/>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marL="914400" lvl="1" indent="-457200">
              <a:lnSpc>
                <a:spcPct val="20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name a range of feelings and emotions</a:t>
            </a:r>
          </a:p>
          <a:p>
            <a:pPr marL="914400" lvl="1" indent="-457200">
              <a:lnSpc>
                <a:spcPct val="20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match feelings to a scale of intensity and identify strong feelings</a:t>
            </a:r>
          </a:p>
          <a:p>
            <a:pPr marL="914400" lvl="1" indent="-457200">
              <a:lnSpc>
                <a:spcPct val="20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describe different feelings and how they are experienced in the body</a:t>
            </a:r>
          </a:p>
          <a:p>
            <a:pPr marL="914400" lvl="1" indent="-457200">
              <a:lnSpc>
                <a:spcPct val="20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recognise why it is important for people to express their feelings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144816" y="559573"/>
            <a:ext cx="11717670" cy="1354217"/>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 </a:t>
            </a:r>
            <a:r>
              <a:rPr lang="en-US" sz="3200" b="1" dirty="0">
                <a:latin typeface="League Spartan" panose="020B0604020202020204" charset="0"/>
                <a:ea typeface="Lato" panose="020F0502020204030203" pitchFamily="34" charset="0"/>
                <a:cs typeface="Lato" panose="020F0502020204030203" pitchFamily="34" charset="0"/>
              </a:rPr>
              <a:t>about ways of expressing</a:t>
            </a:r>
            <a:r>
              <a:rPr lang="en-GB" sz="3200" b="1" dirty="0">
                <a:latin typeface="League Spartan" panose="020B0604020202020204" charset="0"/>
                <a:ea typeface="Lato" panose="020F0502020204030203" pitchFamily="34" charset="0"/>
                <a:cs typeface="Lato" panose="020F0502020204030203" pitchFamily="34" charset="0"/>
              </a:rPr>
              <a:t> feelings and emotions and why this is important</a:t>
            </a:r>
          </a:p>
          <a:p>
            <a:pPr lvl="1">
              <a:lnSpc>
                <a:spcPct val="200000"/>
              </a:lnSpc>
              <a:buSzPct val="202000"/>
            </a:pPr>
            <a:endParaRPr lang="en-GB" sz="9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83" y="519261"/>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1057194" y="2073452"/>
            <a:ext cx="877333" cy="1001704"/>
          </a:xfrm>
          <a:prstGeom prst="rect">
            <a:avLst/>
          </a:prstGeom>
        </p:spPr>
      </p:pic>
      <p:sp>
        <p:nvSpPr>
          <p:cNvPr id="8" name="Footer Placeholder 3">
            <a:extLst>
              <a:ext uri="{FF2B5EF4-FFF2-40B4-BE49-F238E27FC236}">
                <a16:creationId xmlns:a16="http://schemas.microsoft.com/office/drawing/2014/main" id="{882C37C6-B984-4C08-AE06-23F5E38A1EFF}"/>
              </a:ext>
            </a:extLst>
          </p:cNvPr>
          <p:cNvSpPr>
            <a:spLocks noGrp="1"/>
          </p:cNvSpPr>
          <p:nvPr>
            <p:ph type="ftr" sz="quarter" idx="11"/>
          </p:nvPr>
        </p:nvSpPr>
        <p:spPr>
          <a:xfrm>
            <a:off x="0"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712055"/>
            <a:ext cx="10714182"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Game: Feelings hot potato</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pic>
        <p:nvPicPr>
          <p:cNvPr id="2050" name="Picture 2" descr="Playing, Children, Ball, Girl, Boy,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062" y="2577864"/>
            <a:ext cx="4044596" cy="22919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86485" y="4011588"/>
            <a:ext cx="4939474" cy="954107"/>
          </a:xfrm>
          <a:prstGeom prst="rect">
            <a:avLst/>
          </a:prstGeom>
          <a:noFill/>
        </p:spPr>
        <p:txBody>
          <a:bodyPr wrap="square" rtlCol="0">
            <a:spAutoFit/>
          </a:bodyPr>
          <a:lstStyle/>
          <a:p>
            <a:r>
              <a:rPr lang="en-US" sz="2800" dirty="0">
                <a:latin typeface="Lato" panose="020B0604020202020204" charset="0"/>
                <a:ea typeface="Lato" panose="020B0604020202020204" charset="0"/>
                <a:cs typeface="Lato" panose="020B0604020202020204" charset="0"/>
              </a:rPr>
              <a:t>How many different words can we think of?</a:t>
            </a:r>
          </a:p>
        </p:txBody>
      </p:sp>
      <p:sp>
        <p:nvSpPr>
          <p:cNvPr id="10" name="TextBox 9"/>
          <p:cNvSpPr txBox="1"/>
          <p:nvPr/>
        </p:nvSpPr>
        <p:spPr>
          <a:xfrm>
            <a:off x="1102098" y="2191015"/>
            <a:ext cx="5145313" cy="1384995"/>
          </a:xfrm>
          <a:prstGeom prst="rect">
            <a:avLst/>
          </a:prstGeom>
          <a:no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Each time you catch the ‘hot potato’ say a word to name or describe a different feeling.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409" y="3975740"/>
            <a:ext cx="1085850" cy="1085850"/>
          </a:xfrm>
          <a:prstGeom prst="rect">
            <a:avLst/>
          </a:prstGeom>
        </p:spPr>
      </p:pic>
      <p:sp>
        <p:nvSpPr>
          <p:cNvPr id="11" name="Footer Placeholder 3">
            <a:extLst>
              <a:ext uri="{FF2B5EF4-FFF2-40B4-BE49-F238E27FC236}">
                <a16:creationId xmlns:a16="http://schemas.microsoft.com/office/drawing/2014/main" id="{758AB7ED-AEC6-401D-B48E-055A9699CA85}"/>
              </a:ext>
            </a:extLst>
          </p:cNvPr>
          <p:cNvSpPr>
            <a:spLocks noGrp="1"/>
          </p:cNvSpPr>
          <p:nvPr>
            <p:ph type="ftr" sz="quarter" idx="11"/>
          </p:nvPr>
        </p:nvSpPr>
        <p:spPr>
          <a:xfrm>
            <a:off x="0"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47353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5</a:t>
            </a:fld>
            <a:endParaRPr lang="en-GB" dirty="0"/>
          </a:p>
        </p:txBody>
      </p:sp>
      <p:sp>
        <p:nvSpPr>
          <p:cNvPr id="13" name="TextBox 12"/>
          <p:cNvSpPr txBox="1"/>
          <p:nvPr/>
        </p:nvSpPr>
        <p:spPr>
          <a:xfrm>
            <a:off x="591991" y="532985"/>
            <a:ext cx="5861113"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Expressing feelings</a:t>
            </a:r>
          </a:p>
        </p:txBody>
      </p:sp>
      <p:sp>
        <p:nvSpPr>
          <p:cNvPr id="14" name="TextBox 13"/>
          <p:cNvSpPr txBox="1"/>
          <p:nvPr/>
        </p:nvSpPr>
        <p:spPr>
          <a:xfrm>
            <a:off x="1700232" y="4862515"/>
            <a:ext cx="9793607" cy="954107"/>
          </a:xfrm>
          <a:prstGeom prst="rect">
            <a:avLst/>
          </a:prstGeom>
          <a:noFill/>
        </p:spPr>
        <p:txBody>
          <a:bodyPr wrap="square" rtlCol="0">
            <a:spAutoFit/>
          </a:bodyPr>
          <a:lstStyle/>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What feelings words do these images make you think of? </a:t>
            </a:r>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5634371" y="2297913"/>
            <a:ext cx="3515096" cy="2183045"/>
          </a:xfrm>
          <a:prstGeom prst="rect">
            <a:avLst/>
          </a:prstGeom>
          <a:noFill/>
          <a:ln>
            <a:noFill/>
          </a:ln>
        </p:spPr>
      </p:pic>
      <p:pic>
        <p:nvPicPr>
          <p:cNvPr id="17" name="Picture 16"/>
          <p:cNvPicPr/>
          <p:nvPr/>
        </p:nvPicPr>
        <p:blipFill>
          <a:blip r:embed="rId4">
            <a:extLst>
              <a:ext uri="{28A0092B-C50C-407E-A947-70E740481C1C}">
                <a14:useLocalDpi xmlns:a14="http://schemas.microsoft.com/office/drawing/2010/main" val="0"/>
              </a:ext>
            </a:extLst>
          </a:blip>
          <a:srcRect/>
          <a:stretch>
            <a:fillRect/>
          </a:stretch>
        </p:blipFill>
        <p:spPr bwMode="auto">
          <a:xfrm>
            <a:off x="9032536" y="1912427"/>
            <a:ext cx="2687319" cy="2833581"/>
          </a:xfrm>
          <a:prstGeom prst="rect">
            <a:avLst/>
          </a:prstGeom>
          <a:noFill/>
          <a:ln>
            <a:no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16216"/>
            <a:ext cx="4695658" cy="278804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3483" y="2544571"/>
            <a:ext cx="2904864" cy="1936387"/>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425" y="5054654"/>
            <a:ext cx="1085850" cy="1085850"/>
          </a:xfrm>
          <a:prstGeom prst="rect">
            <a:avLst/>
          </a:prstGeom>
        </p:spPr>
      </p:pic>
      <p:sp>
        <p:nvSpPr>
          <p:cNvPr id="11" name="Footer Placeholder 3">
            <a:extLst>
              <a:ext uri="{FF2B5EF4-FFF2-40B4-BE49-F238E27FC236}">
                <a16:creationId xmlns:a16="http://schemas.microsoft.com/office/drawing/2014/main" id="{1A544736-2DAB-4FA6-A1FF-DB1BF07851CC}"/>
              </a:ext>
            </a:extLst>
          </p:cNvPr>
          <p:cNvSpPr>
            <a:spLocks noGrp="1"/>
          </p:cNvSpPr>
          <p:nvPr>
            <p:ph type="ftr" sz="quarter" idx="11"/>
          </p:nvPr>
        </p:nvSpPr>
        <p:spPr>
          <a:xfrm>
            <a:off x="0"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62647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6</a:t>
            </a:fld>
            <a:endParaRPr lang="en-GB" dirty="0"/>
          </a:p>
        </p:txBody>
      </p:sp>
      <p:sp>
        <p:nvSpPr>
          <p:cNvPr id="13" name="TextBox 12"/>
          <p:cNvSpPr txBox="1"/>
          <p:nvPr/>
        </p:nvSpPr>
        <p:spPr>
          <a:xfrm>
            <a:off x="591991" y="532985"/>
            <a:ext cx="112120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Feelings can be described as colours…</a:t>
            </a:r>
          </a:p>
        </p:txBody>
      </p:sp>
      <p:sp>
        <p:nvSpPr>
          <p:cNvPr id="11" name="TextBox 10"/>
          <p:cNvSpPr txBox="1"/>
          <p:nvPr/>
        </p:nvSpPr>
        <p:spPr>
          <a:xfrm>
            <a:off x="1028964" y="2060534"/>
            <a:ext cx="3136636" cy="584775"/>
          </a:xfrm>
          <a:prstGeom prst="rect">
            <a:avLst/>
          </a:prstGeom>
          <a:solidFill>
            <a:srgbClr val="FF0000">
              <a:alpha val="64000"/>
            </a:srgbClr>
          </a:solidFill>
        </p:spPr>
        <p:txBody>
          <a:bodyPr wrap="square" rtlCol="0">
            <a:spAutoFit/>
          </a:bodyPr>
          <a:lstStyle/>
          <a:p>
            <a:pPr algn="ctr"/>
            <a:r>
              <a:rPr lang="en-US" sz="3200" b="1" dirty="0">
                <a:latin typeface="Lato" panose="020B0604020202020204" charset="0"/>
                <a:ea typeface="Lato" panose="020B0604020202020204" charset="0"/>
                <a:cs typeface="Lato" panose="020B0604020202020204" charset="0"/>
              </a:rPr>
              <a:t>She saw red</a:t>
            </a:r>
            <a:endParaRPr lang="en-US" sz="32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5" name="TextBox 14"/>
          <p:cNvSpPr txBox="1"/>
          <p:nvPr/>
        </p:nvSpPr>
        <p:spPr>
          <a:xfrm>
            <a:off x="1028964" y="5121502"/>
            <a:ext cx="3454454" cy="584775"/>
          </a:xfrm>
          <a:prstGeom prst="rect">
            <a:avLst/>
          </a:prstGeom>
          <a:solidFill>
            <a:schemeClr val="tx1">
              <a:alpha val="64000"/>
            </a:schemeClr>
          </a:solidFill>
        </p:spPr>
        <p:txBody>
          <a:bodyPr wrap="square" rtlCol="0">
            <a:spAutoFit/>
          </a:bodyPr>
          <a:lstStyle/>
          <a:p>
            <a:pPr algn="ctr"/>
            <a:r>
              <a:rPr lang="en-US" sz="3200" b="1" dirty="0">
                <a:solidFill>
                  <a:schemeClr val="bg1"/>
                </a:solidFill>
                <a:latin typeface="Lato" panose="020B0604020202020204" charset="0"/>
                <a:ea typeface="Lato" panose="020B0604020202020204" charset="0"/>
                <a:cs typeface="Lato" panose="020B0604020202020204" charset="0"/>
              </a:rPr>
              <a:t>In a black mood</a:t>
            </a:r>
          </a:p>
        </p:txBody>
      </p:sp>
      <p:sp>
        <p:nvSpPr>
          <p:cNvPr id="18" name="TextBox 17"/>
          <p:cNvSpPr txBox="1"/>
          <p:nvPr/>
        </p:nvSpPr>
        <p:spPr>
          <a:xfrm>
            <a:off x="3816392" y="3648708"/>
            <a:ext cx="2894987" cy="584775"/>
          </a:xfrm>
          <a:prstGeom prst="rect">
            <a:avLst/>
          </a:prstGeom>
          <a:solidFill>
            <a:schemeClr val="accent1">
              <a:lumMod val="75000"/>
              <a:alpha val="64000"/>
            </a:schemeClr>
          </a:solidFill>
        </p:spPr>
        <p:txBody>
          <a:bodyPr wrap="square" rtlCol="0">
            <a:spAutoFit/>
          </a:bodyPr>
          <a:lstStyle/>
          <a:p>
            <a:pPr algn="ctr"/>
            <a:r>
              <a:rPr lang="en-US" sz="3200" b="1" dirty="0">
                <a:latin typeface="Lato" panose="020B0604020202020204" charset="0"/>
                <a:ea typeface="Lato" panose="020B0604020202020204" charset="0"/>
                <a:cs typeface="Lato" panose="020B0604020202020204" charset="0"/>
              </a:rPr>
              <a:t>Feeling blue</a:t>
            </a:r>
            <a:endParaRPr lang="en-US" sz="32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9" name="TextBox 18"/>
          <p:cNvSpPr txBox="1"/>
          <p:nvPr/>
        </p:nvSpPr>
        <p:spPr>
          <a:xfrm>
            <a:off x="7067981" y="2060533"/>
            <a:ext cx="3505432" cy="584775"/>
          </a:xfrm>
          <a:prstGeom prst="rect">
            <a:avLst/>
          </a:prstGeom>
          <a:solidFill>
            <a:srgbClr val="FF00FF">
              <a:alpha val="63922"/>
            </a:srgbClr>
          </a:solidFill>
        </p:spPr>
        <p:txBody>
          <a:bodyPr wrap="square" rtlCol="0">
            <a:spAutoFit/>
          </a:bodyPr>
          <a:lstStyle/>
          <a:p>
            <a:pPr algn="ctr"/>
            <a:r>
              <a:rPr lang="en-US" sz="3200" b="1" dirty="0">
                <a:latin typeface="Lato" panose="020B0604020202020204" charset="0"/>
                <a:ea typeface="Lato" panose="020B0604020202020204" charset="0"/>
                <a:cs typeface="Lato" panose="020B0604020202020204" charset="0"/>
              </a:rPr>
              <a:t>Tickled pink </a:t>
            </a:r>
            <a:endParaRPr lang="en-US" sz="32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0" name="TextBox 19"/>
          <p:cNvSpPr txBox="1"/>
          <p:nvPr/>
        </p:nvSpPr>
        <p:spPr>
          <a:xfrm>
            <a:off x="7676690" y="4654628"/>
            <a:ext cx="3398554" cy="584775"/>
          </a:xfrm>
          <a:prstGeom prst="rect">
            <a:avLst/>
          </a:prstGeom>
          <a:solidFill>
            <a:srgbClr val="00B050">
              <a:alpha val="64000"/>
            </a:srgbClr>
          </a:solidFill>
          <a:ln>
            <a:solidFill>
              <a:schemeClr val="accent6">
                <a:lumMod val="60000"/>
                <a:lumOff val="40000"/>
              </a:schemeClr>
            </a:solidFill>
          </a:ln>
        </p:spPr>
        <p:txBody>
          <a:bodyPr wrap="square" rtlCol="0">
            <a:spAutoFit/>
          </a:bodyPr>
          <a:lstStyle/>
          <a:p>
            <a:pPr algn="ctr"/>
            <a:r>
              <a:rPr lang="en-US" sz="3200" b="1" dirty="0">
                <a:latin typeface="Lato" panose="020B0604020202020204" charset="0"/>
                <a:ea typeface="Lato" panose="020B0604020202020204" charset="0"/>
                <a:cs typeface="Lato" panose="020B0604020202020204" charset="0"/>
              </a:rPr>
              <a:t>Green with envy </a:t>
            </a:r>
            <a:endParaRPr lang="en-US" sz="32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0" name="Footer Placeholder 3">
            <a:extLst>
              <a:ext uri="{FF2B5EF4-FFF2-40B4-BE49-F238E27FC236}">
                <a16:creationId xmlns:a16="http://schemas.microsoft.com/office/drawing/2014/main" id="{FEEF2DC4-B22A-4807-87C3-ED80F5E31772}"/>
              </a:ext>
            </a:extLst>
          </p:cNvPr>
          <p:cNvSpPr>
            <a:spLocks noGrp="1"/>
          </p:cNvSpPr>
          <p:nvPr>
            <p:ph type="ftr" sz="quarter" idx="11"/>
          </p:nvPr>
        </p:nvSpPr>
        <p:spPr>
          <a:xfrm>
            <a:off x="0"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186198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7</a:t>
            </a:fld>
            <a:endParaRPr lang="en-GB" dirty="0"/>
          </a:p>
        </p:txBody>
      </p:sp>
      <p:sp>
        <p:nvSpPr>
          <p:cNvPr id="13" name="TextBox 12"/>
          <p:cNvSpPr txBox="1"/>
          <p:nvPr/>
        </p:nvSpPr>
        <p:spPr>
          <a:xfrm>
            <a:off x="591991" y="532985"/>
            <a:ext cx="112120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or temperature…</a:t>
            </a:r>
          </a:p>
        </p:txBody>
      </p:sp>
      <p:sp>
        <p:nvSpPr>
          <p:cNvPr id="11" name="TextBox 10"/>
          <p:cNvSpPr txBox="1"/>
          <p:nvPr/>
        </p:nvSpPr>
        <p:spPr>
          <a:xfrm>
            <a:off x="981462" y="2257865"/>
            <a:ext cx="2818642" cy="461665"/>
          </a:xfrm>
          <a:prstGeom prst="rect">
            <a:avLst/>
          </a:prstGeom>
          <a:no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Fiery temper</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8" name="TextBox 17"/>
          <p:cNvSpPr txBox="1"/>
          <p:nvPr/>
        </p:nvSpPr>
        <p:spPr>
          <a:xfrm>
            <a:off x="3303045" y="3421740"/>
            <a:ext cx="3596519" cy="461665"/>
          </a:xfrm>
          <a:prstGeom prst="rect">
            <a:avLst/>
          </a:prstGeom>
          <a:no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Boiling over with rage</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0" name="TextBox 19"/>
          <p:cNvSpPr txBox="1"/>
          <p:nvPr/>
        </p:nvSpPr>
        <p:spPr>
          <a:xfrm>
            <a:off x="5854535" y="4585616"/>
            <a:ext cx="4773880" cy="461665"/>
          </a:xfrm>
          <a:prstGeom prst="rect">
            <a:avLst/>
          </a:prstGeom>
          <a:noFill/>
          <a:ln>
            <a:noFill/>
          </a:ln>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As cool as a cucumber</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pic>
        <p:nvPicPr>
          <p:cNvPr id="1026" name="Picture 2" descr="Fire, Camp, Bonfire, Wood, Heat, Fl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945" y="3160452"/>
            <a:ext cx="23241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iling, Pan, Sauce, Water, Grey, P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321" y="1226438"/>
            <a:ext cx="4390603" cy="21953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cumber, Cut, Green, Veget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6114" y="5276363"/>
            <a:ext cx="1415143" cy="1188022"/>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a:extLst>
              <a:ext uri="{FF2B5EF4-FFF2-40B4-BE49-F238E27FC236}">
                <a16:creationId xmlns:a16="http://schemas.microsoft.com/office/drawing/2014/main" id="{0C06196D-F4BD-4E27-9CEA-B9FD8ECA2763}"/>
              </a:ext>
            </a:extLst>
          </p:cNvPr>
          <p:cNvSpPr>
            <a:spLocks noGrp="1"/>
          </p:cNvSpPr>
          <p:nvPr>
            <p:ph type="ftr" sz="quarter" idx="11"/>
          </p:nvPr>
        </p:nvSpPr>
        <p:spPr>
          <a:xfrm>
            <a:off x="0"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66236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8</a:t>
            </a:fld>
            <a:endParaRPr lang="en-GB" dirty="0"/>
          </a:p>
        </p:txBody>
      </p:sp>
      <p:sp>
        <p:nvSpPr>
          <p:cNvPr id="13" name="TextBox 12"/>
          <p:cNvSpPr txBox="1"/>
          <p:nvPr/>
        </p:nvSpPr>
        <p:spPr>
          <a:xfrm>
            <a:off x="591991" y="532985"/>
            <a:ext cx="112120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or imagined images…</a:t>
            </a:r>
          </a:p>
        </p:txBody>
      </p:sp>
      <p:sp>
        <p:nvSpPr>
          <p:cNvPr id="11" name="TextBox 10"/>
          <p:cNvSpPr txBox="1"/>
          <p:nvPr/>
        </p:nvSpPr>
        <p:spPr>
          <a:xfrm>
            <a:off x="1052713" y="1882191"/>
            <a:ext cx="4491744" cy="461665"/>
          </a:xfrm>
          <a:prstGeom prst="rect">
            <a:avLst/>
          </a:prstGeom>
          <a:no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So excited – over the moon</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8" name="TextBox 17"/>
          <p:cNvSpPr txBox="1"/>
          <p:nvPr/>
        </p:nvSpPr>
        <p:spPr>
          <a:xfrm>
            <a:off x="5475123" y="2861060"/>
            <a:ext cx="3596519" cy="830997"/>
          </a:xfrm>
          <a:prstGeom prst="rect">
            <a:avLst/>
          </a:prstGeom>
          <a:no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So scared – </a:t>
            </a:r>
          </a:p>
          <a:p>
            <a:pPr algn="ctr"/>
            <a:r>
              <a:rPr lang="en-US" sz="2400" b="1" dirty="0">
                <a:latin typeface="Lato" panose="020B0604020202020204" charset="0"/>
                <a:ea typeface="Lato" panose="020B0604020202020204" charset="0"/>
                <a:cs typeface="Lato" panose="020B0604020202020204" charset="0"/>
              </a:rPr>
              <a:t>shaking like a leaf</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0" name="TextBox 19"/>
          <p:cNvSpPr txBox="1"/>
          <p:nvPr/>
        </p:nvSpPr>
        <p:spPr>
          <a:xfrm>
            <a:off x="7372365" y="4903338"/>
            <a:ext cx="3398554" cy="830997"/>
          </a:xfrm>
          <a:prstGeom prst="rect">
            <a:avLst/>
          </a:prstGeom>
          <a:noFill/>
          <a:ln>
            <a:noFill/>
          </a:ln>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So happy – walking on sunshine</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pic>
        <p:nvPicPr>
          <p:cNvPr id="3074" name="Picture 2" descr="Moon, Cow, Jumping, Over, Ani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626" y="2616253"/>
            <a:ext cx="2333783" cy="21562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ear, I'M Afraid, Sitting, The Jit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827" y="1040487"/>
            <a:ext cx="2341362" cy="23413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n, Happy, Sunshine, Golden, 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382" y="4538017"/>
            <a:ext cx="1940983" cy="165397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a:extLst>
              <a:ext uri="{FF2B5EF4-FFF2-40B4-BE49-F238E27FC236}">
                <a16:creationId xmlns:a16="http://schemas.microsoft.com/office/drawing/2014/main" id="{4FCBDBAC-1CBE-44C0-BA53-A24827D98F2D}"/>
              </a:ext>
            </a:extLst>
          </p:cNvPr>
          <p:cNvSpPr>
            <a:spLocks noGrp="1"/>
          </p:cNvSpPr>
          <p:nvPr>
            <p:ph type="ftr" sz="quarter" idx="11"/>
          </p:nvPr>
        </p:nvSpPr>
        <p:spPr>
          <a:xfrm>
            <a:off x="0"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86619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45157" y="1521862"/>
            <a:ext cx="5788779" cy="954107"/>
          </a:xfrm>
          <a:prstGeom prst="rect">
            <a:avLst/>
          </a:prstGeom>
          <a:no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Choose one word to describe a feeling</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9</a:t>
            </a:fld>
            <a:endParaRPr lang="en-GB" dirty="0"/>
          </a:p>
        </p:txBody>
      </p:sp>
      <p:sp>
        <p:nvSpPr>
          <p:cNvPr id="13" name="TextBox 12"/>
          <p:cNvSpPr txBox="1"/>
          <p:nvPr/>
        </p:nvSpPr>
        <p:spPr>
          <a:xfrm>
            <a:off x="745157" y="631567"/>
            <a:ext cx="7405273"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Expressing feelings</a:t>
            </a:r>
          </a:p>
        </p:txBody>
      </p:sp>
      <p:sp>
        <p:nvSpPr>
          <p:cNvPr id="11" name="TextBox 10"/>
          <p:cNvSpPr txBox="1"/>
          <p:nvPr/>
        </p:nvSpPr>
        <p:spPr>
          <a:xfrm>
            <a:off x="567146" y="2558677"/>
            <a:ext cx="7428340" cy="3577903"/>
          </a:xfrm>
          <a:prstGeom prst="rect">
            <a:avLst/>
          </a:prstGeom>
          <a:noFill/>
        </p:spPr>
        <p:txBody>
          <a:bodyPr wrap="square" rtlCol="0">
            <a:spAutoFit/>
          </a:bodyPr>
          <a:lstStyle/>
          <a:p>
            <a:endParaRPr lang="en-US" sz="1050" dirty="0"/>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Where in the body would someone experience that feeling?</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If the feeling had a colour, what colour would it be? </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If it had a shape what shape would it be?</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If it had a texture, what texture would it be?</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If the feeling were an image or a picture, what would this be?</a:t>
            </a:r>
          </a:p>
          <a:p>
            <a:pPr marL="342900" lvl="0"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If the feeling had a sound, what would this be?</a:t>
            </a:r>
          </a:p>
          <a:p>
            <a:pPr marL="342900" indent="-342900">
              <a:buFont typeface="Arial" panose="020B0604020202020204" pitchFamily="34" charset="0"/>
              <a:buChar char="•"/>
            </a:pPr>
            <a:endParaRPr lang="en-US" sz="2400" dirty="0">
              <a:latin typeface="Lato" panose="020B0604020202020204" charset="0"/>
              <a:ea typeface="Lato" panose="020B0604020202020204" charset="0"/>
              <a:cs typeface="Lato" panose="020B0604020202020204" charset="0"/>
            </a:endParaRPr>
          </a:p>
        </p:txBody>
      </p:sp>
      <p:sp>
        <p:nvSpPr>
          <p:cNvPr id="12" name="TextBox 11"/>
          <p:cNvSpPr txBox="1"/>
          <p:nvPr/>
        </p:nvSpPr>
        <p:spPr>
          <a:xfrm>
            <a:off x="8256285" y="1075192"/>
            <a:ext cx="4263670" cy="992579"/>
          </a:xfrm>
          <a:prstGeom prst="rect">
            <a:avLst/>
          </a:prstGeom>
          <a:noFill/>
        </p:spPr>
        <p:txBody>
          <a:bodyPr wrap="square" rtlCol="0">
            <a:spAutoFit/>
          </a:bodyPr>
          <a:lstStyle/>
          <a:p>
            <a:endParaRPr lang="en-US" sz="1050" dirty="0"/>
          </a:p>
          <a:p>
            <a:r>
              <a:rPr lang="en-US" sz="2400" b="1" dirty="0">
                <a:latin typeface="Lato" panose="020B0604020202020204" charset="0"/>
                <a:ea typeface="Lato" panose="020B0604020202020204" charset="0"/>
                <a:cs typeface="Lato" panose="020B0604020202020204" charset="0"/>
              </a:rPr>
              <a:t>Draw and write on and around the body outline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2715" y="664572"/>
            <a:ext cx="683635" cy="5661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2205" y="699989"/>
            <a:ext cx="495300" cy="4953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4545" y="2118758"/>
            <a:ext cx="3315309" cy="4292110"/>
          </a:xfrm>
          <a:prstGeom prst="rect">
            <a:avLst/>
          </a:prstGeom>
        </p:spPr>
      </p:pic>
      <p:sp>
        <p:nvSpPr>
          <p:cNvPr id="14" name="Footer Placeholder 3">
            <a:extLst>
              <a:ext uri="{FF2B5EF4-FFF2-40B4-BE49-F238E27FC236}">
                <a16:creationId xmlns:a16="http://schemas.microsoft.com/office/drawing/2014/main" id="{A9AB888C-A9F6-4812-8214-DE8BA467DD33}"/>
              </a:ext>
            </a:extLst>
          </p:cNvPr>
          <p:cNvSpPr>
            <a:spLocks noGrp="1"/>
          </p:cNvSpPr>
          <p:nvPr>
            <p:ph type="ftr" sz="quarter" idx="11"/>
          </p:nvPr>
        </p:nvSpPr>
        <p:spPr>
          <a:xfrm>
            <a:off x="0"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340536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70854-97F9-4CD2-B2DD-A46FCE4F0505}">
  <ds:schemaRefs>
    <ds:schemaRef ds:uri="http://schemas.microsoft.com/sharepoint/v3/contenttype/forms"/>
  </ds:schemaRefs>
</ds:datastoreItem>
</file>

<file path=customXml/itemProps2.xml><?xml version="1.0" encoding="utf-8"?>
<ds:datastoreItem xmlns:ds="http://schemas.openxmlformats.org/officeDocument/2006/customXml" ds:itemID="{E8E89ED7-5924-44D2-B8FB-DF3D6C41180F}">
  <ds:schemaRefs>
    <ds:schemaRef ds:uri="http://schemas.microsoft.com/office/2006/documentManagement/types"/>
    <ds:schemaRef ds:uri="6ded5182-507a-430e-922d-50a9575e5a4a"/>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88f9c89a-407a-49b7-9ca1-7578c3d06dfc"/>
    <ds:schemaRef ds:uri="http://schemas.microsoft.com/office/2006/metadata/properties"/>
    <ds:schemaRef ds:uri="24b2b1f2-60e9-4873-a720-0da2f5bde98a"/>
    <ds:schemaRef ds:uri="c219d832-1076-4c15-87a4-e4c3e333e237"/>
  </ds:schemaRefs>
</ds:datastoreItem>
</file>

<file path=customXml/itemProps3.xml><?xml version="1.0" encoding="utf-8"?>
<ds:datastoreItem xmlns:ds="http://schemas.openxmlformats.org/officeDocument/2006/customXml" ds:itemID="{1C19322D-A1A6-41ED-8ECE-15CB680DA0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1330</Words>
  <Application>Microsoft Office PowerPoint</Application>
  <PresentationFormat>Widescreen</PresentationFormat>
  <Paragraphs>141</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Open Sans Light</vt:lpstr>
      <vt:lpstr>Arial</vt:lpstr>
      <vt:lpstr>Gill Sans MT</vt:lpstr>
      <vt:lpstr>Calibri</vt:lpstr>
      <vt:lpstr>Symbol</vt:lpstr>
      <vt:lpstr>Calibri Light</vt:lpstr>
      <vt:lpstr>Lato</vt:lpstr>
      <vt:lpstr>League Spartan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Mona Mohamed Arshe</cp:lastModifiedBy>
  <cp:revision>306</cp:revision>
  <dcterms:created xsi:type="dcterms:W3CDTF">2018-11-29T11:01:12Z</dcterms:created>
  <dcterms:modified xsi:type="dcterms:W3CDTF">2022-10-10T06:10:07Z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y fmtid="{D5CDD505-2E9C-101B-9397-08002B2CF9AE}" pid="3" name="Order">
    <vt:r8>2805000</vt:r8>
  </property>
</Properties>
</file>