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10"/>
  </p:notesMasterIdLst>
  <p:sldIdLst>
    <p:sldId id="445" r:id="rId5"/>
    <p:sldId id="594" r:id="rId6"/>
    <p:sldId id="607" r:id="rId7"/>
    <p:sldId id="595" r:id="rId8"/>
    <p:sldId id="608" r:id="rId9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687D"/>
    <a:srgbClr val="AFE0E5"/>
    <a:srgbClr val="0FA7C0"/>
    <a:srgbClr val="1FBFDB"/>
    <a:srgbClr val="59C8E3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0370" autoAdjust="0"/>
  </p:normalViewPr>
  <p:slideViewPr>
    <p:cSldViewPr snapToGrid="0">
      <p:cViewPr varScale="1">
        <p:scale>
          <a:sx n="72" d="100"/>
          <a:sy n="72" d="100"/>
        </p:scale>
        <p:origin x="4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E00ED30-8409-437E-B1FE-4BF8DB774C49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003FFBC-E686-4F41-B14D-7FAA4E0A4D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1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21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A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27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0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03FFBC-E686-4F41-B14D-7FAA4E0A4D4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78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9026-58AA-7A67-6448-FF9DF9AC9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464060-AE61-AE4C-3DD9-0D5A95103F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4896C-AE29-B64F-FC16-670F92579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C0E57B-F3D2-64B3-6AD5-2C689C042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C9F9D-41EB-B3EF-11E1-61C14C4F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6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026A7-EF66-E298-2A55-85EA0653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82AEC6-4DBD-04AE-2AED-AF99C4C9C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E19D7D-57B9-9CF2-CD30-D59074246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3B8AE3-8F74-0409-D395-087B0B160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A7FD90-A884-3818-5B7E-E2EA4FCDB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1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3C692C-AFC2-D834-D658-83B632BFDA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DFD401-7CC2-7D41-AEFD-C1C633CF9D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B090C-1DC0-1537-D81D-EA738BC6B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A2BBD-B203-CB2E-8D0C-CF75C0994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23FFC-73F1-8AB8-29F0-27BD392B0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9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EADD3-FF76-6F20-43AD-AB5342596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533852-B359-4D21-ECD9-64E7E8318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C27BE2-A453-AC4E-AC38-27467E91D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B71952-EA43-7511-F0F4-398F578D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F5416-408E-6D82-0CA6-71599C072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90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0B39-A8F2-68CD-D6F8-64BED32D4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8DA1AA-774F-C0CC-21B8-4FFB72E6E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D83597-48C4-AC8B-BC0B-BFB53DEBC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A498BA-CCBE-D2C4-6C14-DA1683027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CEAE60-8826-DF85-4649-47E7E7B5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597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E6ADC-62BA-43DA-077C-01764D201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72143-CA52-FC2C-C160-2BEEDADE12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5CF5-A09B-9D3D-ED53-FE1A16B076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BC531-2DB4-4269-F6B3-D62D4E64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7D6556-E27E-F27F-E698-18CC3CE7C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C1C2D-CEA3-EF49-9161-58F1DB9FD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470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F90E2-01E2-4248-18D9-08DDA0C5B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B1B3-430C-E307-FDFD-9CF160335D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138B45-C13E-152E-C36C-0CBD80BCD4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6BFBD-7869-37BC-BEC9-A1D60681C4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92A5E7-B8F2-5681-000C-7E5460F149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4CA8EE-6F85-01D6-2454-EA77F0C1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3B1E5A-577D-FE7A-9334-B831BA91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3CBF52-2974-05DF-8797-2E9696A53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14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04A7A-79A5-A46D-40BE-A5A5A6F4F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456F99-C9BB-62FC-C314-A85C5ED05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3297DC-4432-81CF-8B6C-79218F01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FD2942-4404-90CA-8D14-7AC50CA5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5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92289C-EAF1-CC9B-9F9A-5381D7D16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5C8AD0-70CC-93AB-C10D-A2A8FAE1C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F6DD1A-0325-4706-5C58-E9F7B2556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838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678978-2042-66F7-FC50-24209C95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118C3A-ECE7-CBAE-FAE4-85E667E219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46C447-A52E-98FF-5978-B77F64F27E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C3536-ADA9-54CD-EDC7-847041C21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450B4D-A8B7-4147-1A92-15DD11071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E9C09-71D6-088B-A8D6-ECCA9281B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197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2E1F9-7ECA-B756-9521-B9CA897E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A0CEBC-971B-3293-2892-CBAD3C2DFC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A6059-171F-C7C5-ABAB-3E0E26C62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BA3EC0-C25C-3A29-A690-67397962B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378DEB-F49A-CACA-3EA5-AB8A6656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8DE95-8146-D4FF-D0A7-0B81F2439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6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0A29B5-1FEA-87C8-2ADD-FFD0FE72D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82B96D-3E6A-530B-2BFD-EA89E70EF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13C8E8-F770-CDC2-F029-112F3F5B4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AC2520-7E47-43AA-A7E3-767B1948A963}" type="datetimeFigureOut">
              <a:rPr lang="en-US" smtClean="0"/>
              <a:t>4/17/2023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99E7F8-EDE3-6291-733C-32138BEAF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44DF5-DBE2-3DDF-9002-3EDAF8AD72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DF8F01-7F26-479E-8A87-8CA7C5BA02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222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where are we? How do we get there?"/>
          <p:cNvSpPr>
            <a:spLocks noChangeAspect="1" noChangeArrowheads="1"/>
          </p:cNvSpPr>
          <p:nvPr/>
        </p:nvSpPr>
        <p:spPr bwMode="auto">
          <a:xfrm>
            <a:off x="1521388" y="207639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picture containing sky, road, outdoor, stree&#10;&#10;Description automatically generated">
            <a:extLst>
              <a:ext uri="{FF2B5EF4-FFF2-40B4-BE49-F238E27FC236}">
                <a16:creationId xmlns:a16="http://schemas.microsoft.com/office/drawing/2014/main" id="{F29B0E10-8098-8410-3DC7-909215C8E9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" r="30" b="1736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B5F3E1-5DAF-9A09-5D74-BBCF2C7DD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6242" y="492179"/>
            <a:ext cx="1774090" cy="72548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7ADB58B-AC75-8095-B99D-E28C080507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41927" y="5146054"/>
            <a:ext cx="6669602" cy="7071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00EFABA-B120-F0CF-D14D-B7AC904EADA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2348" y="5853251"/>
            <a:ext cx="7504826" cy="658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55B09B7-7B5D-07C4-B1A3-178F98DD66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6260" y="5071932"/>
            <a:ext cx="4737003" cy="10047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26E946-6B2B-5149-7DAA-E6541A6D31A5}"/>
              </a:ext>
            </a:extLst>
          </p:cNvPr>
          <p:cNvSpPr txBox="1"/>
          <p:nvPr/>
        </p:nvSpPr>
        <p:spPr>
          <a:xfrm>
            <a:off x="3083402" y="5827639"/>
            <a:ext cx="578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Positive Coping Skills </a:t>
            </a:r>
          </a:p>
        </p:txBody>
      </p:sp>
    </p:spTree>
    <p:extLst>
      <p:ext uri="{BB962C8B-B14F-4D97-AF65-F5344CB8AC3E}">
        <p14:creationId xmlns:p14="http://schemas.microsoft.com/office/powerpoint/2010/main" val="91808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709F1D5-B0F1-4714-A239-E5B61C161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28FB460-D3FF-4440-A020-05982A09E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0546" y="1011045"/>
            <a:ext cx="4369859" cy="4369859"/>
          </a:xfrm>
          <a:prstGeom prst="roundRect">
            <a:avLst>
              <a:gd name="adj" fmla="val 2757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DADD4D-70F2-4C7E-9AE4-A417EA41C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63" y="2767525"/>
            <a:ext cx="4153579" cy="168324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Learning Objective:</a:t>
            </a:r>
            <a:br>
              <a:rPr lang="en-US" b="1" dirty="0">
                <a:solidFill>
                  <a:srgbClr val="FFFFFF"/>
                </a:solidFill>
              </a:rPr>
            </a:b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180D49-3FD4-408D-B7BD-FC0E419AB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0" y="820880"/>
            <a:ext cx="5867399" cy="48893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 this lesson students will </a:t>
            </a:r>
          </a:p>
          <a:p>
            <a:pPr marL="0" indent="0">
              <a:buNone/>
            </a:pPr>
            <a:r>
              <a:rPr lang="en-US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  </a:t>
            </a:r>
            <a:r>
              <a:rPr lang="en-US" sz="2000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*  Understand the meaning of coping skills </a:t>
            </a:r>
          </a:p>
          <a:p>
            <a:pPr marL="0" indent="0">
              <a:buNone/>
            </a:pPr>
            <a:r>
              <a:rPr lang="en-US" sz="2000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  • to consider ways different feelings affect our body and  brain.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Source Sans Pro" panose="020B0503030403020204" pitchFamily="34" charset="0"/>
              </a:rPr>
              <a:t>          </a:t>
            </a:r>
            <a:r>
              <a:rPr lang="en-US" sz="2000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                                                                                                       • to have students be able to recognize that different feelings have different reactions in our bodies and brains.       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666666"/>
                </a:solidFill>
                <a:latin typeface="Source Sans Pro" panose="020B0503030403020204" pitchFamily="34" charset="0"/>
              </a:rPr>
              <a:t>                     </a:t>
            </a:r>
            <a:r>
              <a:rPr lang="en-US" sz="2000" b="0" i="0" dirty="0">
                <a:solidFill>
                  <a:srgbClr val="666666"/>
                </a:solidFill>
                <a:effectLst/>
                <a:latin typeface="Source Sans Pro" panose="020B0503030403020204" pitchFamily="34" charset="0"/>
              </a:rPr>
              <a:t>                                                                                          • to be able to identify ways to make themselves or others feel better.</a:t>
            </a:r>
            <a:endParaRPr lang="en-GB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18308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898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7C7DF2-D8A1-ED23-4EEB-30122A9F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01" y="224897"/>
            <a:ext cx="3200400" cy="4461163"/>
          </a:xfrm>
        </p:spPr>
        <p:txBody>
          <a:bodyPr>
            <a:normAutofit/>
          </a:bodyPr>
          <a:lstStyle/>
          <a:p>
            <a:endParaRPr lang="en-US" sz="3200" b="1" dirty="0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8C523-1667-06D1-F63A-C1FC57AF3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3386" y="723896"/>
            <a:ext cx="5254201" cy="282499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0D38F4-B6B9-AA1A-9B47-9401BD4332CC}"/>
              </a:ext>
            </a:extLst>
          </p:cNvPr>
          <p:cNvSpPr txBox="1"/>
          <p:nvPr/>
        </p:nvSpPr>
        <p:spPr>
          <a:xfrm>
            <a:off x="4896177" y="2064121"/>
            <a:ext cx="694911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A person’s body and brain respond to situations differently. When you are worried or feel uncomfortable about something, your body may let you know about it in different ways. This is</a:t>
            </a:r>
          </a:p>
          <a:p>
            <a:r>
              <a:rPr lang="en-US" sz="2400" dirty="0"/>
              <a:t>something everyone experiences in different ways. </a:t>
            </a:r>
          </a:p>
          <a:p>
            <a:endParaRPr lang="en-US" sz="2400" dirty="0"/>
          </a:p>
          <a:p>
            <a:endParaRPr lang="en-US" dirty="0"/>
          </a:p>
          <a:p>
            <a:endParaRPr lang="en-US" dirty="0"/>
          </a:p>
          <a:p>
            <a:r>
              <a:rPr lang="en-US" sz="3200" b="1" dirty="0">
                <a:solidFill>
                  <a:srgbClr val="C00000"/>
                </a:solidFill>
              </a:rPr>
              <a:t>What are some of these ways?”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B3F164-9F38-DCE7-ECDB-731E31B3115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4413" y="1815547"/>
            <a:ext cx="3641935" cy="459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920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231598CC-E9D8-46F1-A31D-21527BFD63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CB147A70-DC29-4DDF-A34C-2B82C6E229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15A310-51E8-2109-F079-E13E279A2C63}"/>
              </a:ext>
            </a:extLst>
          </p:cNvPr>
          <p:cNvSpPr txBox="1"/>
          <p:nvPr/>
        </p:nvSpPr>
        <p:spPr>
          <a:xfrm>
            <a:off x="226166" y="1261237"/>
            <a:ext cx="572438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5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500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B438362-1E1E-4C62-A99E-4134CB163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1" y="2624479"/>
            <a:ext cx="812427" cy="812427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474384-D0C2-DF4F-C2E6-42582EE282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2365" y="391639"/>
            <a:ext cx="3247451" cy="3267721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6C077334-5571-4B83-A83E-4CCCFA7B5E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0632" y="0"/>
            <a:ext cx="2093996" cy="1402773"/>
          </a:xfrm>
          <a:custGeom>
            <a:avLst/>
            <a:gdLst>
              <a:gd name="connsiteX0" fmla="*/ 0 w 2315251"/>
              <a:gd name="connsiteY0" fmla="*/ 0 h 1550992"/>
              <a:gd name="connsiteX1" fmla="*/ 138700 w 2315251"/>
              <a:gd name="connsiteY1" fmla="*/ 0 h 1550992"/>
              <a:gd name="connsiteX2" fmla="*/ 138700 w 2315251"/>
              <a:gd name="connsiteY2" fmla="*/ 1361400 h 1550992"/>
              <a:gd name="connsiteX3" fmla="*/ 2107387 w 2315251"/>
              <a:gd name="connsiteY3" fmla="*/ 222673 h 1550992"/>
              <a:gd name="connsiteX4" fmla="*/ 1722420 w 2315251"/>
              <a:gd name="connsiteY4" fmla="*/ 0 h 1550992"/>
              <a:gd name="connsiteX5" fmla="*/ 1999436 w 2315251"/>
              <a:gd name="connsiteY5" fmla="*/ 0 h 1550992"/>
              <a:gd name="connsiteX6" fmla="*/ 2280549 w 2315251"/>
              <a:gd name="connsiteY6" fmla="*/ 162605 h 1550992"/>
              <a:gd name="connsiteX7" fmla="*/ 2305953 w 2315251"/>
              <a:gd name="connsiteY7" fmla="*/ 257336 h 1550992"/>
              <a:gd name="connsiteX8" fmla="*/ 2280549 w 2315251"/>
              <a:gd name="connsiteY8" fmla="*/ 282740 h 1550992"/>
              <a:gd name="connsiteX9" fmla="*/ 104026 w 2315251"/>
              <a:gd name="connsiteY9" fmla="*/ 1541710 h 1550992"/>
              <a:gd name="connsiteX10" fmla="*/ 69351 w 2315251"/>
              <a:gd name="connsiteY10" fmla="*/ 1550992 h 1550992"/>
              <a:gd name="connsiteX11" fmla="*/ 0 w 2315251"/>
              <a:gd name="connsiteY11" fmla="*/ 1481643 h 1550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15251" h="1550992">
                <a:moveTo>
                  <a:pt x="0" y="0"/>
                </a:moveTo>
                <a:lnTo>
                  <a:pt x="138700" y="0"/>
                </a:lnTo>
                <a:lnTo>
                  <a:pt x="138700" y="1361400"/>
                </a:lnTo>
                <a:lnTo>
                  <a:pt x="2107387" y="222673"/>
                </a:lnTo>
                <a:lnTo>
                  <a:pt x="1722420" y="0"/>
                </a:lnTo>
                <a:lnTo>
                  <a:pt x="1999436" y="0"/>
                </a:lnTo>
                <a:lnTo>
                  <a:pt x="2280549" y="162605"/>
                </a:lnTo>
                <a:cubicBezTo>
                  <a:pt x="2313720" y="181745"/>
                  <a:pt x="2325104" y="224155"/>
                  <a:pt x="2305953" y="257336"/>
                </a:cubicBezTo>
                <a:cubicBezTo>
                  <a:pt x="2299872" y="267889"/>
                  <a:pt x="2291101" y="276648"/>
                  <a:pt x="2280549" y="282740"/>
                </a:cubicBezTo>
                <a:lnTo>
                  <a:pt x="104026" y="1541710"/>
                </a:lnTo>
                <a:cubicBezTo>
                  <a:pt x="93484" y="1547802"/>
                  <a:pt x="81523" y="1551003"/>
                  <a:pt x="69351" y="1550992"/>
                </a:cubicBezTo>
                <a:cubicBezTo>
                  <a:pt x="31049" y="1550992"/>
                  <a:pt x="0" y="1519944"/>
                  <a:pt x="0" y="1481643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F61ABFD-DE05-41FD-A6B7-6D40196C1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55865" y="1026771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694084E5-A151-1869-DDFA-D680244A3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5428" y="3429000"/>
            <a:ext cx="3444346" cy="3429000"/>
          </a:xfrm>
          <a:custGeom>
            <a:avLst/>
            <a:gdLst/>
            <a:ahLst/>
            <a:cxnLst/>
            <a:rect l="l" t="t" r="r" b="b"/>
            <a:pathLst>
              <a:path w="1999274" h="2247255">
                <a:moveTo>
                  <a:pt x="108501" y="0"/>
                </a:moveTo>
                <a:lnTo>
                  <a:pt x="1890773" y="0"/>
                </a:lnTo>
                <a:cubicBezTo>
                  <a:pt x="1950696" y="0"/>
                  <a:pt x="1999274" y="48578"/>
                  <a:pt x="1999274" y="108501"/>
                </a:cubicBezTo>
                <a:lnTo>
                  <a:pt x="1999274" y="2138754"/>
                </a:lnTo>
                <a:cubicBezTo>
                  <a:pt x="1999274" y="2198677"/>
                  <a:pt x="1950696" y="2247255"/>
                  <a:pt x="1890773" y="2247255"/>
                </a:cubicBezTo>
                <a:lnTo>
                  <a:pt x="108501" y="2247255"/>
                </a:lnTo>
                <a:cubicBezTo>
                  <a:pt x="48578" y="2247255"/>
                  <a:pt x="0" y="2198677"/>
                  <a:pt x="0" y="2138754"/>
                </a:cubicBezTo>
                <a:lnTo>
                  <a:pt x="0" y="108501"/>
                </a:lnTo>
                <a:cubicBezTo>
                  <a:pt x="0" y="48578"/>
                  <a:pt x="48578" y="0"/>
                  <a:pt x="108501" y="0"/>
                </a:cubicBezTo>
                <a:close/>
              </a:path>
            </a:pathLst>
          </a:custGeom>
        </p:spPr>
      </p:pic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F646DF8-223D-47DD-95B1-F2654229E5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05550" y="4112081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Arc 36">
            <a:extLst>
              <a:ext uri="{FF2B5EF4-FFF2-40B4-BE49-F238E27FC236}">
                <a16:creationId xmlns:a16="http://schemas.microsoft.com/office/drawing/2014/main" id="{4D3DC50D-CA0F-48F9-B17E-20D8669AA4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97791" y="402001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A2FBCA-22DF-DB88-3AD3-2E62DB0A52B3}"/>
              </a:ext>
            </a:extLst>
          </p:cNvPr>
          <p:cNvSpPr txBox="1"/>
          <p:nvPr/>
        </p:nvSpPr>
        <p:spPr>
          <a:xfrm>
            <a:off x="622184" y="1568753"/>
            <a:ext cx="502324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It’s helpful to recognize what you’re feeling. Sometimes crying or being on your own helps. 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b="1" dirty="0">
                <a:solidFill>
                  <a:srgbClr val="C00000"/>
                </a:solidFill>
              </a:rPr>
              <a:t>What are some other things that you can do when you feel like that?” </a:t>
            </a:r>
          </a:p>
        </p:txBody>
      </p:sp>
    </p:spTree>
    <p:extLst>
      <p:ext uri="{BB962C8B-B14F-4D97-AF65-F5344CB8AC3E}">
        <p14:creationId xmlns:p14="http://schemas.microsoft.com/office/powerpoint/2010/main" val="4252456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30A147F7-5BF6-67A0-4291-D484F6597D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305079">
            <a:off x="9514186" y="1170897"/>
            <a:ext cx="1233626" cy="1705165"/>
          </a:xfr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098CEE8-06A9-0A44-AC61-1F238717E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7734" y="2806007"/>
            <a:ext cx="8177031" cy="1132610"/>
          </a:xfrm>
        </p:spPr>
        <p:txBody>
          <a:bodyPr>
            <a:normAutofit/>
          </a:bodyPr>
          <a:lstStyle/>
          <a:p>
            <a:pPr algn="ctr" defTabSz="777240"/>
            <a:r>
              <a:rPr lang="en-US" sz="4590" b="1" i="1" kern="1200">
                <a:solidFill>
                  <a:srgbClr val="02687D"/>
                </a:solidFill>
                <a:latin typeface="+mj-lt"/>
                <a:ea typeface="+mj-ea"/>
                <a:cs typeface="+mj-cs"/>
              </a:rPr>
              <a:t>Positive Coping Strategies </a:t>
            </a:r>
            <a:endParaRPr lang="en-US" sz="5400" b="1" i="1">
              <a:solidFill>
                <a:srgbClr val="02687D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67B27-E346-A3A7-93F2-B6231C9B4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2642">
            <a:off x="1337989" y="790077"/>
            <a:ext cx="1318439" cy="18255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B50102-5049-B3BB-ECA4-143F6CEF9A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48529">
            <a:off x="9192694" y="3902854"/>
            <a:ext cx="1661317" cy="2311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EE04C56-10C7-3A03-268F-247853C88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90700">
            <a:off x="3880701" y="4222427"/>
            <a:ext cx="1318440" cy="18173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CC037E-4FBC-5E40-D9D7-827A3ED6C8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00799">
            <a:off x="7004656" y="661575"/>
            <a:ext cx="1552156" cy="21491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EBD0E2A-9B50-71D2-6B51-18A35CFAC9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128379">
            <a:off x="1587964" y="4105373"/>
            <a:ext cx="1350314" cy="190664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BBCF9A6-AE12-ED11-C482-0F9B29DEB2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77311">
            <a:off x="6409810" y="4088556"/>
            <a:ext cx="1552156" cy="20975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8317BF-D2DC-BFCC-4068-A776BCC021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829265">
            <a:off x="3435249" y="643467"/>
            <a:ext cx="1472075" cy="206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484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D91880074CB14897C8BA1AE849FA9F" ma:contentTypeVersion="16" ma:contentTypeDescription="Create a new document." ma:contentTypeScope="" ma:versionID="2c8d2e1d067c9c9d7e172d65e12c708a">
  <xsd:schema xmlns:xsd="http://www.w3.org/2001/XMLSchema" xmlns:xs="http://www.w3.org/2001/XMLSchema" xmlns:p="http://schemas.microsoft.com/office/2006/metadata/properties" xmlns:ns2="c219d832-1076-4c15-87a4-e4c3e333e237" xmlns:ns3="24b2b1f2-60e9-4873-a720-0da2f5bde98a" targetNamespace="http://schemas.microsoft.com/office/2006/metadata/properties" ma:root="true" ma:fieldsID="b012ba9f9dc633e7b947ede477b565df" ns2:_="" ns3:_="">
    <xsd:import namespace="c219d832-1076-4c15-87a4-e4c3e333e237"/>
    <xsd:import namespace="24b2b1f2-60e9-4873-a720-0da2f5bde9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19d832-1076-4c15-87a4-e4c3e333e23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5e541be-4f37-4b9a-b471-5b1376dc29e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b2b1f2-60e9-4873-a720-0da2f5bde98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580514-b8a0-4fbd-b699-9e632a843849}" ma:internalName="TaxCatchAll" ma:showField="CatchAllData" ma:web="24b2b1f2-60e9-4873-a720-0da2f5bde9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4b2b1f2-60e9-4873-a720-0da2f5bde98a" xsi:nil="true"/>
    <lcf76f155ced4ddcb4097134ff3c332f xmlns="c219d832-1076-4c15-87a4-e4c3e333e23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5E7F56-9409-45CA-A294-1DEF107766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219d832-1076-4c15-87a4-e4c3e333e237"/>
    <ds:schemaRef ds:uri="24b2b1f2-60e9-4873-a720-0da2f5bde98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538E5E-3500-4ED3-946D-B30B2CE51823}">
  <ds:schemaRefs>
    <ds:schemaRef ds:uri="http://purl.org/dc/terms/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24b2b1f2-60e9-4873-a720-0da2f5bde98a"/>
    <ds:schemaRef ds:uri="c219d832-1076-4c15-87a4-e4c3e333e237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3821A201-5921-493D-B7B2-43A01E68489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1641</TotalTime>
  <Words>157</Words>
  <Application>Microsoft Office PowerPoint</Application>
  <PresentationFormat>Widescreen</PresentationFormat>
  <Paragraphs>34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Source Sans Pro</vt:lpstr>
      <vt:lpstr>Office Theme</vt:lpstr>
      <vt:lpstr>PowerPoint Presentation</vt:lpstr>
      <vt:lpstr>Learning Objective: </vt:lpstr>
      <vt:lpstr>PowerPoint Presentation</vt:lpstr>
      <vt:lpstr>PowerPoint Presentation</vt:lpstr>
      <vt:lpstr>Positive Coping Strategies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Hollis</dc:creator>
  <cp:lastModifiedBy>Sara Ossama Hassan Ibrahim</cp:lastModifiedBy>
  <cp:revision>27</cp:revision>
  <dcterms:created xsi:type="dcterms:W3CDTF">2020-08-28T16:08:04Z</dcterms:created>
  <dcterms:modified xsi:type="dcterms:W3CDTF">2023-04-17T05:43:53Z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0x010100B0D91880074CB14897C8BA1AE849FA9F</vt:lpwstr>
  </property>
</Properties>
</file>