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6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0"/>
    <a:srgbClr val="9FBAD3"/>
    <a:srgbClr val="E4F3FA"/>
    <a:srgbClr val="F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/>
    <p:restoredTop sz="94674"/>
  </p:normalViewPr>
  <p:slideViewPr>
    <p:cSldViewPr snapToGrid="0">
      <p:cViewPr varScale="1">
        <p:scale>
          <a:sx n="85" d="100"/>
          <a:sy n="85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6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06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37F8-0601-4331-86CD-F40CD48958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28AE6B11-FD4E-4919-A132-7629AB03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23298" b="1213"/>
          <a:stretch/>
        </p:blipFill>
        <p:spPr>
          <a:xfrm>
            <a:off x="475476" y="0"/>
            <a:ext cx="86685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478"/>
            <a:ext cx="5019296" cy="64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2789"/>
            <a:ext cx="5019297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632044" y="4509159"/>
            <a:ext cx="4570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3300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183300" y="5078727"/>
            <a:ext cx="45705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Let Some Steam Out the Pot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88" y="1491240"/>
            <a:ext cx="1999628" cy="11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0E1C6B-9705-7390-222D-DC2EC3413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8" t="5118" r="1802" b="2969"/>
          <a:stretch/>
        </p:blipFill>
        <p:spPr>
          <a:xfrm>
            <a:off x="114505" y="474684"/>
            <a:ext cx="8914990" cy="5908631"/>
          </a:xfrm>
        </p:spPr>
      </p:pic>
    </p:spTree>
    <p:extLst>
      <p:ext uri="{BB962C8B-B14F-4D97-AF65-F5344CB8AC3E}">
        <p14:creationId xmlns:p14="http://schemas.microsoft.com/office/powerpoint/2010/main" val="404845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E7A8-50A0-B08D-646D-D508534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3" y="2927704"/>
            <a:ext cx="23500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highlight>
                  <a:srgbClr val="FFFF00"/>
                </a:highlight>
              </a:rPr>
              <a:t>YOUR TURN: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Share what stresses you out sometimes and how you can let  some steam out with some coping strategies.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Be ready to share with the class.</a:t>
            </a:r>
            <a:br>
              <a:rPr lang="en-US" sz="2800" dirty="0">
                <a:highlight>
                  <a:srgbClr val="FFFF00"/>
                </a:highlight>
              </a:rPr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5796A-24D6-7DF7-31D3-F998DF57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31" y="0"/>
            <a:ext cx="6008169" cy="67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416E-8693-BBE5-C782-F2116526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73" y="103187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dirty="0"/>
              <a:t>Think of your head as a bit like a pot or large glass full of water. </a:t>
            </a:r>
            <a:br>
              <a:rPr lang="en-US" sz="3975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7A7D3-8EB0-1FB8-A86E-68E36124D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E6D34-0288-B5A2-304A-65CB8FBE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0"/>
          <a:stretch/>
        </p:blipFill>
        <p:spPr>
          <a:xfrm>
            <a:off x="3342746" y="2226469"/>
            <a:ext cx="2329922" cy="35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2AB6AA-9B4E-C8C8-6351-F45F0868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1801417"/>
            <a:ext cx="1774031" cy="3251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333F5-7458-BF7E-0A64-2559ACCD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28" y="1801417"/>
            <a:ext cx="1728788" cy="3251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EDDE7-7FC8-0B99-C45E-F1A5855E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3023"/>
            <a:ext cx="2064266" cy="20319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650">
                <a:solidFill>
                  <a:schemeClr val="bg1"/>
                </a:solidFill>
              </a:rPr>
              <a:t>There’s only so much water you can fit in the pot before it overflows!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69E4AE-3DDD-8F75-01E9-FE3DB10F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A2ACC5-F843-E2FA-CDBB-CD599EF168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1"/>
          <a:stretch/>
        </p:blipFill>
        <p:spPr>
          <a:xfrm>
            <a:off x="2678430" y="1801416"/>
            <a:ext cx="2064266" cy="32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667D-081D-5A6C-EE0F-CC494D47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26" y="1136040"/>
            <a:ext cx="4594473" cy="1430147"/>
          </a:xfrm>
        </p:spPr>
        <p:txBody>
          <a:bodyPr anchor="b">
            <a:normAutofit/>
          </a:bodyPr>
          <a:lstStyle/>
          <a:p>
            <a:br>
              <a:rPr lang="en-US" sz="2325" dirty="0"/>
            </a:br>
            <a:endParaRPr lang="en-US" sz="23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AC6A-3D1A-7769-06C5-0054BB1C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44" y="2129412"/>
            <a:ext cx="3086101" cy="2599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300" dirty="0"/>
              <a:t>And there’s only so much stress that you can fit in your head before something has to give…</a:t>
            </a:r>
            <a:endParaRPr lang="en-US" sz="1800" dirty="0"/>
          </a:p>
        </p:txBody>
      </p:sp>
      <p:pic>
        <p:nvPicPr>
          <p:cNvPr id="9" name="Picture 8" descr="A cartoon of a person with their hands on their face&#10;&#10;Description automatically generated">
            <a:extLst>
              <a:ext uri="{FF2B5EF4-FFF2-40B4-BE49-F238E27FC236}">
                <a16:creationId xmlns:a16="http://schemas.microsoft.com/office/drawing/2014/main" id="{D6E87924-EB67-7CBC-1249-BBC29FA2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" r="-2" b="-2"/>
          <a:stretch/>
        </p:blipFill>
        <p:spPr>
          <a:xfrm>
            <a:off x="6339726" y="3618349"/>
            <a:ext cx="2810949" cy="2382406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child looking at a book&#10;&#10;Description automatically generated">
            <a:extLst>
              <a:ext uri="{FF2B5EF4-FFF2-40B4-BE49-F238E27FC236}">
                <a16:creationId xmlns:a16="http://schemas.microsoft.com/office/drawing/2014/main" id="{CFD2B523-707F-9BDF-3101-D41EF3452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6" r="17535"/>
          <a:stretch/>
        </p:blipFill>
        <p:spPr>
          <a:xfrm>
            <a:off x="4048708" y="2700728"/>
            <a:ext cx="2593775" cy="2607199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4" descr="A person sitting at a desk with a computer and a book&#10;&#10;Description automatically generated">
            <a:extLst>
              <a:ext uri="{FF2B5EF4-FFF2-40B4-BE49-F238E27FC236}">
                <a16:creationId xmlns:a16="http://schemas.microsoft.com/office/drawing/2014/main" id="{0ACC4617-8668-5099-CB24-49E90C8D6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7" r="3" b="3"/>
          <a:stretch/>
        </p:blipFill>
        <p:spPr>
          <a:xfrm>
            <a:off x="5715768" y="857246"/>
            <a:ext cx="3434907" cy="2652377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569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B4F0-6498-DECB-CFD2-8EF4BF76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Resilience is the ability to recover from something. </a:t>
            </a:r>
            <a:r>
              <a:rPr lang="en-US" dirty="0"/>
              <a:t>- (Oxford Dictionary,2020)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A3F30-BC49-81B0-62E7-E11F4B4B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134" y="1806222"/>
            <a:ext cx="5247217" cy="468665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900"/>
              </a:spcAft>
            </a:pPr>
            <a:r>
              <a:rPr lang="en-GB" sz="3800" dirty="0">
                <a:solidFill>
                  <a:srgbClr val="595959"/>
                </a:solidFill>
              </a:rPr>
              <a:t>Resilience means being able to deal with things when they go wrong.</a:t>
            </a:r>
            <a:endParaRPr lang="en-GB" sz="3800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3800" dirty="0">
                <a:solidFill>
                  <a:srgbClr val="595959"/>
                </a:solidFill>
              </a:rPr>
              <a:t>It’s about trying your best and being strong on the inside. </a:t>
            </a:r>
            <a:endParaRPr lang="en-GB" sz="3800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3800" dirty="0">
                <a:solidFill>
                  <a:srgbClr val="595959"/>
                </a:solidFill>
              </a:rPr>
              <a:t>Sometimes we can find doing something difficult. For example, throwing a ball into a net or not winning in a game.</a:t>
            </a:r>
            <a:endParaRPr lang="en-GB" sz="3800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3800" dirty="0">
                <a:solidFill>
                  <a:srgbClr val="595959"/>
                </a:solidFill>
              </a:rPr>
              <a:t>It can make us feel sad or angry or stressed but we can show how we feel by using our words and talking to each other.</a:t>
            </a:r>
            <a:endParaRPr lang="en-GB" sz="3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027C5-DF11-11B9-B546-0B45DB2F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6" y="1910379"/>
            <a:ext cx="2810845" cy="40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B237F7-94E1-214C-92A3-3889CA198F9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9FBAD3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D0431F-33E0-174B-82C0-B4E4784F3BFE}"/>
              </a:ext>
            </a:extLst>
          </p:cNvPr>
          <p:cNvSpPr/>
          <p:nvPr/>
        </p:nvSpPr>
        <p:spPr>
          <a:xfrm>
            <a:off x="297950" y="205483"/>
            <a:ext cx="5414481" cy="945222"/>
          </a:xfrm>
          <a:prstGeom prst="roundRect">
            <a:avLst/>
          </a:prstGeom>
          <a:solidFill>
            <a:srgbClr val="E4F3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being resilient look like?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5B74CF-648B-1341-A550-E9460BA5B7C8}"/>
              </a:ext>
            </a:extLst>
          </p:cNvPr>
          <p:cNvSpPr/>
          <p:nvPr/>
        </p:nvSpPr>
        <p:spPr>
          <a:xfrm>
            <a:off x="514078" y="2417837"/>
            <a:ext cx="81063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For example, talking about how you are feeling instead of hitting or shouting.</a:t>
            </a:r>
          </a:p>
          <a:p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1B846A-AC8B-0C44-BF4B-6F064F491D9D}"/>
              </a:ext>
            </a:extLst>
          </p:cNvPr>
          <p:cNvSpPr/>
          <p:nvPr/>
        </p:nvSpPr>
        <p:spPr>
          <a:xfrm>
            <a:off x="297950" y="1719308"/>
            <a:ext cx="4951383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2800" dirty="0"/>
              <a:t>Controlling your emotions</a:t>
            </a:r>
            <a:endParaRPr lang="en-US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9FC0A-CF58-0342-B9D4-44D29E0C5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45" r="-14554"/>
          <a:stretch/>
        </p:blipFill>
        <p:spPr>
          <a:xfrm>
            <a:off x="2815197" y="3214118"/>
            <a:ext cx="3513605" cy="3750523"/>
          </a:xfrm>
          <a:prstGeom prst="ellipse">
            <a:avLst/>
          </a:prstGeom>
          <a:solidFill>
            <a:srgbClr val="FAB101"/>
          </a:solidFill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586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B237F7-94E1-214C-92A3-3889CA198F9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9FBAD3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D0431F-33E0-174B-82C0-B4E4784F3BFE}"/>
              </a:ext>
            </a:extLst>
          </p:cNvPr>
          <p:cNvSpPr/>
          <p:nvPr/>
        </p:nvSpPr>
        <p:spPr>
          <a:xfrm>
            <a:off x="297950" y="205483"/>
            <a:ext cx="5414481" cy="945222"/>
          </a:xfrm>
          <a:prstGeom prst="roundRect">
            <a:avLst/>
          </a:prstGeom>
          <a:solidFill>
            <a:srgbClr val="E4F3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being resilient look like?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47615-8F80-1F43-AC5B-A3EBC07D2B40}"/>
              </a:ext>
            </a:extLst>
          </p:cNvPr>
          <p:cNvSpPr/>
          <p:nvPr/>
        </p:nvSpPr>
        <p:spPr>
          <a:xfrm>
            <a:off x="791110" y="2369979"/>
            <a:ext cx="7829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</a:rPr>
              <a:t>Always trying your best helps you become more resilient and you can get good at different activities. For example, skipping or zipping up your coat.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A0E3DE-DB40-1546-BA2F-69DA2F840D59}"/>
              </a:ext>
            </a:extLst>
          </p:cNvPr>
          <p:cNvSpPr/>
          <p:nvPr/>
        </p:nvSpPr>
        <p:spPr>
          <a:xfrm>
            <a:off x="297950" y="1688331"/>
            <a:ext cx="4058293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GB" dirty="0"/>
              <a:t>Trying your best no matter what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3DFC8-0B83-C944-8FA1-C5A76885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238" t="-3419" r="-59834"/>
          <a:stretch/>
        </p:blipFill>
        <p:spPr>
          <a:xfrm>
            <a:off x="2815197" y="3460698"/>
            <a:ext cx="3513605" cy="3750523"/>
          </a:xfrm>
          <a:prstGeom prst="ellipse">
            <a:avLst/>
          </a:prstGeom>
          <a:solidFill>
            <a:srgbClr val="FAB101"/>
          </a:solidFill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884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B237F7-94E1-214C-92A3-3889CA198F9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9FBAD3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D0431F-33E0-174B-82C0-B4E4784F3BFE}"/>
              </a:ext>
            </a:extLst>
          </p:cNvPr>
          <p:cNvSpPr/>
          <p:nvPr/>
        </p:nvSpPr>
        <p:spPr>
          <a:xfrm>
            <a:off x="297950" y="205483"/>
            <a:ext cx="5414481" cy="945222"/>
          </a:xfrm>
          <a:prstGeom prst="roundRect">
            <a:avLst/>
          </a:prstGeom>
          <a:solidFill>
            <a:srgbClr val="E4F3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being resilient look like?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1C2D6-590E-1443-BC80-E743DF4F70ED}"/>
              </a:ext>
            </a:extLst>
          </p:cNvPr>
          <p:cNvSpPr/>
          <p:nvPr/>
        </p:nvSpPr>
        <p:spPr>
          <a:xfrm>
            <a:off x="297950" y="1486435"/>
            <a:ext cx="5558320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GB" dirty="0"/>
              <a:t>Trying something that you found hard before</a:t>
            </a:r>
            <a:endParaRPr lang="en-US" sz="3600" b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5CA6D-CF88-6242-BBDE-823A887598E4}"/>
              </a:ext>
            </a:extLst>
          </p:cNvPr>
          <p:cNvSpPr/>
          <p:nvPr/>
        </p:nvSpPr>
        <p:spPr>
          <a:xfrm>
            <a:off x="575353" y="2404153"/>
            <a:ext cx="7941923" cy="3863083"/>
          </a:xfrm>
          <a:prstGeom prst="roundRect">
            <a:avLst>
              <a:gd name="adj" fmla="val 6295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B237F7-94E1-214C-92A3-3889CA198F9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E7EFF0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D0431F-33E0-174B-82C0-B4E4784F3BFE}"/>
              </a:ext>
            </a:extLst>
          </p:cNvPr>
          <p:cNvSpPr/>
          <p:nvPr/>
        </p:nvSpPr>
        <p:spPr>
          <a:xfrm>
            <a:off x="297951" y="205483"/>
            <a:ext cx="3174714" cy="945222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 am resilient</a:t>
            </a:r>
            <a:endParaRPr lang="en-US" sz="36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39778F-C1F7-4D49-B0A2-9A8E7E682268}"/>
              </a:ext>
            </a:extLst>
          </p:cNvPr>
          <p:cNvSpPr/>
          <p:nvPr/>
        </p:nvSpPr>
        <p:spPr>
          <a:xfrm>
            <a:off x="1649751" y="1383373"/>
            <a:ext cx="3513761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dirty="0"/>
              <a:t>Understanding my feelings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F2499A-B186-944A-ABE0-8EF0C30CDC51}"/>
              </a:ext>
            </a:extLst>
          </p:cNvPr>
          <p:cNvSpPr/>
          <p:nvPr/>
        </p:nvSpPr>
        <p:spPr>
          <a:xfrm>
            <a:off x="297951" y="4418393"/>
            <a:ext cx="3513761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dirty="0"/>
              <a:t>Positive thoughts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8DAE5-7C8F-DC43-8EEA-824E8078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11" r="-6141"/>
          <a:stretch/>
        </p:blipFill>
        <p:spPr>
          <a:xfrm>
            <a:off x="2394851" y="2056379"/>
            <a:ext cx="2023560" cy="2160006"/>
          </a:xfrm>
          <a:prstGeom prst="ellipse">
            <a:avLst/>
          </a:prstGeom>
          <a:solidFill>
            <a:srgbClr val="FAB101"/>
          </a:solidFill>
          <a:ln w="1905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D14A93-47D9-7748-9797-0E698CDA7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1" t="-13015" r="-5281"/>
          <a:stretch/>
        </p:blipFill>
        <p:spPr>
          <a:xfrm>
            <a:off x="973070" y="4858154"/>
            <a:ext cx="2023560" cy="2160006"/>
          </a:xfrm>
          <a:prstGeom prst="ellipse">
            <a:avLst/>
          </a:prstGeom>
          <a:solidFill>
            <a:srgbClr val="FAB101"/>
          </a:solidFill>
          <a:ln w="19050">
            <a:solidFill>
              <a:schemeClr val="bg1"/>
            </a:solidFill>
          </a:ln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66874E-D7E5-B24E-B5B0-E747B66AD45A}"/>
              </a:ext>
            </a:extLst>
          </p:cNvPr>
          <p:cNvSpPr/>
          <p:nvPr/>
        </p:nvSpPr>
        <p:spPr>
          <a:xfrm>
            <a:off x="4790961" y="3161872"/>
            <a:ext cx="3513761" cy="534256"/>
          </a:xfrm>
          <a:prstGeom prst="roundRect">
            <a:avLst/>
          </a:prstGeom>
          <a:solidFill>
            <a:srgbClr val="9FBA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dirty="0"/>
              <a:t>Practise problem-solving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232FAE-2464-914E-B36C-76C17226F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710" b="-6958"/>
          <a:stretch/>
        </p:blipFill>
        <p:spPr>
          <a:xfrm>
            <a:off x="5536061" y="3834878"/>
            <a:ext cx="2023560" cy="2160006"/>
          </a:xfrm>
          <a:prstGeom prst="ellipse">
            <a:avLst/>
          </a:prstGeom>
          <a:solidFill>
            <a:srgbClr val="FAB101"/>
          </a:solidFill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42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4110</TotalTime>
  <Words>287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Twinkl</vt:lpstr>
      <vt:lpstr>Office 2013 - 2022 Theme</vt:lpstr>
      <vt:lpstr>PowerPoint Presentation</vt:lpstr>
      <vt:lpstr>Think of your head as a bit like a pot or large glass full of water.  </vt:lpstr>
      <vt:lpstr>There’s only so much water you can fit in the pot before it overflows!</vt:lpstr>
      <vt:lpstr> </vt:lpstr>
      <vt:lpstr>Resilience is the ability to recover from something. - (Oxford Dictionary,2020)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TURN:  Share what stresses you out sometimes and how you can let  some steam out with some coping strategies.  Be ready to share with the class.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Ossama Hassan Ibrahim</dc:creator>
  <cp:lastModifiedBy>ASCSNAS Social Worker</cp:lastModifiedBy>
  <cp:revision>10</cp:revision>
  <dcterms:created xsi:type="dcterms:W3CDTF">2022-11-07T11:03:05Z</dcterms:created>
  <dcterms:modified xsi:type="dcterms:W3CDTF">2024-03-14T06:39:44Z</dcterms:modified>
</cp:coreProperties>
</file>