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8" r:id="rId3"/>
    <p:sldId id="264" r:id="rId4"/>
    <p:sldId id="267" r:id="rId5"/>
    <p:sldId id="268" r:id="rId6"/>
    <p:sldId id="276" r:id="rId7"/>
    <p:sldId id="269" r:id="rId8"/>
    <p:sldId id="270" r:id="rId9"/>
    <p:sldId id="271" r:id="rId10"/>
    <p:sldId id="277" r:id="rId11"/>
    <p:sldId id="272" r:id="rId12"/>
    <p:sldId id="273" r:id="rId13"/>
    <p:sldId id="282" r:id="rId14"/>
    <p:sldId id="274" r:id="rId15"/>
    <p:sldId id="280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3"/>
    <a:srgbClr val="B9D36E"/>
    <a:srgbClr val="47B1E5"/>
    <a:srgbClr val="B0DEFA"/>
    <a:srgbClr val="86DAFF"/>
    <a:srgbClr val="ACDDFC"/>
    <a:srgbClr val="18A0DB"/>
    <a:srgbClr val="BC0105"/>
    <a:srgbClr val="4DB1E3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728" y="78"/>
      </p:cViewPr>
      <p:guideLst>
        <p:guide orient="horz" pos="2160"/>
        <p:guide pos="340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key-stage-1-subjects/ict/safer-internet-day-computing-subjects-key-stage-1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key-stage-1-subjects/ict/safer-internet-day-computing-subjects-key-stage-1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3"/>
            <a:extLst>
              <a:ext uri="{FF2B5EF4-FFF2-40B4-BE49-F238E27FC236}">
                <a16:creationId xmlns:a16="http://schemas.microsoft.com/office/drawing/2014/main" id="{464C1ABD-AD8B-A7DF-8686-6531DD869054}"/>
              </a:ext>
            </a:extLst>
          </p:cNvPr>
          <p:cNvSpPr/>
          <p:nvPr userDrawn="1"/>
        </p:nvSpPr>
        <p:spPr>
          <a:xfrm>
            <a:off x="170120" y="5837274"/>
            <a:ext cx="1435395" cy="1020726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en-GB" dirty="0"/>
              <a:t>What do you use the Internet for?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8100BB86-9365-61FB-4251-BEB6F5FD8667}"/>
              </a:ext>
            </a:extLst>
          </p:cNvPr>
          <p:cNvSpPr txBox="1">
            <a:spLocks/>
          </p:cNvSpPr>
          <p:nvPr userDrawn="1"/>
        </p:nvSpPr>
        <p:spPr>
          <a:xfrm>
            <a:off x="628650" y="11427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3"/>
            <a:extLst>
              <a:ext uri="{FF2B5EF4-FFF2-40B4-BE49-F238E27FC236}">
                <a16:creationId xmlns:a16="http://schemas.microsoft.com/office/drawing/2014/main" id="{D3FC5CFC-7996-AAC2-BF70-320CAD3D85B5}"/>
              </a:ext>
            </a:extLst>
          </p:cNvPr>
          <p:cNvSpPr/>
          <p:nvPr userDrawn="1"/>
        </p:nvSpPr>
        <p:spPr>
          <a:xfrm>
            <a:off x="170120" y="5837274"/>
            <a:ext cx="1435395" cy="1020726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656" y="2497151"/>
            <a:ext cx="6965855" cy="2336453"/>
          </a:xfrm>
          <a:prstGeom prst="roundRect">
            <a:avLst>
              <a:gd name="adj" fmla="val 7108"/>
            </a:avLst>
          </a:prstGeom>
          <a:noFill/>
          <a:ln w="28575">
            <a:solidFill>
              <a:srgbClr val="FFE86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93662">
              <a:lnSpc>
                <a:spcPct val="150000"/>
              </a:lnSpc>
              <a:defRPr/>
            </a:pPr>
            <a:r>
              <a:rPr lang="en-US" dirty="0"/>
              <a:t>Online bullies</a:t>
            </a:r>
            <a:r>
              <a:rPr lang="en-GB" dirty="0"/>
              <a:t> may:</a:t>
            </a:r>
          </a:p>
          <a:p>
            <a:pPr marL="379412" indent="-285750">
              <a:lnSpc>
                <a:spcPct val="150000"/>
              </a:lnSpc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/>
              <a:t>send nasty text messages or emails</a:t>
            </a:r>
          </a:p>
          <a:p>
            <a:pPr marL="379412" indent="-285750">
              <a:lnSpc>
                <a:spcPct val="150000"/>
              </a:lnSpc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/>
              <a:t>say unkind things about people on social networking sites</a:t>
            </a:r>
          </a:p>
          <a:p>
            <a:pPr marL="379412" indent="-285750">
              <a:lnSpc>
                <a:spcPct val="150000"/>
              </a:lnSpc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/>
              <a:t>try to get others to say unkind and nasty things too</a:t>
            </a:r>
          </a:p>
          <a:p>
            <a:pPr marL="379412" indent="-285750">
              <a:lnSpc>
                <a:spcPct val="150000"/>
              </a:lnSpc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/>
              <a:t>send unkind photographs to lots of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B411C9-27F7-00B5-9C34-EB932891C896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5095CB-09A3-BB99-5D9E-9BB7646224E2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Online Bullying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3841A-B512-4A8E-B7DA-606EEDA71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71" y="1100253"/>
            <a:ext cx="1616219" cy="5208471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CFE7333-6B84-ECB7-6290-B7A5978034C6}"/>
              </a:ext>
            </a:extLst>
          </p:cNvPr>
          <p:cNvSpPr/>
          <p:nvPr/>
        </p:nvSpPr>
        <p:spPr>
          <a:xfrm>
            <a:off x="750884" y="5046823"/>
            <a:ext cx="4479080" cy="1029351"/>
          </a:xfrm>
          <a:prstGeom prst="roundRect">
            <a:avLst>
              <a:gd name="adj" fmla="val 20874"/>
            </a:avLst>
          </a:prstGeom>
          <a:solidFill>
            <a:srgbClr val="86DAFF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93662">
              <a:defRPr/>
            </a:pPr>
            <a:r>
              <a:rPr lang="en-US" dirty="0">
                <a:solidFill>
                  <a:schemeClr val="tx1"/>
                </a:solidFill>
              </a:rPr>
              <a:t>Online bullying</a:t>
            </a:r>
            <a:r>
              <a:rPr lang="en-GB" dirty="0">
                <a:solidFill>
                  <a:schemeClr val="tx1"/>
                </a:solidFill>
              </a:rPr>
              <a:t> hurts people just the same as any other bullying.</a:t>
            </a:r>
          </a:p>
        </p:txBody>
      </p:sp>
    </p:spTree>
    <p:extLst>
      <p:ext uri="{BB962C8B-B14F-4D97-AF65-F5344CB8AC3E}">
        <p14:creationId xmlns:p14="http://schemas.microsoft.com/office/powerpoint/2010/main" val="4953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1775022"/>
            <a:ext cx="8064500" cy="1140421"/>
          </a:xfrm>
          <a:prstGeom prst="roundRect">
            <a:avLst>
              <a:gd name="adj" fmla="val 13843"/>
            </a:avLst>
          </a:prstGeom>
          <a:noFill/>
          <a:ln w="28575">
            <a:solidFill>
              <a:srgbClr val="47B1E5"/>
            </a:solidFill>
          </a:ln>
        </p:spPr>
        <p:txBody>
          <a:bodyPr wrap="square" lIns="72000" tIns="108000" rIns="72000" bIns="108000" rtlCol="0">
            <a:spAutoFit/>
          </a:bodyPr>
          <a:lstStyle/>
          <a:p>
            <a:pPr lvl="0"/>
            <a:r>
              <a:rPr lang="en-US" dirty="0"/>
              <a:t>The most important thing to remember is that if you are upset by something that happens online, to you or to someone else, tell a trusted adult right away</a:t>
            </a:r>
            <a:r>
              <a:rPr lang="en-GB" dirty="0"/>
              <a:t>. It might be a grown-up you live with or a teacher at school.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48" y="3108026"/>
            <a:ext cx="4039375" cy="2504723"/>
          </a:xfrm>
          <a:prstGeom prst="roundRect">
            <a:avLst>
              <a:gd name="adj" fmla="val 5722"/>
            </a:avLst>
          </a:prstGeom>
          <a:noFill/>
          <a:ln w="28575">
            <a:solidFill>
              <a:srgbClr val="FFE863"/>
            </a:solidFill>
          </a:ln>
        </p:spPr>
        <p:txBody>
          <a:bodyPr wrap="square" lIns="108000" tIns="108000" rIns="180000" bIns="108000" rtlCol="0">
            <a:spAutoFit/>
          </a:bodyPr>
          <a:lstStyle/>
          <a:p>
            <a:pPr marL="377825" indent="-200025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/>
              <a:t>They can help you to report the thing you saw. </a:t>
            </a:r>
          </a:p>
          <a:p>
            <a:pPr marL="377825" indent="-200025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377825" lvl="0" indent="-200025">
              <a:buClr>
                <a:srgbClr val="47B1E5"/>
              </a:buClr>
              <a:buSzPct val="130000"/>
              <a:buFont typeface="Arial"/>
              <a:buChar char="•"/>
            </a:pPr>
            <a:r>
              <a:rPr lang="en-US" dirty="0"/>
              <a:t>They can talk to you and help you feel safe.</a:t>
            </a:r>
          </a:p>
          <a:p>
            <a:pPr marL="377825" lvl="0" indent="-200025">
              <a:buClr>
                <a:srgbClr val="47B1E5"/>
              </a:buClr>
              <a:buSzPct val="130000"/>
              <a:buFont typeface="Arial"/>
              <a:buChar char="•"/>
            </a:pPr>
            <a:endParaRPr lang="en-GB" dirty="0"/>
          </a:p>
          <a:p>
            <a:pPr marL="377825" lvl="0" indent="-200025">
              <a:buClr>
                <a:srgbClr val="47B1E5"/>
              </a:buClr>
              <a:buSzPct val="130000"/>
              <a:buFont typeface="Arial"/>
              <a:buChar char="•"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They can help to stop the bullies hurting other people too.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DF18F-5A31-46BF-8A11-DE88D8E7C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68" y="3034028"/>
            <a:ext cx="3323063" cy="2508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7C6461-8F42-25C1-95D6-D5C6276BCBB0}"/>
              </a:ext>
            </a:extLst>
          </p:cNvPr>
          <p:cNvSpPr/>
          <p:nvPr/>
        </p:nvSpPr>
        <p:spPr>
          <a:xfrm>
            <a:off x="-308345" y="279093"/>
            <a:ext cx="9664995" cy="131843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444F01-2079-6DC6-B13C-FB95D493CF38}"/>
              </a:ext>
            </a:extLst>
          </p:cNvPr>
          <p:cNvSpPr txBox="1">
            <a:spLocks/>
          </p:cNvSpPr>
          <p:nvPr/>
        </p:nvSpPr>
        <p:spPr>
          <a:xfrm>
            <a:off x="1340548" y="563310"/>
            <a:ext cx="6462905" cy="82501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US" sz="3600" i="0" dirty="0">
                <a:solidFill>
                  <a:schemeClr val="tx1"/>
                </a:solidFill>
                <a:effectLst/>
                <a:latin typeface="Twinkl" pitchFamily="2" charset="77"/>
              </a:rPr>
              <a:t>What If You or Someone Else Is Bullied Online?</a:t>
            </a:r>
            <a:endParaRPr lang="en-US" sz="3600" dirty="0">
              <a:solidFill>
                <a:schemeClr val="tx1"/>
              </a:solidFill>
              <a:latin typeface="Twinkl" pitchFamily="2" charset="77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7B1B8946-4F0E-173F-4148-16359908BAF8}"/>
              </a:ext>
            </a:extLst>
          </p:cNvPr>
          <p:cNvSpPr/>
          <p:nvPr/>
        </p:nvSpPr>
        <p:spPr>
          <a:xfrm>
            <a:off x="755649" y="5731334"/>
            <a:ext cx="7632700" cy="547779"/>
          </a:xfrm>
          <a:prstGeom prst="roundRect">
            <a:avLst>
              <a:gd name="adj" fmla="val 21657"/>
            </a:avLst>
          </a:prstGeom>
          <a:solidFill>
            <a:srgbClr val="86DAFF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No one has the right to hurt or upset anyone else, even online!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885" y="2535365"/>
            <a:ext cx="4916267" cy="2868417"/>
          </a:xfrm>
          <a:prstGeom prst="roundRect">
            <a:avLst>
              <a:gd name="adj" fmla="val 10350"/>
            </a:avLst>
          </a:prstGeom>
          <a:solidFill>
            <a:srgbClr val="B0DEFA"/>
          </a:solidFill>
          <a:effectLst>
            <a:outerShdw blurRad="11669" dist="76200" dir="2700000" algn="tl" rotWithShape="0">
              <a:srgbClr val="47B1E5"/>
            </a:outerShdw>
          </a:effectLst>
        </p:spPr>
        <p:txBody>
          <a:bodyPr wrap="square" lIns="108000" tIns="108000" rIns="684000" bIns="108000" rtlCol="0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/>
              <a:t>If you see someone else being bullied online, do not join in or be nasty to the bullies. </a:t>
            </a:r>
            <a:r>
              <a:rPr lang="en-US" dirty="0"/>
              <a:t>Tell an adult you trust.</a:t>
            </a:r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/>
              <a:t>Do not write unkind things about other people or use nasty words. You can’t see the person but it will still hurt them!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B8DA2-9317-4A4F-8E26-55AEC657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86670" y="1545600"/>
            <a:ext cx="1843983" cy="5032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DBAE2F-1E11-4977-A5A7-9BD3D24F7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0180" y="1876223"/>
            <a:ext cx="1562935" cy="47020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7D3975-B018-0A3B-1658-026609C44EB0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393195-334B-FDAA-3F62-2E904808F7BE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What Should You Do?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62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BAE2F-1E11-4977-A5A7-9BD3D24F7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87964" y="1788059"/>
            <a:ext cx="1771129" cy="47113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7D3975-B018-0A3B-1658-026609C44EB0}"/>
              </a:ext>
            </a:extLst>
          </p:cNvPr>
          <p:cNvSpPr/>
          <p:nvPr/>
        </p:nvSpPr>
        <p:spPr>
          <a:xfrm>
            <a:off x="-308345" y="279093"/>
            <a:ext cx="9664995" cy="1285826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393195-334B-FDAA-3F62-2E904808F7BE}"/>
              </a:ext>
            </a:extLst>
          </p:cNvPr>
          <p:cNvSpPr txBox="1">
            <a:spLocks/>
          </p:cNvSpPr>
          <p:nvPr/>
        </p:nvSpPr>
        <p:spPr>
          <a:xfrm>
            <a:off x="645318" y="291723"/>
            <a:ext cx="7853365" cy="128582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1999" tIns="108000" rIns="252000" bIns="108000" rtlCol="0" anchor="ctr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dirty="0">
                <a:solidFill>
                  <a:schemeClr val="tx1"/>
                </a:solidFill>
                <a:effectLst/>
                <a:latin typeface="+mn-lt"/>
              </a:rPr>
              <a:t>How Can You Help Make the Internet a Kinder Place?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C67F5B-C540-4A8D-7A98-1BB80541D54F}"/>
              </a:ext>
            </a:extLst>
          </p:cNvPr>
          <p:cNvGrpSpPr/>
          <p:nvPr/>
        </p:nvGrpSpPr>
        <p:grpSpPr>
          <a:xfrm>
            <a:off x="761518" y="2169000"/>
            <a:ext cx="5658876" cy="1260000"/>
            <a:chOff x="1096103" y="1465960"/>
            <a:chExt cx="5658876" cy="1260000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34B6BFA2-628D-3B3E-DF7E-654B40FD6DA0}"/>
                </a:ext>
              </a:extLst>
            </p:cNvPr>
            <p:cNvSpPr/>
            <p:nvPr/>
          </p:nvSpPr>
          <p:spPr>
            <a:xfrm>
              <a:off x="1987057" y="1738415"/>
              <a:ext cx="4767922" cy="7150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rtlCol="0" anchor="ctr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dirty="0">
                  <a:solidFill>
                    <a:schemeClr val="tx1"/>
                  </a:solidFill>
                  <a:effectLst/>
                </a:rPr>
                <a:t>What could you do to help make the Internet a kinder place to be?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A8A855-FDC4-3FFF-F3D7-B9EBA57F5E41}"/>
                </a:ext>
              </a:extLst>
            </p:cNvPr>
            <p:cNvSpPr/>
            <p:nvPr/>
          </p:nvSpPr>
          <p:spPr>
            <a:xfrm>
              <a:off x="1096103" y="1465960"/>
              <a:ext cx="1260000" cy="1260000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US" b="0" i="0" dirty="0">
                  <a:solidFill>
                    <a:schemeClr val="tx1"/>
                  </a:solidFill>
                  <a:effectLst/>
                </a:rPr>
                <a:t>Talk about it: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7D378C-C019-EF55-45BD-95D80841DC3E}"/>
              </a:ext>
            </a:extLst>
          </p:cNvPr>
          <p:cNvSpPr txBox="1"/>
          <p:nvPr/>
        </p:nvSpPr>
        <p:spPr>
          <a:xfrm>
            <a:off x="761518" y="3841511"/>
            <a:ext cx="2520000" cy="816910"/>
          </a:xfrm>
          <a:prstGeom prst="roundRect">
            <a:avLst>
              <a:gd name="adj" fmla="val 10350"/>
            </a:avLst>
          </a:prstGeom>
          <a:solidFill>
            <a:srgbClr val="B0DEFA"/>
          </a:solidFill>
          <a:effectLst>
            <a:outerShdw blurRad="11669" dist="76200" dir="2700000" algn="tl" rotWithShape="0">
              <a:srgbClr val="47B1E5"/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en-GB" dirty="0"/>
              <a:t>Always be </a:t>
            </a:r>
            <a:br>
              <a:rPr lang="en-GB" dirty="0"/>
            </a:br>
            <a:r>
              <a:rPr lang="en-GB" dirty="0"/>
              <a:t>kind online.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95849-48D8-ECD0-D7C8-643F96D499A8}"/>
              </a:ext>
            </a:extLst>
          </p:cNvPr>
          <p:cNvSpPr txBox="1"/>
          <p:nvPr/>
        </p:nvSpPr>
        <p:spPr>
          <a:xfrm>
            <a:off x="761518" y="4807950"/>
            <a:ext cx="2520000" cy="816910"/>
          </a:xfrm>
          <a:prstGeom prst="roundRect">
            <a:avLst>
              <a:gd name="adj" fmla="val 10350"/>
            </a:avLst>
          </a:prstGeom>
          <a:solidFill>
            <a:srgbClr val="B0DEFA"/>
          </a:solidFill>
          <a:effectLst>
            <a:outerShdw blurRad="11669" dist="76200" dir="2700000" algn="tl" rotWithShape="0">
              <a:srgbClr val="47B1E5"/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en-GB" dirty="0"/>
              <a:t>Tell an adult. Don’t let the bullies win.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A68BE-C945-1239-0040-D786580651BC}"/>
              </a:ext>
            </a:extLst>
          </p:cNvPr>
          <p:cNvSpPr txBox="1"/>
          <p:nvPr/>
        </p:nvSpPr>
        <p:spPr>
          <a:xfrm>
            <a:off x="3452682" y="3841511"/>
            <a:ext cx="2520000" cy="816910"/>
          </a:xfrm>
          <a:prstGeom prst="roundRect">
            <a:avLst>
              <a:gd name="adj" fmla="val 10350"/>
            </a:avLst>
          </a:prstGeom>
          <a:solidFill>
            <a:srgbClr val="B0DEFA"/>
          </a:solidFill>
          <a:effectLst>
            <a:outerShdw blurRad="11669" dist="76200" dir="2700000" algn="tl" rotWithShape="0">
              <a:srgbClr val="47B1E5"/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en-GB" dirty="0"/>
              <a:t>Block people who are unkind online.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760BF-FD4C-4482-7225-902A89B7FF17}"/>
              </a:ext>
            </a:extLst>
          </p:cNvPr>
          <p:cNvSpPr txBox="1"/>
          <p:nvPr/>
        </p:nvSpPr>
        <p:spPr>
          <a:xfrm>
            <a:off x="3452682" y="4807950"/>
            <a:ext cx="2520000" cy="816910"/>
          </a:xfrm>
          <a:prstGeom prst="roundRect">
            <a:avLst>
              <a:gd name="adj" fmla="val 10350"/>
            </a:avLst>
          </a:prstGeom>
          <a:solidFill>
            <a:srgbClr val="B0DEFA"/>
          </a:solidFill>
          <a:effectLst>
            <a:outerShdw blurRad="11669" dist="76200" dir="2700000" algn="tl" rotWithShape="0">
              <a:srgbClr val="47B1E5"/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en-GB" dirty="0"/>
              <a:t>Only use safe websites and apps.</a:t>
            </a:r>
          </a:p>
        </p:txBody>
      </p:sp>
    </p:spTree>
    <p:extLst>
      <p:ext uri="{BB962C8B-B14F-4D97-AF65-F5344CB8AC3E}">
        <p14:creationId xmlns:p14="http://schemas.microsoft.com/office/powerpoint/2010/main" val="32613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/>
          <p:cNvSpPr/>
          <p:nvPr/>
        </p:nvSpPr>
        <p:spPr>
          <a:xfrm>
            <a:off x="202756" y="1583368"/>
            <a:ext cx="8314227" cy="816910"/>
          </a:xfrm>
          <a:prstGeom prst="roundRect">
            <a:avLst>
              <a:gd name="adj" fmla="val 10472"/>
            </a:avLst>
          </a:prstGeom>
          <a:solidFill>
            <a:srgbClr val="B0DEFA"/>
          </a:solidFill>
          <a:ln>
            <a:noFill/>
          </a:ln>
          <a:effectLst>
            <a:outerShdw blurRad="2101"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b="1" dirty="0">
                <a:solidFill>
                  <a:schemeClr val="tx1"/>
                </a:solidFill>
              </a:rPr>
              <a:t>Stay Safe: </a:t>
            </a:r>
            <a:r>
              <a:rPr lang="en-GB" altLang="en-US" dirty="0">
                <a:solidFill>
                  <a:schemeClr val="tx1"/>
                </a:solidFill>
              </a:rPr>
              <a:t>Never give your name, address or passwords out to anyone online. They may say they are the same age as you but they could be lying.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202756" y="2533880"/>
            <a:ext cx="8314227" cy="1120129"/>
          </a:xfrm>
          <a:prstGeom prst="roundRect">
            <a:avLst>
              <a:gd name="adj" fmla="val 12242"/>
            </a:avLst>
          </a:prstGeom>
          <a:solidFill>
            <a:srgbClr val="FFE863"/>
          </a:solidFill>
          <a:ln>
            <a:noFill/>
          </a:ln>
          <a:effectLst>
            <a:outerShdw blurRad="2101"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b="1" dirty="0">
                <a:solidFill>
                  <a:schemeClr val="tx1"/>
                </a:solidFill>
              </a:rPr>
              <a:t>Meet: </a:t>
            </a:r>
            <a:r>
              <a:rPr lang="en-GB" altLang="en-US" dirty="0">
                <a:solidFill>
                  <a:schemeClr val="tx1"/>
                </a:solidFill>
              </a:rPr>
              <a:t>Never go to meet someone you have made friends with online. If an online friend wants to see you, </a:t>
            </a:r>
            <a:r>
              <a:rPr lang="en-US" dirty="0">
                <a:solidFill>
                  <a:schemeClr val="tx1"/>
                </a:solidFill>
              </a:rPr>
              <a:t>talk to an adult you trust</a:t>
            </a:r>
            <a:r>
              <a:rPr lang="en-GB" altLang="en-US" dirty="0">
                <a:solidFill>
                  <a:schemeClr val="tx1"/>
                </a:solidFill>
              </a:rPr>
              <a:t>. Remember that they might not be who they say they are.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202756" y="3787611"/>
            <a:ext cx="8314227" cy="824378"/>
          </a:xfrm>
          <a:prstGeom prst="roundRect">
            <a:avLst>
              <a:gd name="adj" fmla="val 11357"/>
            </a:avLst>
          </a:prstGeom>
          <a:solidFill>
            <a:srgbClr val="B9D36E"/>
          </a:solidFill>
          <a:ln>
            <a:noFill/>
          </a:ln>
          <a:effectLst>
            <a:outerShdw blurRad="2101"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b="1" dirty="0">
                <a:solidFill>
                  <a:schemeClr val="tx1"/>
                </a:solidFill>
              </a:rPr>
              <a:t>Accepting: </a:t>
            </a:r>
            <a:r>
              <a:rPr lang="en-US" dirty="0">
                <a:solidFill>
                  <a:schemeClr val="tx1"/>
                </a:solidFill>
              </a:rPr>
              <a:t>If someone sends you a photo or a file, ask a trusted adult for help. Do not open the photo or file. It could have a virus.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202756" y="4745591"/>
            <a:ext cx="8314227" cy="816910"/>
          </a:xfrm>
          <a:prstGeom prst="roundRect">
            <a:avLst>
              <a:gd name="adj" fmla="val 10472"/>
            </a:avLst>
          </a:prstGeom>
          <a:solidFill>
            <a:srgbClr val="B0DEFA"/>
          </a:solidFill>
          <a:ln>
            <a:noFill/>
          </a:ln>
          <a:effectLst>
            <a:outerShdw blurRad="2101"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b="1" dirty="0">
                <a:solidFill>
                  <a:schemeClr val="tx1"/>
                </a:solidFill>
              </a:rPr>
              <a:t>Reliable: </a:t>
            </a:r>
            <a:r>
              <a:rPr lang="en-GB" altLang="en-US" dirty="0">
                <a:solidFill>
                  <a:schemeClr val="tx1"/>
                </a:solidFill>
              </a:rPr>
              <a:t>Remember that you can’t trust everyone who uses the Internet. </a:t>
            </a:r>
            <a:r>
              <a:rPr lang="en-US" dirty="0">
                <a:solidFill>
                  <a:schemeClr val="tx1"/>
                </a:solidFill>
              </a:rPr>
              <a:t>Not everyone is kind or trustworthy.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202756" y="5699155"/>
            <a:ext cx="8314227" cy="547779"/>
          </a:xfrm>
          <a:prstGeom prst="roundRect">
            <a:avLst>
              <a:gd name="adj" fmla="val 16667"/>
            </a:avLst>
          </a:prstGeom>
          <a:solidFill>
            <a:srgbClr val="FFE863"/>
          </a:solidFill>
          <a:ln>
            <a:noFill/>
          </a:ln>
          <a:effectLst>
            <a:outerShdw blurRad="2101"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b="1" dirty="0">
                <a:solidFill>
                  <a:schemeClr val="tx1"/>
                </a:solidFill>
              </a:rPr>
              <a:t>Tell: </a:t>
            </a:r>
            <a:r>
              <a:rPr lang="en-US" dirty="0">
                <a:solidFill>
                  <a:schemeClr val="tx1"/>
                </a:solidFill>
              </a:rPr>
              <a:t>Tell a trusted adult if something online upsets you or makes you worried.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AAB990-CED1-CEC0-F72B-85AED780A1F9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4F9A2B-2E97-59C5-0730-302F06C9868F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Remember to Be SMART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0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2378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596B147E-44C9-624F-9571-C7A219DC512B}"/>
              </a:ext>
            </a:extLst>
          </p:cNvPr>
          <p:cNvSpPr/>
          <p:nvPr/>
        </p:nvSpPr>
        <p:spPr>
          <a:xfrm>
            <a:off x="755650" y="1961820"/>
            <a:ext cx="3920624" cy="1467180"/>
          </a:xfrm>
          <a:prstGeom prst="roundRect">
            <a:avLst/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/>
            <a:r>
              <a:rPr lang="en-GB" dirty="0">
                <a:solidFill>
                  <a:schemeClr val="dk1"/>
                </a:solidFill>
              </a:rPr>
              <a:t>The theme for Safer Internet Day 2024 is ‘Inspiring change? Making a difference, managing influence and navigating change online’.</a:t>
            </a:r>
          </a:p>
        </p:txBody>
      </p:sp>
      <p:pic>
        <p:nvPicPr>
          <p:cNvPr id="6" name="Picture 5" descr="A picture containing computer, sitting, computer&#10;&#10;Description automatically generated">
            <a:extLst>
              <a:ext uri="{FF2B5EF4-FFF2-40B4-BE49-F238E27FC236}">
                <a16:creationId xmlns:a16="http://schemas.microsoft.com/office/drawing/2014/main" id="{3278092E-C056-7247-B0B6-63A234106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88" y="1842288"/>
            <a:ext cx="5465150" cy="52478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A9CDC-A34F-9B20-A662-21F8996738D5}"/>
              </a:ext>
            </a:extLst>
          </p:cNvPr>
          <p:cNvSpPr/>
          <p:nvPr/>
        </p:nvSpPr>
        <p:spPr>
          <a:xfrm>
            <a:off x="-308345" y="279093"/>
            <a:ext cx="9664995" cy="131843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8026C-AAB0-F942-B937-36944DB6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563310"/>
            <a:ext cx="7632700" cy="825019"/>
          </a:xfrm>
          <a:effectLst>
            <a:outerShdw dist="25400" algn="l" rotWithShape="0">
              <a:schemeClr val="bg1"/>
            </a:outerShdw>
          </a:effectLst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Safer Internet Day </a:t>
            </a:r>
            <a:br>
              <a:rPr lang="en-GB" sz="3600" dirty="0">
                <a:solidFill>
                  <a:schemeClr val="tx1"/>
                </a:solidFill>
                <a:latin typeface="+mn-lt"/>
              </a:rPr>
            </a:br>
            <a:r>
              <a:rPr lang="en-GB" sz="3600" dirty="0">
                <a:solidFill>
                  <a:schemeClr val="dk1"/>
                </a:solidFill>
              </a:rPr>
              <a:t>Tuesday 6th February 2024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150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55650" y="2855365"/>
            <a:ext cx="3816350" cy="3391407"/>
          </a:xfrm>
          <a:prstGeom prst="roundRect">
            <a:avLst>
              <a:gd name="adj" fmla="val 6578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can go online for lots of reasons, such as to: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watch TV shows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play games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watch online videos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talk to friends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 out information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 homework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Internet can be loads of fun!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54130D-2F9B-118E-ED3A-F30DA0746E8F}"/>
              </a:ext>
            </a:extLst>
          </p:cNvPr>
          <p:cNvGrpSpPr/>
          <p:nvPr/>
        </p:nvGrpSpPr>
        <p:grpSpPr>
          <a:xfrm>
            <a:off x="4416888" y="2916027"/>
            <a:ext cx="3971462" cy="3330745"/>
            <a:chOff x="4416888" y="2916027"/>
            <a:chExt cx="3971462" cy="333074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53E60-13B2-F5EC-029B-0AC7A7570700}"/>
                </a:ext>
              </a:extLst>
            </p:cNvPr>
            <p:cNvSpPr/>
            <p:nvPr/>
          </p:nvSpPr>
          <p:spPr>
            <a:xfrm>
              <a:off x="4902493" y="2916027"/>
              <a:ext cx="3330745" cy="3330745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C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88" y="3414907"/>
              <a:ext cx="3971462" cy="27042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A006A0-1F59-6BBC-EEE4-A0C57986EBD1}"/>
              </a:ext>
            </a:extLst>
          </p:cNvPr>
          <p:cNvGrpSpPr/>
          <p:nvPr/>
        </p:nvGrpSpPr>
        <p:grpSpPr>
          <a:xfrm>
            <a:off x="1016254" y="1465960"/>
            <a:ext cx="7111493" cy="1260000"/>
            <a:chOff x="1096103" y="1465960"/>
            <a:chExt cx="7111493" cy="1260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509359A-6593-4827-9DAB-CEAEDEA497EE}"/>
                </a:ext>
              </a:extLst>
            </p:cNvPr>
            <p:cNvSpPr/>
            <p:nvPr/>
          </p:nvSpPr>
          <p:spPr>
            <a:xfrm>
              <a:off x="1987058" y="1765343"/>
              <a:ext cx="6220538" cy="5686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GB" altLang="en-US" dirty="0">
                  <a:solidFill>
                    <a:schemeClr val="tx1"/>
                  </a:solidFill>
                </a:rPr>
              </a:br>
              <a:r>
                <a:rPr lang="en-GB" altLang="en-US" dirty="0">
                  <a:solidFill>
                    <a:schemeClr val="tx1"/>
                  </a:solidFill>
                </a:rPr>
                <a:t>When do you go online? Why do you go online?</a:t>
              </a:r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AFEEE0-E349-4D2D-9ADD-9B2A414E143A}"/>
                </a:ext>
              </a:extLst>
            </p:cNvPr>
            <p:cNvSpPr/>
            <p:nvPr/>
          </p:nvSpPr>
          <p:spPr>
            <a:xfrm>
              <a:off x="1096103" y="1465960"/>
              <a:ext cx="1260000" cy="1260000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US" b="0" i="0" dirty="0">
                  <a:solidFill>
                    <a:schemeClr val="tx1"/>
                  </a:solidFill>
                  <a:effectLst/>
                </a:rPr>
                <a:t>Talk about it: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5D9CE0B-69E4-14DE-E02E-8062421479D1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548BCC-5989-F2AD-F80B-2CDA93E0633C}"/>
              </a:ext>
            </a:extLst>
          </p:cNvPr>
          <p:cNvSpPr txBox="1">
            <a:spLocks/>
          </p:cNvSpPr>
          <p:nvPr/>
        </p:nvSpPr>
        <p:spPr>
          <a:xfrm>
            <a:off x="755650" y="563311"/>
            <a:ext cx="7632700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Going Online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DE8D30-5424-46AA-97DF-858A543A41DD}"/>
              </a:ext>
            </a:extLst>
          </p:cNvPr>
          <p:cNvSpPr/>
          <p:nvPr/>
        </p:nvSpPr>
        <p:spPr>
          <a:xfrm>
            <a:off x="1665284" y="4625645"/>
            <a:ext cx="5341571" cy="1467180"/>
          </a:xfrm>
          <a:prstGeom prst="roundRect">
            <a:avLst>
              <a:gd name="adj" fmla="val 12319"/>
            </a:avLst>
          </a:prstGeom>
          <a:solidFill>
            <a:schemeClr val="bg1"/>
          </a:solidFill>
          <a:ln w="381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tIns="108000" rIns="108000" bIns="108000" rtlCol="0" anchor="ctr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Trust means to be able to count on someone and know they are telling the truth. Do you think you can trust everything and everyone on the Internet?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1" y="1508479"/>
            <a:ext cx="7632700" cy="2457641"/>
          </a:xfrm>
          <a:prstGeom prst="roundRect">
            <a:avLst>
              <a:gd name="adj" fmla="val 4547"/>
            </a:avLst>
          </a:prstGeom>
          <a:solidFill>
            <a:schemeClr val="bg1"/>
          </a:solidFill>
          <a:ln w="28575">
            <a:solidFill>
              <a:srgbClr val="FFE86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Who do you think owns the Internet?</a:t>
            </a:r>
          </a:p>
          <a:p>
            <a:endParaRPr lang="en-GB" dirty="0"/>
          </a:p>
          <a:p>
            <a:r>
              <a:rPr lang="en-GB" dirty="0"/>
              <a:t>Who do you think decides what can be put on to it?</a:t>
            </a:r>
          </a:p>
          <a:p>
            <a:endParaRPr lang="en-GB" dirty="0"/>
          </a:p>
          <a:p>
            <a:r>
              <a:rPr lang="en-GB" dirty="0"/>
              <a:t>Who makes sure the things on the Internet are truthful and real?</a:t>
            </a:r>
          </a:p>
          <a:p>
            <a:endParaRPr lang="en-GB" dirty="0"/>
          </a:p>
          <a:p>
            <a:r>
              <a:rPr lang="en-GB" dirty="0"/>
              <a:t>No one owns the Internet. No one decides what can be put on.</a:t>
            </a:r>
          </a:p>
          <a:p>
            <a:r>
              <a:rPr lang="en-GB" dirty="0"/>
              <a:t>The Internet can be used by everyone and everyone can add things to it!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421"/>
          <a:stretch/>
        </p:blipFill>
        <p:spPr>
          <a:xfrm flipH="1">
            <a:off x="6541398" y="3876057"/>
            <a:ext cx="2141307" cy="29819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B82086-6909-421C-B4E8-076F40893DC1}"/>
              </a:ext>
            </a:extLst>
          </p:cNvPr>
          <p:cNvSpPr/>
          <p:nvPr/>
        </p:nvSpPr>
        <p:spPr>
          <a:xfrm>
            <a:off x="761555" y="4737028"/>
            <a:ext cx="1260000" cy="1260000"/>
          </a:xfrm>
          <a:prstGeom prst="ellipse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Talk about it: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B5BE4-DEA4-B63A-75F5-0BFB29E84217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77B1D7-29B8-C23A-99E0-DD65F2597BA0}"/>
              </a:ext>
            </a:extLst>
          </p:cNvPr>
          <p:cNvSpPr txBox="1">
            <a:spLocks/>
          </p:cNvSpPr>
          <p:nvPr/>
        </p:nvSpPr>
        <p:spPr>
          <a:xfrm>
            <a:off x="755650" y="563311"/>
            <a:ext cx="7632700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But…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50886" y="2503501"/>
            <a:ext cx="7637463" cy="1130275"/>
          </a:xfrm>
          <a:prstGeom prst="roundRect">
            <a:avLst>
              <a:gd name="adj" fmla="val 13077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If a stranger told you that they had a free gift for you as long as you wrote down your name and address, would you share your personal information?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6" y="4041104"/>
            <a:ext cx="4005598" cy="1130275"/>
          </a:xfrm>
          <a:prstGeom prst="roundRect">
            <a:avLst>
              <a:gd name="adj" fmla="val 12976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/>
            <a:r>
              <a:rPr lang="en-GB" dirty="0">
                <a:solidFill>
                  <a:schemeClr val="dk1"/>
                </a:solidFill>
              </a:rPr>
              <a:t>If someone was saying nasty things about one of your friends, would you join in and say them too?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0F4C74-D6EA-45BB-A98B-DB6EF93B5518}"/>
              </a:ext>
            </a:extLst>
          </p:cNvPr>
          <p:cNvSpPr/>
          <p:nvPr/>
        </p:nvSpPr>
        <p:spPr>
          <a:xfrm>
            <a:off x="755650" y="1505343"/>
            <a:ext cx="7633340" cy="854246"/>
          </a:xfrm>
          <a:prstGeom prst="roundRect">
            <a:avLst/>
          </a:prstGeom>
          <a:ln w="28575">
            <a:solidFill>
              <a:srgbClr val="FFE86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Talk to your partner about these two different situations. Tell them whether you would or wouldn’t do each thing and explain why.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3D42A-316C-7097-596C-AC6C9DF1CDA8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4A409A-9AAD-1186-169A-2E082A3FA0A2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Would You…?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BB221-4BD9-4A63-458C-61E4FC7CEDDA}"/>
              </a:ext>
            </a:extLst>
          </p:cNvPr>
          <p:cNvGrpSpPr/>
          <p:nvPr/>
        </p:nvGrpSpPr>
        <p:grpSpPr>
          <a:xfrm>
            <a:off x="4917525" y="3823497"/>
            <a:ext cx="3470825" cy="2269328"/>
            <a:chOff x="4917525" y="3823497"/>
            <a:chExt cx="3470825" cy="22693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8DE7B7-5EBB-B1FF-C33E-3B6979DE139B}"/>
                </a:ext>
              </a:extLst>
            </p:cNvPr>
            <p:cNvSpPr/>
            <p:nvPr/>
          </p:nvSpPr>
          <p:spPr>
            <a:xfrm>
              <a:off x="5773200" y="3902239"/>
              <a:ext cx="2190586" cy="2190586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C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21E9DB-2939-E5D9-AAAA-784C534B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7525" y="3823497"/>
              <a:ext cx="3470825" cy="2061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7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750886" y="2486652"/>
            <a:ext cx="4980064" cy="839312"/>
          </a:xfrm>
          <a:prstGeom prst="roundRect">
            <a:avLst>
              <a:gd name="adj" fmla="val 14320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Just like in the real world, the Internet has both nice and </a:t>
            </a:r>
            <a:r>
              <a:rPr lang="en-US" dirty="0">
                <a:solidFill>
                  <a:schemeClr val="tx1"/>
                </a:solidFill>
              </a:rPr>
              <a:t>unkind</a:t>
            </a:r>
            <a:r>
              <a:rPr lang="en-GB" dirty="0">
                <a:solidFill>
                  <a:schemeClr val="tx1"/>
                </a:solidFill>
              </a:rPr>
              <a:t> people using it.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6" y="3558477"/>
            <a:ext cx="4980064" cy="1711631"/>
          </a:xfrm>
          <a:prstGeom prst="roundRect">
            <a:avLst>
              <a:gd name="adj" fmla="val 11790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There might be people who want to help you and people who may want to trick you or be </a:t>
            </a:r>
            <a:r>
              <a:rPr lang="en-US" dirty="0">
                <a:solidFill>
                  <a:schemeClr val="tx1"/>
                </a:solidFill>
              </a:rPr>
              <a:t>unkind</a:t>
            </a:r>
            <a:r>
              <a:rPr lang="en-GB" dirty="0">
                <a:solidFill>
                  <a:schemeClr val="tx1"/>
                </a:solidFill>
              </a:rPr>
              <a:t> to you. But you can’t see the people using the Internet and it is hard to tell who is </a:t>
            </a:r>
            <a:r>
              <a:rPr lang="en-US" dirty="0">
                <a:solidFill>
                  <a:schemeClr val="tx1"/>
                </a:solidFill>
              </a:rPr>
              <a:t>trustworthy</a:t>
            </a:r>
            <a:r>
              <a:rPr lang="en-GB" dirty="0">
                <a:solidFill>
                  <a:schemeClr val="tx1"/>
                </a:solidFill>
              </a:rPr>
              <a:t> and who isn’t!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0F4C74-D6EA-45BB-A98B-DB6EF93B5518}"/>
              </a:ext>
            </a:extLst>
          </p:cNvPr>
          <p:cNvSpPr/>
          <p:nvPr/>
        </p:nvSpPr>
        <p:spPr>
          <a:xfrm>
            <a:off x="750885" y="1552047"/>
            <a:ext cx="7638105" cy="547779"/>
          </a:xfrm>
          <a:prstGeom prst="roundRect">
            <a:avLst/>
          </a:prstGeom>
          <a:ln w="28575">
            <a:solidFill>
              <a:srgbClr val="FFE86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Here are some important things to remember when you are online.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81FCA-1E20-0902-5079-9DB18DC807FF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F52CE7-E7A8-35DA-EA50-E84E4A4AC53E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Would You…?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A47AA-5845-A6C1-9779-F5C751BB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0"/>
          <a:stretch/>
        </p:blipFill>
        <p:spPr>
          <a:xfrm flipH="1">
            <a:off x="6029401" y="1980783"/>
            <a:ext cx="2348956" cy="4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1642487"/>
            <a:ext cx="3816350" cy="4457679"/>
          </a:xfrm>
          <a:prstGeom prst="roundRect">
            <a:avLst>
              <a:gd name="adj" fmla="val 5564"/>
            </a:avLst>
          </a:prstGeom>
          <a:noFill/>
          <a:ln w="28575">
            <a:solidFill>
              <a:srgbClr val="FFE86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/>
              <a:t>Remember, anyone can use and add things to the Internet. This means that we can’t always trust what we see on it.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/>
              <a:t>We can’t always trust that people who want to talk to us on the Internet are </a:t>
            </a:r>
            <a:r>
              <a:rPr lang="en-US" dirty="0"/>
              <a:t>trustworthy</a:t>
            </a:r>
            <a:r>
              <a:rPr lang="en-GB" dirty="0"/>
              <a:t>.</a:t>
            </a:r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/>
              <a:t>We can’t always trust the websites on the Internet. Some may have viruses that can stop our computers from working properly!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795284" y="1642487"/>
            <a:ext cx="3593066" cy="1109983"/>
          </a:xfrm>
          <a:prstGeom prst="roundRect">
            <a:avLst>
              <a:gd name="adj" fmla="val 10545"/>
            </a:avLst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So, how can we use the Internet for all the fun things but still stay safe?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20025-8078-212F-A0FF-E8B95027E7E9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1631AD-3721-C510-44D2-809D3D5CC0A2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Stay Safe Online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EAA96F-75BC-6F9A-BDFC-B812EB121D94}"/>
              </a:ext>
            </a:extLst>
          </p:cNvPr>
          <p:cNvGrpSpPr/>
          <p:nvPr/>
        </p:nvGrpSpPr>
        <p:grpSpPr>
          <a:xfrm>
            <a:off x="4517883" y="3068436"/>
            <a:ext cx="3870467" cy="3246044"/>
            <a:chOff x="4416888" y="2916027"/>
            <a:chExt cx="3971462" cy="333074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2B323A-E3DF-6736-2276-6D8D67CD9CD4}"/>
                </a:ext>
              </a:extLst>
            </p:cNvPr>
            <p:cNvSpPr/>
            <p:nvPr/>
          </p:nvSpPr>
          <p:spPr>
            <a:xfrm>
              <a:off x="4902493" y="2916027"/>
              <a:ext cx="3330745" cy="3330745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C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ACF983-FB35-F0D7-F858-532FBB531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88" y="3414907"/>
              <a:ext cx="3971462" cy="27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8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650" y="1434517"/>
            <a:ext cx="7632700" cy="3359829"/>
          </a:xfrm>
          <a:prstGeom prst="roundRect">
            <a:avLst>
              <a:gd name="adj" fmla="val 5348"/>
            </a:avLst>
          </a:prstGeom>
          <a:noFill/>
          <a:ln w="28575">
            <a:solidFill>
              <a:srgbClr val="FFE86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/>
              <a:t>Try to only use websites you know can be trusted. </a:t>
            </a:r>
            <a:r>
              <a:rPr lang="en-US" dirty="0"/>
              <a:t>If you aren’t sure, ask an adult!</a:t>
            </a:r>
            <a:endParaRPr lang="en-GB" altLang="en-US" dirty="0"/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/>
              <a:t>Try to use websites that are for children as much as possible.</a:t>
            </a:r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/>
              <a:t>Remember, some people </a:t>
            </a:r>
            <a:r>
              <a:rPr lang="en-US" dirty="0"/>
              <a:t>might</a:t>
            </a:r>
            <a:r>
              <a:rPr lang="en-GB" altLang="en-US" dirty="0"/>
              <a:t> pretend to be children to talk to you. Never give out your name or address! We don’t really know who we are talking to when we chat through the Internet. </a:t>
            </a:r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ct val="0"/>
              </a:spcBef>
              <a:buClr>
                <a:srgbClr val="47B1E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Never arrange to meet an online friend. If someone online asks you to meet them, tell an adult you trust right away.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4183EC-337E-4C57-8F62-37E72E6E5EA1}"/>
              </a:ext>
            </a:extLst>
          </p:cNvPr>
          <p:cNvSpPr/>
          <p:nvPr/>
        </p:nvSpPr>
        <p:spPr>
          <a:xfrm>
            <a:off x="766283" y="5194513"/>
            <a:ext cx="4862163" cy="854246"/>
          </a:xfrm>
          <a:prstGeom prst="roundRect">
            <a:avLst/>
          </a:prstGeom>
          <a:solidFill>
            <a:srgbClr val="B0DEFA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Remember if you aren’t sure about anything, always ask a </a:t>
            </a:r>
            <a:r>
              <a:rPr lang="en-US" dirty="0">
                <a:solidFill>
                  <a:schemeClr val="tx1"/>
                </a:solidFill>
              </a:rPr>
              <a:t>trusted adult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307E-C9D5-4BED-BC2C-E0F802C7A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5939883" y="4529162"/>
            <a:ext cx="2437834" cy="232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369368-5652-1131-2640-661DB7868C2D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F52BC3-CD76-EFB5-E3B7-A30567C1395D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How to Stay Safe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0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885" y="3429000"/>
            <a:ext cx="6011422" cy="1160713"/>
          </a:xfrm>
          <a:prstGeom prst="roundRect">
            <a:avLst/>
          </a:prstGeom>
          <a:noFill/>
          <a:ln w="28575">
            <a:solidFill>
              <a:srgbClr val="FFE86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Bullying is when a person tries to hurt </a:t>
            </a:r>
            <a:r>
              <a:rPr lang="en-US" dirty="0"/>
              <a:t>someone on purpose</a:t>
            </a:r>
            <a:r>
              <a:rPr lang="en-GB" altLang="en-US" dirty="0"/>
              <a:t>, either in what they say or what they do. </a:t>
            </a:r>
            <a:br>
              <a:rPr lang="en-GB" altLang="en-US" dirty="0"/>
            </a:br>
            <a:r>
              <a:rPr lang="en-GB" altLang="en-US" dirty="0"/>
              <a:t>It usually happens more than once.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A2F6C7-F028-4B94-89CB-D430DF67FA98}"/>
              </a:ext>
            </a:extLst>
          </p:cNvPr>
          <p:cNvSpPr/>
          <p:nvPr/>
        </p:nvSpPr>
        <p:spPr>
          <a:xfrm>
            <a:off x="750884" y="5046823"/>
            <a:ext cx="4479080" cy="1029351"/>
          </a:xfrm>
          <a:prstGeom prst="roundRect">
            <a:avLst>
              <a:gd name="adj" fmla="val 20874"/>
            </a:avLst>
          </a:prstGeom>
          <a:solidFill>
            <a:srgbClr val="86DAFF"/>
          </a:solidFill>
          <a:ln>
            <a:noFill/>
          </a:ln>
          <a:effectLst>
            <a:outerShdw dist="76200" dir="2700000" algn="tl" rotWithShape="0">
              <a:srgbClr val="47B1E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Some people use the Internet to bully others. This is called </a:t>
            </a:r>
            <a:r>
              <a:rPr lang="en-US" dirty="0">
                <a:solidFill>
                  <a:schemeClr val="tx1"/>
                </a:solidFill>
              </a:rPr>
              <a:t>online bullying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0BEA5-68BB-1B4E-2CE9-44D721940ABE}"/>
              </a:ext>
            </a:extLst>
          </p:cNvPr>
          <p:cNvSpPr/>
          <p:nvPr/>
        </p:nvSpPr>
        <p:spPr>
          <a:xfrm>
            <a:off x="-308345" y="279093"/>
            <a:ext cx="9664995" cy="994307"/>
          </a:xfrm>
          <a:prstGeom prst="rect">
            <a:avLst/>
          </a:prstGeom>
          <a:solidFill>
            <a:srgbClr val="FFE8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4AF4AD-6569-F1D0-8E2F-605F05EA6690}"/>
              </a:ext>
            </a:extLst>
          </p:cNvPr>
          <p:cNvSpPr txBox="1">
            <a:spLocks/>
          </p:cNvSpPr>
          <p:nvPr/>
        </p:nvSpPr>
        <p:spPr>
          <a:xfrm>
            <a:off x="750885" y="563311"/>
            <a:ext cx="7853365" cy="44115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  <a:effectLst>
            <a:outerShdw dist="25400" algn="l" rotWithShape="0">
              <a:schemeClr val="bg1"/>
            </a:outerShdw>
          </a:effectLst>
        </p:spPr>
        <p:txBody>
          <a:bodyPr vert="horz" lIns="252000" tIns="252000" rIns="252000" bIns="25200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Bullying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3AE45F-7E6D-C87E-6733-8686FA4857ED}"/>
              </a:ext>
            </a:extLst>
          </p:cNvPr>
          <p:cNvGrpSpPr/>
          <p:nvPr/>
        </p:nvGrpSpPr>
        <p:grpSpPr>
          <a:xfrm>
            <a:off x="761518" y="1721200"/>
            <a:ext cx="4468446" cy="1260000"/>
            <a:chOff x="1096103" y="1465960"/>
            <a:chExt cx="4468446" cy="1260000"/>
          </a:xfrm>
        </p:grpSpPr>
        <p:sp>
          <p:nvSpPr>
            <p:cNvPr id="15" name="Rectangle: Rounded Corners 2">
              <a:extLst>
                <a:ext uri="{FF2B5EF4-FFF2-40B4-BE49-F238E27FC236}">
                  <a16:creationId xmlns:a16="http://schemas.microsoft.com/office/drawing/2014/main" id="{E81D01CD-D7CE-2F0D-88E3-2173F2EC0C39}"/>
                </a:ext>
              </a:extLst>
            </p:cNvPr>
            <p:cNvSpPr/>
            <p:nvPr/>
          </p:nvSpPr>
          <p:spPr>
            <a:xfrm>
              <a:off x="1987058" y="1765343"/>
              <a:ext cx="3577491" cy="5686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</a:rPr>
                <a:t>What is bullying?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2EE439-8277-FF66-55EC-F93BABA22B8B}"/>
                </a:ext>
              </a:extLst>
            </p:cNvPr>
            <p:cNvSpPr/>
            <p:nvPr/>
          </p:nvSpPr>
          <p:spPr>
            <a:xfrm>
              <a:off x="1096103" y="1465960"/>
              <a:ext cx="1260000" cy="1260000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Talk about it: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CB03ED-98BA-4167-840C-558D3294B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19" y="805974"/>
            <a:ext cx="2272196" cy="54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1018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Twinkl</vt:lpstr>
      <vt:lpstr>Office Theme</vt:lpstr>
      <vt:lpstr>PowerPoint Presentation</vt:lpstr>
      <vt:lpstr>Safer Internet Day  Tuesday 6th February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ASCSNAS Social Worker</cp:lastModifiedBy>
  <cp:revision>199</cp:revision>
  <dcterms:created xsi:type="dcterms:W3CDTF">2014-10-01T16:09:27Z</dcterms:created>
  <dcterms:modified xsi:type="dcterms:W3CDTF">2024-02-07T03:34:59Z</dcterms:modified>
</cp:coreProperties>
</file>