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618" r:id="rId5"/>
    <p:sldId id="594" r:id="rId6"/>
    <p:sldId id="595" r:id="rId7"/>
    <p:sldId id="608" r:id="rId8"/>
    <p:sldId id="609" r:id="rId9"/>
    <p:sldId id="610" r:id="rId10"/>
    <p:sldId id="611"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C0"/>
    <a:srgbClr val="02687D"/>
    <a:srgbClr val="AFE0E5"/>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1324" autoAdjust="0"/>
  </p:normalViewPr>
  <p:slideViewPr>
    <p:cSldViewPr snapToGrid="0">
      <p:cViewPr varScale="1">
        <p:scale>
          <a:sx n="64" d="100"/>
          <a:sy n="64" d="100"/>
        </p:scale>
        <p:origin x="1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2/26/23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
              </a:rPr>
              <a:t>Invite student responses </a:t>
            </a:r>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(Invite student responses.)</a:t>
            </a:r>
          </a:p>
          <a:p>
            <a:pPr algn="l"/>
            <a:endParaRPr lang="en-US" sz="1800" b="0" i="0" u="none" strike="noStrike" baseline="0" dirty="0">
              <a:latin typeface="ProximaNova-Regular"/>
            </a:endParaRPr>
          </a:p>
          <a:p>
            <a:pPr marL="0" indent="0">
              <a:buNone/>
            </a:pPr>
            <a:r>
              <a:rPr lang="en-GB" sz="1800" dirty="0"/>
              <a:t>Encourage them to think outside the box. Think about if teachers didn’t show up, bus drivers, doctors, sanitation workers, grocery store managers, etc.)</a:t>
            </a:r>
          </a:p>
          <a:p>
            <a:pPr algn="l"/>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161738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427694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78637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Have students each to pick ONE of these things and practice them right now. In your journals [or on a piece of paper], write about the area you picked and</a:t>
            </a:r>
          </a:p>
          <a:p>
            <a:r>
              <a:rPr lang="en-GB" sz="1200" kern="1200" dirty="0">
                <a:solidFill>
                  <a:schemeClr val="tx1"/>
                </a:solidFill>
                <a:effectLst/>
                <a:latin typeface="+mn-lt"/>
                <a:ea typeface="+mn-ea"/>
                <a:cs typeface="+mn-cs"/>
              </a:rPr>
              <a:t>how you want to work on that throughout this Responsibility unit. Try to frame your idea as a SMART goal (one that is specific, doable in the next four weeks,</a:t>
            </a:r>
          </a:p>
          <a:p>
            <a:r>
              <a:rPr lang="en-GB" sz="1200" kern="1200" dirty="0">
                <a:solidFill>
                  <a:schemeClr val="tx1"/>
                </a:solidFill>
                <a:effectLst/>
                <a:latin typeface="+mn-lt"/>
                <a:ea typeface="+mn-ea"/>
                <a:cs typeface="+mn-cs"/>
              </a:rPr>
              <a:t>and realistic). We will all need to build our self-discipline skills and this is the time to start! You may not change overnight, but knowing what area you want to work on will help you begin building your self-discipline muscles.</a:t>
            </a:r>
          </a:p>
          <a:p>
            <a:r>
              <a:rPr lang="en-GB" sz="1200" kern="1200" dirty="0">
                <a:solidFill>
                  <a:schemeClr val="tx1"/>
                </a:solidFill>
                <a:effectLst/>
                <a:latin typeface="+mn-lt"/>
                <a:ea typeface="+mn-ea"/>
                <a:cs typeface="+mn-cs"/>
              </a:rPr>
              <a:t>Have students complete a 5-7 minute journal/writing session about the one area they want to work on and then collect their ideas. Use the information you collect to do periodic check-ins with them throughout the next month.</a:t>
            </a:r>
          </a:p>
          <a:p>
            <a:r>
              <a:rPr lang="en-GB" sz="1200" kern="1200" dirty="0">
                <a:solidFill>
                  <a:schemeClr val="tx1"/>
                </a:solidFill>
                <a:effectLst/>
                <a:latin typeface="+mn-lt"/>
                <a:ea typeface="+mn-ea"/>
                <a:cs typeface="+mn-cs"/>
              </a:rPr>
              <a:t>Encourage them when you see them making good choices toward their self-discipline goal.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Have students share their reflections if they want to and if there is time.</a:t>
            </a:r>
          </a:p>
          <a:p>
            <a:r>
              <a:rPr lang="en-GB" sz="1200" kern="1200" dirty="0">
                <a:solidFill>
                  <a:schemeClr val="tx1"/>
                </a:solidFill>
                <a:effectLst/>
                <a:latin typeface="+mn-lt"/>
                <a:ea typeface="+mn-ea"/>
                <a:cs typeface="+mn-cs"/>
              </a:rPr>
              <a:t>Collect the reflections and use them later in the unit to encourage students in their self-discipline development.</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66804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2/26/23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2/26/23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2/26/23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2/26/23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981995" y="5980589"/>
            <a:ext cx="7853833" cy="584775"/>
          </a:xfrm>
          <a:prstGeom prst="rect">
            <a:avLst/>
          </a:prstGeom>
          <a:noFill/>
        </p:spPr>
        <p:txBody>
          <a:bodyPr wrap="square" rtlCol="0">
            <a:spAutoFit/>
          </a:bodyPr>
          <a:lstStyle/>
          <a:p>
            <a:pPr algn="ctr"/>
            <a:r>
              <a:rPr lang="en-US" sz="3200" dirty="0">
                <a:solidFill>
                  <a:schemeClr val="bg1"/>
                </a:solidFill>
              </a:rPr>
              <a:t>Building Self-Discipline </a:t>
            </a:r>
            <a:endParaRPr lang="en-US" sz="3200" b="1" dirty="0">
              <a:solidFill>
                <a:schemeClr val="bg1"/>
              </a:solidFill>
              <a:latin typeface="Century Gothic" panose="020B0502020202020204" pitchFamily="34" charset="0"/>
            </a:endParaRP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22934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p:txBody>
          <a:bodyPr/>
          <a:lstStyle/>
          <a:p>
            <a:pPr>
              <a:lnSpc>
                <a:spcPct val="200000"/>
              </a:lnSpc>
            </a:pPr>
            <a:r>
              <a:rPr lang="en-GB" dirty="0"/>
              <a:t>Understand the role self-discipline plays in being responsible.</a:t>
            </a:r>
          </a:p>
          <a:p>
            <a:pPr>
              <a:lnSpc>
                <a:spcPct val="200000"/>
              </a:lnSpc>
            </a:pPr>
            <a:r>
              <a:rPr lang="en-GB" dirty="0"/>
              <a:t>Practice strategies to improve their self-discipline.</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87EDD5-74D5-421C-A4B2-E1D9801E4F6D}"/>
              </a:ext>
            </a:extLst>
          </p:cNvPr>
          <p:cNvSpPr/>
          <p:nvPr/>
        </p:nvSpPr>
        <p:spPr>
          <a:xfrm>
            <a:off x="237187" y="341367"/>
            <a:ext cx="407419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Responsibility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 name="Rectangle 1">
            <a:extLst>
              <a:ext uri="{FF2B5EF4-FFF2-40B4-BE49-F238E27FC236}">
                <a16:creationId xmlns:a16="http://schemas.microsoft.com/office/drawing/2014/main" id="{888F2B6E-C1BD-A546-9ED8-E36724FB9D5E}"/>
              </a:ext>
            </a:extLst>
          </p:cNvPr>
          <p:cNvSpPr/>
          <p:nvPr/>
        </p:nvSpPr>
        <p:spPr>
          <a:xfrm>
            <a:off x="310601" y="1397675"/>
            <a:ext cx="11154567" cy="3539430"/>
          </a:xfrm>
          <a:prstGeom prst="rect">
            <a:avLst/>
          </a:prstGeom>
        </p:spPr>
        <p:txBody>
          <a:bodyPr wrap="square">
            <a:spAutoFit/>
          </a:bodyPr>
          <a:lstStyle/>
          <a:p>
            <a:pPr algn="ctr"/>
            <a:r>
              <a:rPr lang="en-GB" sz="2800" dirty="0">
                <a:latin typeface="Helvetica" pitchFamily="2" charset="0"/>
              </a:rPr>
              <a:t>Welcome to the </a:t>
            </a:r>
            <a:r>
              <a:rPr lang="en-GB" sz="2800" dirty="0">
                <a:highlight>
                  <a:srgbClr val="FFFF00"/>
                </a:highlight>
                <a:latin typeface="Helvetica" pitchFamily="2" charset="0"/>
              </a:rPr>
              <a:t>Responsibility</a:t>
            </a:r>
            <a:r>
              <a:rPr lang="en-GB" sz="2800" dirty="0">
                <a:latin typeface="Helvetica" pitchFamily="2" charset="0"/>
              </a:rPr>
              <a:t> unit! This is going to be a great unit because we get to learn about different elements of responsibility.</a:t>
            </a:r>
          </a:p>
          <a:p>
            <a:pPr algn="ctr"/>
            <a:endParaRPr lang="en-GB" sz="2800" dirty="0">
              <a:latin typeface="Helvetica" pitchFamily="2" charset="0"/>
            </a:endParaRPr>
          </a:p>
          <a:p>
            <a:pPr algn="ctr"/>
            <a:r>
              <a:rPr lang="en-GB" sz="2800" dirty="0">
                <a:latin typeface="Helvetica" pitchFamily="2" charset="0"/>
              </a:rPr>
              <a:t> I know you all know what responsibility is, right? </a:t>
            </a:r>
          </a:p>
          <a:p>
            <a:pPr algn="ctr"/>
            <a:endParaRPr lang="en-GB" sz="2800" dirty="0">
              <a:latin typeface="Helvetica" pitchFamily="2" charset="0"/>
            </a:endParaRPr>
          </a:p>
          <a:p>
            <a:pPr algn="ctr"/>
            <a:endParaRPr lang="en-GB" sz="2800" dirty="0">
              <a:latin typeface="Helvetica" pitchFamily="2" charset="0"/>
            </a:endParaRPr>
          </a:p>
          <a:p>
            <a:pPr algn="ctr"/>
            <a:endParaRPr lang="en-GB" sz="2800" dirty="0">
              <a:latin typeface="Helvetica" pitchFamily="2" charset="0"/>
            </a:endParaRPr>
          </a:p>
          <a:p>
            <a:pPr algn="ctr"/>
            <a:r>
              <a:rPr lang="en-GB" sz="2800" dirty="0">
                <a:latin typeface="Helvetica" pitchFamily="2" charset="0"/>
              </a:rPr>
              <a:t>Who can define responsibility for us? </a:t>
            </a:r>
            <a:endParaRPr lang="en-GB" sz="2800" dirty="0">
              <a:effectLst/>
              <a:latin typeface="Helvetica" pitchFamily="2" charset="0"/>
            </a:endParaRPr>
          </a:p>
        </p:txBody>
      </p:sp>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8440-CE3E-4340-9D95-A290D9C9CFC7}"/>
              </a:ext>
            </a:extLst>
          </p:cNvPr>
          <p:cNvSpPr>
            <a:spLocks noGrp="1"/>
          </p:cNvSpPr>
          <p:nvPr>
            <p:ph type="title"/>
          </p:nvPr>
        </p:nvSpPr>
        <p:spPr>
          <a:xfrm>
            <a:off x="609600" y="169556"/>
            <a:ext cx="10515600" cy="1325563"/>
          </a:xfrm>
        </p:spPr>
        <p:txBody>
          <a:bodyPr/>
          <a:lstStyle/>
          <a:p>
            <a:r>
              <a:rPr lang="en-US" dirty="0"/>
              <a:t>Responsibilities</a:t>
            </a:r>
            <a:endParaRPr lang="en-AE" dirty="0"/>
          </a:p>
        </p:txBody>
      </p:sp>
      <p:sp>
        <p:nvSpPr>
          <p:cNvPr id="3" name="Content Placeholder 2">
            <a:extLst>
              <a:ext uri="{FF2B5EF4-FFF2-40B4-BE49-F238E27FC236}">
                <a16:creationId xmlns:a16="http://schemas.microsoft.com/office/drawing/2014/main" id="{BB653338-9F8C-47EE-AC6A-0021A7D194B3}"/>
              </a:ext>
            </a:extLst>
          </p:cNvPr>
          <p:cNvSpPr>
            <a:spLocks noGrp="1"/>
          </p:cNvSpPr>
          <p:nvPr>
            <p:ph idx="1"/>
          </p:nvPr>
        </p:nvSpPr>
        <p:spPr>
          <a:xfrm>
            <a:off x="354622" y="1289538"/>
            <a:ext cx="11649809" cy="4736124"/>
          </a:xfrm>
        </p:spPr>
        <p:txBody>
          <a:bodyPr>
            <a:noAutofit/>
          </a:bodyPr>
          <a:lstStyle/>
          <a:p>
            <a:r>
              <a:rPr lang="en-GB" dirty="0"/>
              <a:t>Responsibility is, “being reliable to do the things that are expected or required of you.” </a:t>
            </a:r>
          </a:p>
          <a:p>
            <a:endParaRPr lang="en-GB" dirty="0"/>
          </a:p>
          <a:p>
            <a:r>
              <a:rPr lang="en-GB" dirty="0"/>
              <a:t>A key word here is “reliable”. When you think about the word reliable, what comes to mind?</a:t>
            </a:r>
          </a:p>
          <a:p>
            <a:pPr marL="0" indent="0" algn="ctr">
              <a:buNone/>
            </a:pPr>
            <a:r>
              <a:rPr lang="en-GB" dirty="0"/>
              <a:t>As you get older, you will be expected to be more reliable. As you have more opportunities, more freedom, more life experience, and more age, people will expect more from you. They will depend on you more. Think about who you depend on now. </a:t>
            </a:r>
          </a:p>
          <a:p>
            <a:pPr marL="0" indent="0" algn="ctr">
              <a:buNone/>
            </a:pPr>
            <a:r>
              <a:rPr lang="en-GB" dirty="0"/>
              <a:t>Who are some people you depend on (even beyond parents or guardians)? </a:t>
            </a:r>
            <a:r>
              <a:rPr lang="en-GB" dirty="0">
                <a:highlight>
                  <a:srgbClr val="FFFF00"/>
                </a:highlight>
              </a:rPr>
              <a:t>Who, in your life, if they did not show up for you on a regular basis, would make a big impact?</a:t>
            </a:r>
          </a:p>
        </p:txBody>
      </p:sp>
    </p:spTree>
    <p:extLst>
      <p:ext uri="{BB962C8B-B14F-4D97-AF65-F5344CB8AC3E}">
        <p14:creationId xmlns:p14="http://schemas.microsoft.com/office/powerpoint/2010/main" val="21181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52B1-9CEF-4823-B7DD-669265564DE7}"/>
              </a:ext>
            </a:extLst>
          </p:cNvPr>
          <p:cNvSpPr>
            <a:spLocks noGrp="1"/>
          </p:cNvSpPr>
          <p:nvPr>
            <p:ph type="title"/>
          </p:nvPr>
        </p:nvSpPr>
        <p:spPr>
          <a:xfrm>
            <a:off x="281354" y="60325"/>
            <a:ext cx="10515600" cy="1325563"/>
          </a:xfrm>
        </p:spPr>
        <p:txBody>
          <a:bodyPr/>
          <a:lstStyle/>
          <a:p>
            <a:r>
              <a:rPr lang="en-US" dirty="0"/>
              <a:t>Empower</a:t>
            </a:r>
            <a:endParaRPr lang="en-AE" dirty="0"/>
          </a:p>
        </p:txBody>
      </p:sp>
      <p:sp>
        <p:nvSpPr>
          <p:cNvPr id="3" name="Content Placeholder 2">
            <a:extLst>
              <a:ext uri="{FF2B5EF4-FFF2-40B4-BE49-F238E27FC236}">
                <a16:creationId xmlns:a16="http://schemas.microsoft.com/office/drawing/2014/main" id="{C6AC2495-B124-4CF9-A32C-55BD49E860EF}"/>
              </a:ext>
            </a:extLst>
          </p:cNvPr>
          <p:cNvSpPr>
            <a:spLocks noGrp="1"/>
          </p:cNvSpPr>
          <p:nvPr>
            <p:ph idx="1"/>
          </p:nvPr>
        </p:nvSpPr>
        <p:spPr>
          <a:xfrm>
            <a:off x="281354" y="1266092"/>
            <a:ext cx="11652738" cy="5226783"/>
          </a:xfrm>
        </p:spPr>
        <p:txBody>
          <a:bodyPr>
            <a:normAutofit/>
          </a:bodyPr>
          <a:lstStyle/>
          <a:p>
            <a:pPr marL="0" indent="0">
              <a:buNone/>
            </a:pPr>
            <a:r>
              <a:rPr lang="en-GB" dirty="0"/>
              <a:t>Another part of being reliable and being responsible is being self-disciplined.</a:t>
            </a:r>
          </a:p>
          <a:p>
            <a:r>
              <a:rPr lang="en-GB" dirty="0"/>
              <a:t>How many of you think you are already pretty self-disciplined? For example, who would get up, get ready for school, get here on time, and do all your homework </a:t>
            </a:r>
            <a:r>
              <a:rPr lang="en-GB" i="1" dirty="0"/>
              <a:t>without someone else telling you to do these things?</a:t>
            </a:r>
          </a:p>
          <a:p>
            <a:r>
              <a:rPr lang="en-GB" dirty="0"/>
              <a:t>How many of you would like to work on being a little more self-disciplined?</a:t>
            </a:r>
          </a:p>
          <a:p>
            <a:endParaRPr lang="en-GB" dirty="0"/>
          </a:p>
          <a:p>
            <a:r>
              <a:rPr lang="en-GB" dirty="0"/>
              <a:t>We are going to talk through some pretty common situations that require self-discipline and we are going to talk about some specific strategies we can use to be more self-disciplined</a:t>
            </a:r>
          </a:p>
          <a:p>
            <a:endParaRPr lang="en-GB" dirty="0"/>
          </a:p>
          <a:p>
            <a:endParaRPr lang="en-GB" i="1"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0374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5758-9935-4DC9-AAE8-91E9DE3CA1AB}"/>
              </a:ext>
            </a:extLst>
          </p:cNvPr>
          <p:cNvSpPr>
            <a:spLocks noGrp="1"/>
          </p:cNvSpPr>
          <p:nvPr>
            <p:ph type="title"/>
          </p:nvPr>
        </p:nvSpPr>
        <p:spPr/>
        <p:txBody>
          <a:bodyPr>
            <a:noAutofit/>
          </a:bodyPr>
          <a:lstStyle/>
          <a:p>
            <a:r>
              <a:rPr lang="en-GB" sz="3200" dirty="0"/>
              <a:t>The following things can help us build our brain’s ability to be more self-disciplined. It turns out that self-discipline is something our brain can help us do automatically if we train it.</a:t>
            </a:r>
            <a:br>
              <a:rPr lang="en-GB" sz="3200" dirty="0"/>
            </a:br>
            <a:endParaRPr lang="en-AE" sz="3200" dirty="0"/>
          </a:p>
        </p:txBody>
      </p:sp>
      <p:graphicFrame>
        <p:nvGraphicFramePr>
          <p:cNvPr id="4" name="Table 4">
            <a:extLst>
              <a:ext uri="{FF2B5EF4-FFF2-40B4-BE49-F238E27FC236}">
                <a16:creationId xmlns:a16="http://schemas.microsoft.com/office/drawing/2014/main" id="{F32AA680-9095-4149-AA94-C0252D8AC3E8}"/>
              </a:ext>
            </a:extLst>
          </p:cNvPr>
          <p:cNvGraphicFramePr>
            <a:graphicFrameLocks noGrp="1"/>
          </p:cNvGraphicFramePr>
          <p:nvPr>
            <p:ph idx="1"/>
            <p:extLst>
              <p:ext uri="{D42A27DB-BD31-4B8C-83A1-F6EECF244321}">
                <p14:modId xmlns:p14="http://schemas.microsoft.com/office/powerpoint/2010/main" val="3939552938"/>
              </p:ext>
            </p:extLst>
          </p:nvPr>
        </p:nvGraphicFramePr>
        <p:xfrm>
          <a:off x="309637" y="1479206"/>
          <a:ext cx="11572725" cy="5074340"/>
        </p:xfrm>
        <a:graphic>
          <a:graphicData uri="http://schemas.openxmlformats.org/drawingml/2006/table">
            <a:tbl>
              <a:tblPr firstRow="1" bandRow="1">
                <a:tableStyleId>{21E4AEA4-8DFA-4A89-87EB-49C32662AFE0}</a:tableStyleId>
              </a:tblPr>
              <a:tblGrid>
                <a:gridCol w="2314545">
                  <a:extLst>
                    <a:ext uri="{9D8B030D-6E8A-4147-A177-3AD203B41FA5}">
                      <a16:colId xmlns:a16="http://schemas.microsoft.com/office/drawing/2014/main" val="638482463"/>
                    </a:ext>
                  </a:extLst>
                </a:gridCol>
                <a:gridCol w="2314545">
                  <a:extLst>
                    <a:ext uri="{9D8B030D-6E8A-4147-A177-3AD203B41FA5}">
                      <a16:colId xmlns:a16="http://schemas.microsoft.com/office/drawing/2014/main" val="1698282446"/>
                    </a:ext>
                  </a:extLst>
                </a:gridCol>
                <a:gridCol w="2314545">
                  <a:extLst>
                    <a:ext uri="{9D8B030D-6E8A-4147-A177-3AD203B41FA5}">
                      <a16:colId xmlns:a16="http://schemas.microsoft.com/office/drawing/2014/main" val="4161541853"/>
                    </a:ext>
                  </a:extLst>
                </a:gridCol>
                <a:gridCol w="2314545">
                  <a:extLst>
                    <a:ext uri="{9D8B030D-6E8A-4147-A177-3AD203B41FA5}">
                      <a16:colId xmlns:a16="http://schemas.microsoft.com/office/drawing/2014/main" val="95287742"/>
                    </a:ext>
                  </a:extLst>
                </a:gridCol>
                <a:gridCol w="2314545">
                  <a:extLst>
                    <a:ext uri="{9D8B030D-6E8A-4147-A177-3AD203B41FA5}">
                      <a16:colId xmlns:a16="http://schemas.microsoft.com/office/drawing/2014/main" val="1716088690"/>
                    </a:ext>
                  </a:extLst>
                </a:gridCol>
              </a:tblGrid>
              <a:tr h="278256">
                <a:tc>
                  <a:txBody>
                    <a:bodyPr/>
                    <a:lstStyle/>
                    <a:p>
                      <a:pPr algn="ctr"/>
                      <a:r>
                        <a:rPr lang="en-US" dirty="0"/>
                        <a:t>GRATITUDE </a:t>
                      </a:r>
                    </a:p>
                  </a:txBody>
                  <a:tcPr/>
                </a:tc>
                <a:tc>
                  <a:txBody>
                    <a:bodyPr/>
                    <a:lstStyle/>
                    <a:p>
                      <a:pPr algn="ctr"/>
                      <a:r>
                        <a:rPr lang="en-US" dirty="0"/>
                        <a:t>FORGIVENESS</a:t>
                      </a:r>
                    </a:p>
                  </a:txBody>
                  <a:tcPr/>
                </a:tc>
                <a:tc>
                  <a:txBody>
                    <a:bodyPr/>
                    <a:lstStyle/>
                    <a:p>
                      <a:pPr algn="ctr"/>
                      <a:r>
                        <a:rPr lang="en-US" dirty="0"/>
                        <a:t>GOAL SETTING</a:t>
                      </a:r>
                    </a:p>
                  </a:txBody>
                  <a:tcPr/>
                </a:tc>
                <a:tc>
                  <a:txBody>
                    <a:bodyPr/>
                    <a:lstStyle/>
                    <a:p>
                      <a:pPr algn="ctr"/>
                      <a:r>
                        <a:rPr lang="en-US" dirty="0"/>
                        <a:t>EAT HEALTHY,GET PLENTY OF SLEEP &amp; EXERCISE</a:t>
                      </a:r>
                    </a:p>
                  </a:txBody>
                  <a:tcPr/>
                </a:tc>
                <a:tc>
                  <a:txBody>
                    <a:bodyPr/>
                    <a:lstStyle/>
                    <a:p>
                      <a:pPr algn="ctr"/>
                      <a:r>
                        <a:rPr lang="en-US" dirty="0"/>
                        <a:t>STAY ORGANIZED AND BE PERSISTENT </a:t>
                      </a:r>
                    </a:p>
                  </a:txBody>
                  <a:tcPr/>
                </a:tc>
                <a:extLst>
                  <a:ext uri="{0D108BD9-81ED-4DB2-BD59-A6C34878D82A}">
                    <a16:rowId xmlns:a16="http://schemas.microsoft.com/office/drawing/2014/main" val="131875879"/>
                  </a:ext>
                </a:extLst>
              </a:tr>
              <a:tr h="4159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This may not seem logical but, when our brains are constantly wanting more or wanting what someone else has, we can’t actually appreciate what we already have. And when we can’t appreciate what we have, our brains and bodies go into a state of stress and it makes it very hard to have the self-discipline we need to work toward our goals. We are too sad or too envious or too angry that we don’t have what someone else has. If we practice being grateful, though, we can allow our brains the opportunity to be more self-disciplined by reaching for a new goal rather than being mad about what we don’t have.</a:t>
                      </a: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If we spend our time angry at or resenting someone for something, we can never move forward. We will stay stuck in the past and won’t realize that we have bigger and better things to achieve</a:t>
                      </a:r>
                      <a:r>
                        <a:rPr lang="en-GB" sz="1100" kern="1200">
                          <a:solidFill>
                            <a:schemeClr val="tx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effectLst/>
                          <a:latin typeface="+mn-lt"/>
                          <a:ea typeface="+mn-ea"/>
                          <a:cs typeface="+mn-cs"/>
                        </a:rPr>
                        <a:t>It </a:t>
                      </a:r>
                      <a:r>
                        <a:rPr lang="en-GB" sz="1100" kern="1200" dirty="0">
                          <a:solidFill>
                            <a:schemeClr val="tx1"/>
                          </a:solidFill>
                          <a:effectLst/>
                          <a:latin typeface="+mn-lt"/>
                          <a:ea typeface="+mn-ea"/>
                          <a:cs typeface="+mn-cs"/>
                        </a:rPr>
                        <a:t>takes no self-disciplined to stay mad, but it takes a lot to forgive and move on. This, in turn, helps the brain carve out new neural pathways, much like with gratitude, for self-discipline.</a:t>
                      </a:r>
                    </a:p>
                    <a:p>
                      <a:pPr algn="ctr"/>
                      <a:endParaRPr lang="en-US" sz="1100" dirty="0"/>
                    </a:p>
                  </a:txBody>
                  <a:tcPr/>
                </a:tc>
                <a:tc>
                  <a:txBody>
                    <a:bodyPr/>
                    <a:lstStyle/>
                    <a:p>
                      <a:pPr algn="ctr"/>
                      <a:r>
                        <a:rPr lang="en-GB" sz="1100" kern="1200" dirty="0">
                          <a:solidFill>
                            <a:schemeClr val="tx1"/>
                          </a:solidFill>
                          <a:effectLst/>
                          <a:latin typeface="+mn-lt"/>
                          <a:ea typeface="+mn-ea"/>
                          <a:cs typeface="+mn-cs"/>
                        </a:rPr>
                        <a:t>We may not realize what we want to achieve until we actually set goals and work toward them. We also may not realize that we have to work toward what we want. Things will not magically fall out of the sky and into our laps. If we want good things to happen in our lives, we need to actively work to make them happen. Setting SMART goals can help and using self-discipline to go after those</a:t>
                      </a:r>
                    </a:p>
                    <a:p>
                      <a:pPr algn="ctr"/>
                      <a:r>
                        <a:rPr lang="en-GB" sz="1100" kern="1200" dirty="0">
                          <a:solidFill>
                            <a:schemeClr val="tx1"/>
                          </a:solidFill>
                          <a:effectLst/>
                          <a:latin typeface="+mn-lt"/>
                          <a:ea typeface="+mn-ea"/>
                          <a:cs typeface="+mn-cs"/>
                        </a:rPr>
                        <a:t>goals will really help!</a:t>
                      </a: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This is so basic we may not think about these things as helpful for self-discipline, but they are! If our bodies aren’t healthy, we won’t want to do other things that are good for us. In order for our brains to be motivated, we need to keep our bodies motivated, too.</a:t>
                      </a: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If you want to increase your self-discipline, you need to be organized about what you want to do and be persistent when things don’t go well or right. Just because something doesn’t work the first time does not mean it won’t work the second time. Giving up is a BIG killer of self-discipline. So is chaos. If you can’t find anything in your locker, or if you never know what day it is or what you are doing, you will feel frazzled. You will lose things, forget things, and be stressed. All of these restrict your ability to stay focused and self-disciplined.</a:t>
                      </a:r>
                    </a:p>
                    <a:p>
                      <a:pPr algn="ctr"/>
                      <a:endParaRPr lang="en-US" sz="1100" dirty="0"/>
                    </a:p>
                  </a:txBody>
                  <a:tcPr/>
                </a:tc>
                <a:extLst>
                  <a:ext uri="{0D108BD9-81ED-4DB2-BD59-A6C34878D82A}">
                    <a16:rowId xmlns:a16="http://schemas.microsoft.com/office/drawing/2014/main" val="2850472547"/>
                  </a:ext>
                </a:extLst>
              </a:tr>
            </a:tbl>
          </a:graphicData>
        </a:graphic>
      </p:graphicFrame>
    </p:spTree>
    <p:extLst>
      <p:ext uri="{BB962C8B-B14F-4D97-AF65-F5344CB8AC3E}">
        <p14:creationId xmlns:p14="http://schemas.microsoft.com/office/powerpoint/2010/main" val="42091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5598-BC0F-40BF-8D7B-EBED468D1CD9}"/>
              </a:ext>
            </a:extLst>
          </p:cNvPr>
          <p:cNvSpPr>
            <a:spLocks noGrp="1"/>
          </p:cNvSpPr>
          <p:nvPr>
            <p:ph type="title"/>
          </p:nvPr>
        </p:nvSpPr>
        <p:spPr/>
        <p:txBody>
          <a:bodyPr/>
          <a:lstStyle/>
          <a:p>
            <a:r>
              <a:rPr lang="en-US" dirty="0"/>
              <a:t>So to review... </a:t>
            </a:r>
            <a:endParaRPr lang="en-AE" dirty="0"/>
          </a:p>
        </p:txBody>
      </p:sp>
      <p:sp>
        <p:nvSpPr>
          <p:cNvPr id="3" name="Content Placeholder 2">
            <a:extLst>
              <a:ext uri="{FF2B5EF4-FFF2-40B4-BE49-F238E27FC236}">
                <a16:creationId xmlns:a16="http://schemas.microsoft.com/office/drawing/2014/main" id="{7E086A3A-A37B-4B2C-8014-5FA0DF86E613}"/>
              </a:ext>
            </a:extLst>
          </p:cNvPr>
          <p:cNvSpPr>
            <a:spLocks noGrp="1"/>
          </p:cNvSpPr>
          <p:nvPr>
            <p:ph idx="1"/>
          </p:nvPr>
        </p:nvSpPr>
        <p:spPr/>
        <p:txBody>
          <a:bodyPr>
            <a:normAutofit/>
          </a:bodyPr>
          <a:lstStyle/>
          <a:p>
            <a:pPr marL="0" indent="0">
              <a:buNone/>
            </a:pPr>
            <a:r>
              <a:rPr lang="en-GB" dirty="0"/>
              <a:t>To GROW our self-discipline skills, we need to:</a:t>
            </a:r>
          </a:p>
          <a:p>
            <a:pPr marL="514350" indent="-514350">
              <a:buAutoNum type="arabicParenR"/>
            </a:pPr>
            <a:r>
              <a:rPr lang="en-GB" dirty="0"/>
              <a:t>Be grateful</a:t>
            </a:r>
          </a:p>
          <a:p>
            <a:pPr marL="0" indent="0">
              <a:buNone/>
            </a:pPr>
            <a:r>
              <a:rPr lang="en-GB" dirty="0"/>
              <a:t>2) Forgive</a:t>
            </a:r>
          </a:p>
          <a:p>
            <a:pPr marL="0" indent="0">
              <a:buNone/>
            </a:pPr>
            <a:r>
              <a:rPr lang="en-GB" dirty="0"/>
              <a:t>3) Set Goals</a:t>
            </a:r>
          </a:p>
          <a:p>
            <a:pPr marL="0" indent="0">
              <a:buNone/>
            </a:pPr>
            <a:r>
              <a:rPr lang="en-GB" dirty="0"/>
              <a:t>4) Have Healthy Bodies</a:t>
            </a:r>
          </a:p>
          <a:p>
            <a:pPr marL="0" indent="0">
              <a:buNone/>
            </a:pPr>
            <a:r>
              <a:rPr lang="en-GB" dirty="0"/>
              <a:t>5) Be Organized and Persistent; try, try again!</a:t>
            </a:r>
          </a:p>
        </p:txBody>
      </p:sp>
      <p:sp>
        <p:nvSpPr>
          <p:cNvPr id="4" name="TextBox 3">
            <a:extLst>
              <a:ext uri="{FF2B5EF4-FFF2-40B4-BE49-F238E27FC236}">
                <a16:creationId xmlns:a16="http://schemas.microsoft.com/office/drawing/2014/main" id="{7ABC43F0-2DC7-7A4D-B70E-7CD643ACA46C}"/>
              </a:ext>
            </a:extLst>
          </p:cNvPr>
          <p:cNvSpPr txBox="1"/>
          <p:nvPr/>
        </p:nvSpPr>
        <p:spPr>
          <a:xfrm>
            <a:off x="7772401" y="365125"/>
            <a:ext cx="4161182" cy="5632311"/>
          </a:xfrm>
          <a:prstGeom prst="rect">
            <a:avLst/>
          </a:prstGeom>
          <a:solidFill>
            <a:schemeClr val="bg1"/>
          </a:solidFill>
        </p:spPr>
        <p:txBody>
          <a:bodyPr wrap="square" rtlCol="0">
            <a:spAutoFit/>
          </a:bodyPr>
          <a:lstStyle/>
          <a:p>
            <a:pPr algn="ctr"/>
            <a:r>
              <a:rPr lang="en-GB" sz="2400" dirty="0"/>
              <a:t>Pick and write about one area and how you want to work on that throughout this Responsibility unit. Try to frame your idea as a </a:t>
            </a:r>
            <a:r>
              <a:rPr lang="en-GB" sz="2400" dirty="0">
                <a:highlight>
                  <a:srgbClr val="FFFF00"/>
                </a:highlight>
              </a:rPr>
              <a:t>SMART</a:t>
            </a:r>
            <a:r>
              <a:rPr lang="en-GB" sz="2400" dirty="0"/>
              <a:t> goal (one that is specific, doable in the next </a:t>
            </a:r>
            <a:r>
              <a:rPr lang="en-GB" sz="2400" u="sng" dirty="0">
                <a:solidFill>
                  <a:srgbClr val="FF0000"/>
                </a:solidFill>
              </a:rPr>
              <a:t>four</a:t>
            </a:r>
            <a:r>
              <a:rPr lang="en-GB" sz="2400" dirty="0"/>
              <a:t> weeks, and realistic).</a:t>
            </a:r>
          </a:p>
          <a:p>
            <a:pPr algn="ctr"/>
            <a:endParaRPr lang="en-GB" sz="2400" dirty="0"/>
          </a:p>
          <a:p>
            <a:pPr algn="ctr"/>
            <a:r>
              <a:rPr lang="en-GB" sz="2400" dirty="0"/>
              <a:t> We will all need to build our self-discipline skills and this is the time to start! You may not change overnight, but knowing what area you want to work on will help you begin building your self-discipline muscles.</a:t>
            </a:r>
          </a:p>
        </p:txBody>
      </p:sp>
      <p:pic>
        <p:nvPicPr>
          <p:cNvPr id="6" name="Graphic 5" descr="Pen with solid fill">
            <a:extLst>
              <a:ext uri="{FF2B5EF4-FFF2-40B4-BE49-F238E27FC236}">
                <a16:creationId xmlns:a16="http://schemas.microsoft.com/office/drawing/2014/main" id="{68770F91-782D-0D4F-9E92-7535287ABD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9183" y="5568536"/>
            <a:ext cx="914400" cy="914400"/>
          </a:xfrm>
          <a:prstGeom prst="rect">
            <a:avLst/>
          </a:prstGeom>
        </p:spPr>
      </p:pic>
    </p:spTree>
    <p:extLst>
      <p:ext uri="{BB962C8B-B14F-4D97-AF65-F5344CB8AC3E}">
        <p14:creationId xmlns:p14="http://schemas.microsoft.com/office/powerpoint/2010/main" val="469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5ABDF-2B8E-4FAB-852A-87B4BB0BBC1D}">
  <ds:schemaRefs>
    <ds:schemaRef ds:uri="http://schemas.microsoft.com/sharepoint/v3/contenttype/forms"/>
  </ds:schemaRefs>
</ds:datastoreItem>
</file>

<file path=customXml/itemProps2.xml><?xml version="1.0" encoding="utf-8"?>
<ds:datastoreItem xmlns:ds="http://schemas.openxmlformats.org/officeDocument/2006/customXml" ds:itemID="{A394BEFD-36BE-4B1C-B171-3D8CAFB86246}">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3.xml><?xml version="1.0" encoding="utf-8"?>
<ds:datastoreItem xmlns:ds="http://schemas.openxmlformats.org/officeDocument/2006/customXml" ds:itemID="{076A4F62-BD9A-4A0B-A170-5F7C084B5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TotalTime>
  <Words>1188</Words>
  <Application>Microsoft Macintosh PowerPoint</Application>
  <PresentationFormat>Widescreen</PresentationFormat>
  <Paragraphs>69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Helvetica</vt:lpstr>
      <vt:lpstr>ProximaNova-Regular</vt:lpstr>
      <vt:lpstr>Office Theme</vt:lpstr>
      <vt:lpstr>PowerPoint Presentation</vt:lpstr>
      <vt:lpstr>In this lesson students will </vt:lpstr>
      <vt:lpstr>PowerPoint Presentation</vt:lpstr>
      <vt:lpstr>Responsibilities</vt:lpstr>
      <vt:lpstr>Empower</vt:lpstr>
      <vt:lpstr>The following things can help us build our brain’s ability to be more self-disciplined. It turns out that self-discipline is something our brain can help us do automatically if we train it. </vt:lpstr>
      <vt:lpstr>So to 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36</cp:revision>
  <dcterms:created xsi:type="dcterms:W3CDTF">2020-08-28T16:08:04Z</dcterms:created>
  <dcterms:modified xsi:type="dcterms:W3CDTF">2023-02-26T11:28:51Z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