
<file path=[Content_Types].xml><?xml version="1.0" encoding="utf-8"?>
<Types xmlns="http://schemas.openxmlformats.org/package/2006/content-types">
  <Default Extension="emf" ContentType="image/x-emf"/>
  <Default Extension="gif" ContentType="image/gi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6" r:id="rId4"/>
    <p:sldId id="277" r:id="rId5"/>
    <p:sldId id="258" r:id="rId6"/>
    <p:sldId id="259" r:id="rId7"/>
    <p:sldId id="260" r:id="rId8"/>
    <p:sldId id="261" r:id="rId9"/>
    <p:sldId id="272" r:id="rId10"/>
    <p:sldId id="262" r:id="rId11"/>
    <p:sldId id="273" r:id="rId12"/>
    <p:sldId id="263" r:id="rId13"/>
    <p:sldId id="264" r:id="rId14"/>
    <p:sldId id="266" r:id="rId15"/>
    <p:sldId id="265" r:id="rId16"/>
    <p:sldId id="267" r:id="rId17"/>
    <p:sldId id="274" r:id="rId18"/>
    <p:sldId id="268" r:id="rId19"/>
    <p:sldId id="269" r:id="rId20"/>
    <p:sldId id="270" r:id="rId21"/>
    <p:sldId id="27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27"/>
  </p:normalViewPr>
  <p:slideViewPr>
    <p:cSldViewPr>
      <p:cViewPr varScale="1">
        <p:scale>
          <a:sx n="88" d="100"/>
          <a:sy n="88" d="100"/>
        </p:scale>
        <p:origin x="1784" y="1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86617CB-006E-411D-8EEC-BFA94AA44994}" type="datetimeFigureOut">
              <a:rPr lang="en-US" smtClean="0"/>
              <a:pPr/>
              <a:t>1/14/23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90EAA9-DA48-44CE-AE84-092020FDFB5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6617CB-006E-411D-8EEC-BFA94AA44994}" type="datetimeFigureOut">
              <a:rPr lang="en-US" smtClean="0"/>
              <a:pPr/>
              <a:t>1/14/23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90EAA9-DA48-44CE-AE84-092020FDFB5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6617CB-006E-411D-8EEC-BFA94AA44994}" type="datetimeFigureOut">
              <a:rPr lang="en-US" smtClean="0"/>
              <a:pPr/>
              <a:t>1/14/23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90EAA9-DA48-44CE-AE84-092020FDFB57}"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981075" y="228600"/>
            <a:ext cx="7239000" cy="838200"/>
          </a:xfrm>
        </p:spPr>
        <p:txBody>
          <a:bodyPr/>
          <a:lstStyle/>
          <a:p>
            <a:r>
              <a:rPr lang="en-US"/>
              <a:t>Click to edit Master title style</a:t>
            </a:r>
          </a:p>
        </p:txBody>
      </p:sp>
      <p:sp>
        <p:nvSpPr>
          <p:cNvPr id="3" name="Content Placeholder 2"/>
          <p:cNvSpPr>
            <a:spLocks noGrp="1"/>
          </p:cNvSpPr>
          <p:nvPr>
            <p:ph sz="half" idx="1"/>
          </p:nvPr>
        </p:nvSpPr>
        <p:spPr>
          <a:xfrm>
            <a:off x="981075" y="1524000"/>
            <a:ext cx="358140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14875" y="1524000"/>
            <a:ext cx="358140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6">
            <a:extLst>
              <a:ext uri="{FF2B5EF4-FFF2-40B4-BE49-F238E27FC236}">
                <a16:creationId xmlns:a16="http://schemas.microsoft.com/office/drawing/2014/main" id="{8BD93C63-8B7A-F8A4-C4E8-04F440925F8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7">
            <a:extLst>
              <a:ext uri="{FF2B5EF4-FFF2-40B4-BE49-F238E27FC236}">
                <a16:creationId xmlns:a16="http://schemas.microsoft.com/office/drawing/2014/main" id="{14A45136-F25B-13B9-158C-05C0D912B98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8">
            <a:extLst>
              <a:ext uri="{FF2B5EF4-FFF2-40B4-BE49-F238E27FC236}">
                <a16:creationId xmlns:a16="http://schemas.microsoft.com/office/drawing/2014/main" id="{7D17B50F-C02C-99DA-C3F7-B18190470D9A}"/>
              </a:ext>
            </a:extLst>
          </p:cNvPr>
          <p:cNvSpPr>
            <a:spLocks noGrp="1" noChangeArrowheads="1"/>
          </p:cNvSpPr>
          <p:nvPr>
            <p:ph type="sldNum" sz="quarter" idx="12"/>
          </p:nvPr>
        </p:nvSpPr>
        <p:spPr>
          <a:ln/>
        </p:spPr>
        <p:txBody>
          <a:bodyPr/>
          <a:lstStyle>
            <a:lvl1pPr>
              <a:defRPr/>
            </a:lvl1pPr>
          </a:lstStyle>
          <a:p>
            <a:fld id="{B07B9F55-96A0-1342-9687-9C84C795C4A3}" type="slidenum">
              <a:rPr lang="en-US" altLang="en-AE"/>
              <a:pPr/>
              <a:t>‹#›</a:t>
            </a:fld>
            <a:endParaRPr lang="en-US" altLang="en-AE"/>
          </a:p>
        </p:txBody>
      </p:sp>
    </p:spTree>
    <p:extLst>
      <p:ext uri="{BB962C8B-B14F-4D97-AF65-F5344CB8AC3E}">
        <p14:creationId xmlns:p14="http://schemas.microsoft.com/office/powerpoint/2010/main" val="2946691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6617CB-006E-411D-8EEC-BFA94AA44994}" type="datetimeFigureOut">
              <a:rPr lang="en-US" smtClean="0"/>
              <a:pPr/>
              <a:t>1/14/23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90EAA9-DA48-44CE-AE84-092020FDFB5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86617CB-006E-411D-8EEC-BFA94AA44994}" type="datetimeFigureOut">
              <a:rPr lang="en-US" smtClean="0"/>
              <a:pPr/>
              <a:t>1/14/23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90EAA9-DA48-44CE-AE84-092020FDFB5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86617CB-006E-411D-8EEC-BFA94AA44994}" type="datetimeFigureOut">
              <a:rPr lang="en-US" smtClean="0"/>
              <a:pPr/>
              <a:t>1/14/23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90EAA9-DA48-44CE-AE84-092020FDFB5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86617CB-006E-411D-8EEC-BFA94AA44994}" type="datetimeFigureOut">
              <a:rPr lang="en-US" smtClean="0"/>
              <a:pPr/>
              <a:t>1/14/23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90EAA9-DA48-44CE-AE84-092020FDFB5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86617CB-006E-411D-8EEC-BFA94AA44994}" type="datetimeFigureOut">
              <a:rPr lang="en-US" smtClean="0"/>
              <a:pPr/>
              <a:t>1/14/23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90EAA9-DA48-44CE-AE84-092020FDFB5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6617CB-006E-411D-8EEC-BFA94AA44994}" type="datetimeFigureOut">
              <a:rPr lang="en-US" smtClean="0"/>
              <a:pPr/>
              <a:t>1/14/23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90EAA9-DA48-44CE-AE84-092020FDFB5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86617CB-006E-411D-8EEC-BFA94AA44994}" type="datetimeFigureOut">
              <a:rPr lang="en-US" smtClean="0"/>
              <a:pPr/>
              <a:t>1/14/23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90EAA9-DA48-44CE-AE84-092020FDFB5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86617CB-006E-411D-8EEC-BFA94AA44994}" type="datetimeFigureOut">
              <a:rPr lang="en-US" smtClean="0"/>
              <a:pPr/>
              <a:t>1/14/23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90EAA9-DA48-44CE-AE84-092020FDFB5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6617CB-006E-411D-8EEC-BFA94AA44994}" type="datetimeFigureOut">
              <a:rPr lang="en-US" smtClean="0"/>
              <a:pPr/>
              <a:t>1/14/23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90EAA9-DA48-44CE-AE84-092020FDFB5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historyplace.com/civilwar/"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hyperlink" Target="http://www.historyplace.com/civilwar/" TargetMode="Externa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http://www.history.com/topics/pearl-harbor"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hyperlink" Target="http://www.historyplace.com/civilwar/" TargetMode="Externa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www.cia.gov/cia/publications/factbook/geos/oo.html" TargetMode="Externa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hyperlink" Target="http://www.cia.gov/cia/publications/factbook/geos/oo.html" TargetMode="Externa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hyperlink" Target="http://www.hmhbooks.com/schmidt/wednesday.html" TargetMode="External"/><Relationship Id="rId2" Type="http://schemas.openxmlformats.org/officeDocument/2006/relationships/hyperlink" Target="http://www.hmhbooks.com/schmidt/lizzie.html" TargetMode="External"/><Relationship Id="rId1" Type="http://schemas.openxmlformats.org/officeDocument/2006/relationships/slideLayout" Target="../slideLayouts/slideLayout4.xml"/><Relationship Id="rId4" Type="http://schemas.openxmlformats.org/officeDocument/2006/relationships/hyperlink" Target="http://www.hmhbooks.com/schmidt"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enchantedlearning.com/subjects/astronomy/glossary/index.shtml" TargetMode="External"/><Relationship Id="rId2" Type="http://schemas.openxmlformats.org/officeDocument/2006/relationships/hyperlink" Target="http://www.enchantedlearning.com/subjects/volcano/" TargetMode="External"/><Relationship Id="rId1" Type="http://schemas.openxmlformats.org/officeDocument/2006/relationships/slideLayout" Target="../slideLayouts/slideLayout2.xml"/><Relationship Id="rId5" Type="http://schemas.openxmlformats.org/officeDocument/2006/relationships/hyperlink" Target="http://www.enchantedlearning.com/subjects/tsunami/glossary/index.shtml" TargetMode="External"/><Relationship Id="rId4" Type="http://schemas.openxmlformats.org/officeDocument/2006/relationships/hyperlink" Target="http://www.enchantedlearning.com/subjects/astronomy/glossary/indexm.shtml"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www.hmhbooks.com/schmidt/" TargetMode="External"/><Relationship Id="rId3" Type="http://schemas.openxmlformats.org/officeDocument/2006/relationships/hyperlink" Target="http://sociology.camden.rutgers.edu/jfm/plagiarism/plagiarism-jfm.htm" TargetMode="External"/><Relationship Id="rId7" Type="http://schemas.openxmlformats.org/officeDocument/2006/relationships/hyperlink" Target="http://www.pbskids.org/wayback/civilrights/features_school.html" TargetMode="External"/><Relationship Id="rId2" Type="http://schemas.openxmlformats.org/officeDocument/2006/relationships/hyperlink" Target="http://tilt.library.skagit.edu/module4/plagiarism.htm" TargetMode="External"/><Relationship Id="rId1" Type="http://schemas.openxmlformats.org/officeDocument/2006/relationships/slideLayout" Target="../slideLayouts/slideLayout2.xml"/><Relationship Id="rId6" Type="http://schemas.openxmlformats.org/officeDocument/2006/relationships/hyperlink" Target="http://www.enchantedlearning.com/subjects/ocean" TargetMode="External"/><Relationship Id="rId5" Type="http://schemas.openxmlformats.org/officeDocument/2006/relationships/hyperlink" Target="http://www.historyplace.com/civilwar/" TargetMode="External"/><Relationship Id="rId4" Type="http://schemas.openxmlformats.org/officeDocument/2006/relationships/hyperlink" Target="http://www.history.com/topics/pearl-harbor"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www.history.com/topics/pearl-harbor"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hyperlink" Target="http://www.history.com/topics/pearl-harbor"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14600"/>
            <a:ext cx="7772400" cy="1470025"/>
          </a:xfrm>
        </p:spPr>
        <p:txBody>
          <a:bodyPr>
            <a:normAutofit/>
          </a:bodyPr>
          <a:lstStyle/>
          <a:p>
            <a:r>
              <a:rPr lang="en-US" sz="5400" b="1" dirty="0"/>
              <a:t>Avoiding Plagiarism</a:t>
            </a:r>
          </a:p>
        </p:txBody>
      </p:sp>
      <p:sp>
        <p:nvSpPr>
          <p:cNvPr id="3" name="Subtitle 2"/>
          <p:cNvSpPr>
            <a:spLocks noGrp="1"/>
          </p:cNvSpPr>
          <p:nvPr>
            <p:ph type="subTitle" idx="1"/>
          </p:nvPr>
        </p:nvSpPr>
        <p:spPr/>
        <p:txBody>
          <a:bodyPr/>
          <a:lstStyle/>
          <a:p>
            <a:r>
              <a:rPr lang="en-US" i="1" dirty="0"/>
              <a:t>PowerPoint created by </a:t>
            </a:r>
          </a:p>
          <a:p>
            <a:r>
              <a:rPr lang="en-US" i="1" dirty="0"/>
              <a:t>Kimberly </a:t>
            </a:r>
            <a:r>
              <a:rPr lang="en-US" i="1" dirty="0" err="1"/>
              <a:t>Cauble</a:t>
            </a:r>
            <a:endParaRPr lang="en-US" i="1" dirty="0"/>
          </a:p>
        </p:txBody>
      </p:sp>
      <p:pic>
        <p:nvPicPr>
          <p:cNvPr id="26626" name="Picture 2" descr="http://tilt.library.skagit.edu/module4/images/plagiarism.GIF"/>
          <p:cNvPicPr>
            <a:picLocks noChangeAspect="1" noChangeArrowheads="1"/>
          </p:cNvPicPr>
          <p:nvPr/>
        </p:nvPicPr>
        <p:blipFill>
          <a:blip r:embed="rId2" cstate="print"/>
          <a:srcRect/>
          <a:stretch>
            <a:fillRect/>
          </a:stretch>
        </p:blipFill>
        <p:spPr bwMode="auto">
          <a:xfrm>
            <a:off x="304800" y="304800"/>
            <a:ext cx="4000500" cy="2228850"/>
          </a:xfrm>
          <a:prstGeom prst="rect">
            <a:avLst/>
          </a:prstGeom>
          <a:noFill/>
        </p:spPr>
      </p:pic>
      <p:pic>
        <p:nvPicPr>
          <p:cNvPr id="1026" name="Picture 2" descr="C:\Documents and Settings\Kimberly.Terry\Local Settings\Temporary Internet Files\Content.IE5\SOEUKVUI\MM900286802[1].gif"/>
          <p:cNvPicPr>
            <a:picLocks noChangeAspect="1" noChangeArrowheads="1" noCrop="1"/>
          </p:cNvPicPr>
          <p:nvPr/>
        </p:nvPicPr>
        <p:blipFill>
          <a:blip r:embed="rId3" cstate="print"/>
          <a:srcRect/>
          <a:stretch>
            <a:fillRect/>
          </a:stretch>
        </p:blipFill>
        <p:spPr bwMode="auto">
          <a:xfrm>
            <a:off x="6629400" y="152400"/>
            <a:ext cx="2205038" cy="2670546"/>
          </a:xfrm>
          <a:prstGeom prst="rect">
            <a:avLst/>
          </a:prstGeom>
          <a:noFill/>
        </p:spPr>
      </p:pic>
      <p:sp>
        <p:nvSpPr>
          <p:cNvPr id="19457" name="Rectangle 1"/>
          <p:cNvSpPr>
            <a:spLocks noChangeArrowheads="1"/>
          </p:cNvSpPr>
          <p:nvPr/>
        </p:nvSpPr>
        <p:spPr bwMode="auto">
          <a:xfrm>
            <a:off x="0" y="62484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Copyright © 2012 Kimberly Cauble</a:t>
            </a:r>
            <a:endParaRPr kumimoji="0" lang="en-US" sz="1100" b="0" i="0" u="none" strike="noStrike" cap="none" normalizeH="0" baseline="0" dirty="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All rights reserved by author.</a:t>
            </a:r>
            <a:endParaRPr kumimoji="0" lang="en-US" sz="1100" b="0" i="0" u="none" strike="noStrike" cap="none" normalizeH="0" baseline="0" dirty="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Permission to copy for classroom use only.</a:t>
            </a:r>
            <a:endParaRPr kumimoji="0" lang="en-US" sz="1100" b="0" i="0" u="none" strike="noStrike" cap="none" normalizeH="0" baseline="0" dirty="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Electronic distribution limited to classroom use only.   </a:t>
            </a:r>
            <a:endParaRPr kumimoji="0" lang="en-US" sz="1800" b="0" i="0" u="none" strike="noStrike" cap="none" normalizeH="0" baseline="0" dirty="0">
              <a:ln>
                <a:noFill/>
              </a:ln>
              <a:solidFill>
                <a:schemeClr val="tx1"/>
              </a:solidFill>
              <a:effectLst/>
              <a:latin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This Paraphrased Correctly?</a:t>
            </a:r>
          </a:p>
        </p:txBody>
      </p:sp>
      <p:sp>
        <p:nvSpPr>
          <p:cNvPr id="3" name="Content Placeholder 2"/>
          <p:cNvSpPr>
            <a:spLocks noGrp="1"/>
          </p:cNvSpPr>
          <p:nvPr>
            <p:ph sz="half" idx="1"/>
          </p:nvPr>
        </p:nvSpPr>
        <p:spPr>
          <a:xfrm>
            <a:off x="457200" y="1600200"/>
            <a:ext cx="3886200" cy="4525963"/>
          </a:xfrm>
        </p:spPr>
        <p:txBody>
          <a:bodyPr>
            <a:normAutofit fontScale="62500" lnSpcReduction="20000"/>
          </a:bodyPr>
          <a:lstStyle/>
          <a:p>
            <a:pPr>
              <a:buNone/>
            </a:pPr>
            <a:r>
              <a:rPr lang="en-US" b="1" i="1" dirty="0"/>
              <a:t>Original Work:</a:t>
            </a:r>
          </a:p>
          <a:p>
            <a:pPr>
              <a:buNone/>
            </a:pPr>
            <a:r>
              <a:rPr lang="en-US" b="1" dirty="0"/>
              <a:t>	“April 14, 1865</a:t>
            </a:r>
            <a:r>
              <a:rPr lang="en-US" dirty="0"/>
              <a:t> - The Stars and Stripes is ceremoniously raised over Fort Sumter. That night, Lincoln and his wife Mary see the play "Our American Cousin" at Ford's Theater. At 10:13 p.m., during the third act of the play, John Wilkes Booth shoots the president in the head. Doctors attend to the president in the theater then move him to a house across the street. He never regains consciousness.”</a:t>
            </a:r>
          </a:p>
          <a:p>
            <a:pPr>
              <a:buNone/>
            </a:pPr>
            <a:endParaRPr lang="en-US" i="1" dirty="0"/>
          </a:p>
          <a:p>
            <a:pPr>
              <a:buNone/>
            </a:pPr>
            <a:r>
              <a:rPr lang="en-US" i="1" dirty="0"/>
              <a:t>(from </a:t>
            </a:r>
            <a:r>
              <a:rPr lang="en-US" i="1" u="sng" dirty="0">
                <a:hlinkClick r:id="rId2"/>
              </a:rPr>
              <a:t>www.historyplace.com/civilwar/</a:t>
            </a:r>
            <a:r>
              <a:rPr lang="en-US" i="1" dirty="0"/>
              <a:t>)</a:t>
            </a:r>
            <a:endParaRPr lang="en-US" dirty="0"/>
          </a:p>
        </p:txBody>
      </p:sp>
      <p:sp>
        <p:nvSpPr>
          <p:cNvPr id="4" name="Content Placeholder 3"/>
          <p:cNvSpPr>
            <a:spLocks noGrp="1"/>
          </p:cNvSpPr>
          <p:nvPr>
            <p:ph sz="half" idx="2"/>
          </p:nvPr>
        </p:nvSpPr>
        <p:spPr>
          <a:xfrm>
            <a:off x="4419600" y="1600200"/>
            <a:ext cx="4495800" cy="4525963"/>
          </a:xfrm>
        </p:spPr>
        <p:txBody>
          <a:bodyPr>
            <a:noAutofit/>
          </a:bodyPr>
          <a:lstStyle/>
          <a:p>
            <a:pPr>
              <a:buNone/>
            </a:pPr>
            <a:r>
              <a:rPr lang="en-US" sz="2000" dirty="0">
                <a:latin typeface="Bradley Hand ITC" pitchFamily="66" charset="0"/>
              </a:rPr>
              <a:t>	April 14, 1865: Lincoln and his wife attended the play “Our American Cousin” at Ford’s Theater.  During the third act, John Wilkes Booth shot the president in the head.  Doctors tried to help him and moved him across the street, but Lincoln died.</a:t>
            </a:r>
          </a:p>
          <a:p>
            <a:pPr>
              <a:buNone/>
            </a:pPr>
            <a:endParaRPr lang="en-US" sz="2000" b="1" dirty="0">
              <a:solidFill>
                <a:srgbClr val="FF0000"/>
              </a:solidFill>
            </a:endParaRPr>
          </a:p>
          <a:p>
            <a:pPr>
              <a:buNone/>
            </a:pPr>
            <a:r>
              <a:rPr lang="en-US" sz="2000" b="1" dirty="0">
                <a:solidFill>
                  <a:srgbClr val="FF0000"/>
                </a:solidFill>
              </a:rPr>
              <a:t>	NO!</a:t>
            </a:r>
            <a:endParaRPr lang="en-US" sz="2000" dirty="0">
              <a:solidFill>
                <a:srgbClr val="FF0000"/>
              </a:solidFill>
            </a:endParaRPr>
          </a:p>
          <a:p>
            <a:pPr>
              <a:buNone/>
            </a:pPr>
            <a:r>
              <a:rPr lang="en-US" sz="2000" dirty="0"/>
              <a:t>	Again, even though the student deleted a few words and changed around a few others, even changing some of the verb tenses, there is still a lot of wording and structure that is left exactly the same.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4">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fade">
                                      <p:cBhvr>
                                        <p:cTn id="15" dur="1000"/>
                                        <p:tgtEl>
                                          <p:spTgt spid="4">
                                            <p:txEl>
                                              <p:pRg st="2" end="2"/>
                                            </p:txEl>
                                          </p:spTgt>
                                        </p:tgtEl>
                                      </p:cBhvr>
                                    </p:animEffect>
                                    <p:anim calcmode="lin" valueType="num">
                                      <p:cBhvr>
                                        <p:cTn id="16"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4">
                                            <p:txEl>
                                              <p:pRg st="2" end="2"/>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4">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animEffect transition="in" filter="fade">
                                      <p:cBhvr>
                                        <p:cTn id="23" dur="1000"/>
                                        <p:tgtEl>
                                          <p:spTgt spid="4">
                                            <p:txEl>
                                              <p:pRg st="3" end="3"/>
                                            </p:txEl>
                                          </p:spTgt>
                                        </p:tgtEl>
                                      </p:cBhvr>
                                    </p:animEffect>
                                    <p:anim calcmode="lin" valueType="num">
                                      <p:cBhvr>
                                        <p:cTn id="24"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4">
                                            <p:txEl>
                                              <p:pRg st="3" end="3"/>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4">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This Paraphrased Correctly?</a:t>
            </a:r>
          </a:p>
        </p:txBody>
      </p:sp>
      <p:sp>
        <p:nvSpPr>
          <p:cNvPr id="3" name="Content Placeholder 2"/>
          <p:cNvSpPr>
            <a:spLocks noGrp="1"/>
          </p:cNvSpPr>
          <p:nvPr>
            <p:ph sz="half" idx="1"/>
          </p:nvPr>
        </p:nvSpPr>
        <p:spPr>
          <a:xfrm>
            <a:off x="457200" y="1600200"/>
            <a:ext cx="3886200" cy="4525963"/>
          </a:xfrm>
        </p:spPr>
        <p:txBody>
          <a:bodyPr>
            <a:normAutofit fontScale="62500" lnSpcReduction="20000"/>
          </a:bodyPr>
          <a:lstStyle/>
          <a:p>
            <a:pPr>
              <a:buNone/>
            </a:pPr>
            <a:r>
              <a:rPr lang="en-US" b="1" i="1" dirty="0"/>
              <a:t>Original Work:</a:t>
            </a:r>
          </a:p>
          <a:p>
            <a:pPr>
              <a:buNone/>
            </a:pPr>
            <a:r>
              <a:rPr lang="en-US" b="1" dirty="0"/>
              <a:t>	“April 14, 1865</a:t>
            </a:r>
            <a:r>
              <a:rPr lang="en-US" dirty="0"/>
              <a:t> - The Stars and Stripes is ceremoniously raised over Fort Sumter. That night, Lincoln and his wife Mary see the play "Our American Cousin" at Ford's Theater. At 10:13 p.m., during the third act of the play, John Wilkes Booth shoots the president in the head. Doctors attend to the president in the theater then move him to a house across the street. He never regains consciousness.”</a:t>
            </a:r>
          </a:p>
          <a:p>
            <a:pPr>
              <a:buNone/>
            </a:pPr>
            <a:endParaRPr lang="en-US" i="1" dirty="0"/>
          </a:p>
          <a:p>
            <a:pPr>
              <a:buNone/>
            </a:pPr>
            <a:r>
              <a:rPr lang="en-US" i="1" dirty="0"/>
              <a:t>(from </a:t>
            </a:r>
            <a:r>
              <a:rPr lang="en-US" i="1" u="sng" dirty="0">
                <a:hlinkClick r:id="rId2"/>
              </a:rPr>
              <a:t>www.historyplace.com/civilwar/</a:t>
            </a:r>
            <a:r>
              <a:rPr lang="en-US" i="1" dirty="0"/>
              <a:t>)</a:t>
            </a:r>
            <a:endParaRPr lang="en-US" dirty="0"/>
          </a:p>
        </p:txBody>
      </p:sp>
      <p:sp>
        <p:nvSpPr>
          <p:cNvPr id="4" name="Content Placeholder 3"/>
          <p:cNvSpPr>
            <a:spLocks noGrp="1"/>
          </p:cNvSpPr>
          <p:nvPr>
            <p:ph sz="half" idx="2"/>
          </p:nvPr>
        </p:nvSpPr>
        <p:spPr>
          <a:xfrm>
            <a:off x="4419600" y="1600200"/>
            <a:ext cx="4495800" cy="4525963"/>
          </a:xfrm>
        </p:spPr>
        <p:txBody>
          <a:bodyPr>
            <a:noAutofit/>
          </a:bodyPr>
          <a:lstStyle/>
          <a:p>
            <a:pPr>
              <a:buNone/>
            </a:pPr>
            <a:r>
              <a:rPr lang="en-US" sz="2000" dirty="0">
                <a:latin typeface="Bradley Hand ITC" pitchFamily="66" charset="0"/>
              </a:rPr>
              <a:t>	April 14, 1865: Lincoln and his wife attended the play “Our American Cousin” at Ford’s Theater.  During the third act, John Wilkes Booth shot the president in the head.  Doctors tried to help him and moved him across the street, but Lincoln died.</a:t>
            </a:r>
          </a:p>
          <a:p>
            <a:pPr>
              <a:buNone/>
            </a:pPr>
            <a:endParaRPr lang="en-US" sz="2000" b="1" dirty="0">
              <a:solidFill>
                <a:srgbClr val="FF0000"/>
              </a:solidFill>
            </a:endParaRPr>
          </a:p>
          <a:p>
            <a:pPr>
              <a:buNone/>
            </a:pPr>
            <a:r>
              <a:rPr lang="en-US" sz="2000" b="1" dirty="0">
                <a:solidFill>
                  <a:srgbClr val="FF0000"/>
                </a:solidFill>
              </a:rPr>
              <a:t>	NO!</a:t>
            </a:r>
            <a:endParaRPr lang="en-US" sz="2000" dirty="0">
              <a:solidFill>
                <a:srgbClr val="FF0000"/>
              </a:solidFill>
            </a:endParaRPr>
          </a:p>
          <a:p>
            <a:pPr>
              <a:buNone/>
            </a:pPr>
            <a:r>
              <a:rPr lang="en-US" sz="2000" dirty="0"/>
              <a:t>	Again, even though the student deleted a few words and changed around a few others, even changing some of the verb tenses, there is still a lot of wording and structure that is left exactly the same.</a:t>
            </a:r>
          </a:p>
        </p:txBody>
      </p:sp>
      <p:cxnSp>
        <p:nvCxnSpPr>
          <p:cNvPr id="6" name="Straight Connector 5"/>
          <p:cNvCxnSpPr/>
          <p:nvPr/>
        </p:nvCxnSpPr>
        <p:spPr>
          <a:xfrm>
            <a:off x="6629400" y="1905000"/>
            <a:ext cx="21336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200400" y="2590800"/>
            <a:ext cx="9906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914400" y="2743200"/>
            <a:ext cx="6858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286000" y="2743200"/>
            <a:ext cx="1524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914400" y="2971800"/>
            <a:ext cx="32766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867400" y="2209800"/>
            <a:ext cx="25146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876800" y="2514600"/>
            <a:ext cx="25908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7772400" y="2514600"/>
            <a:ext cx="6858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800600" y="2819400"/>
            <a:ext cx="1295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2286000" y="3200400"/>
            <a:ext cx="17526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6248400" y="2819400"/>
            <a:ext cx="2438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4876800" y="3124200"/>
            <a:ext cx="25146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1981200" y="3429000"/>
            <a:ext cx="1676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838200" y="3657600"/>
            <a:ext cx="3048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086600" y="3429000"/>
            <a:ext cx="12192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4800600" y="3733800"/>
            <a:ext cx="1676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2514600" y="4114800"/>
            <a:ext cx="914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1524000" y="4343400"/>
            <a:ext cx="1524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This Paraphrased Correctly?</a:t>
            </a:r>
          </a:p>
        </p:txBody>
      </p:sp>
      <p:sp>
        <p:nvSpPr>
          <p:cNvPr id="3" name="Content Placeholder 2"/>
          <p:cNvSpPr>
            <a:spLocks noGrp="1"/>
          </p:cNvSpPr>
          <p:nvPr>
            <p:ph sz="half" idx="1"/>
          </p:nvPr>
        </p:nvSpPr>
        <p:spPr>
          <a:xfrm>
            <a:off x="381000" y="1524000"/>
            <a:ext cx="3886200" cy="4525963"/>
          </a:xfrm>
        </p:spPr>
        <p:txBody>
          <a:bodyPr>
            <a:normAutofit fontScale="62500" lnSpcReduction="20000"/>
          </a:bodyPr>
          <a:lstStyle/>
          <a:p>
            <a:pPr>
              <a:buNone/>
            </a:pPr>
            <a:r>
              <a:rPr lang="en-US" b="1" i="1" dirty="0"/>
              <a:t>Original Work:</a:t>
            </a:r>
          </a:p>
          <a:p>
            <a:pPr>
              <a:buNone/>
            </a:pPr>
            <a:r>
              <a:rPr lang="en-US" dirty="0"/>
              <a:t>	“Just before 8 on the morning of December 7, 1941, hundreds of Japanese fighter planes attacked the American naval base at Pearl Harbor near Honolulu, Hawaii. The barrage lasted just two hours, but it was devastating: The Japanese managed to destroy nearly 20 American naval vessels, including eight enormous battleships, and almost 200 airplanes. More than 2,000 Americans soldiers and sailors died in the attack, and another 1,000 were wounded.”</a:t>
            </a:r>
          </a:p>
          <a:p>
            <a:pPr>
              <a:buNone/>
            </a:pPr>
            <a:endParaRPr lang="en-US" i="1" dirty="0"/>
          </a:p>
          <a:p>
            <a:pPr>
              <a:buNone/>
            </a:pPr>
            <a:r>
              <a:rPr lang="en-US" i="1" dirty="0"/>
              <a:t>(from </a:t>
            </a:r>
            <a:r>
              <a:rPr lang="en-US" i="1" u="sng" dirty="0">
                <a:hlinkClick r:id="rId2"/>
              </a:rPr>
              <a:t>www.history.com/topics/pearl-harbor</a:t>
            </a:r>
            <a:r>
              <a:rPr lang="en-US" i="1" dirty="0"/>
              <a:t>)</a:t>
            </a:r>
            <a:endParaRPr lang="en-US" dirty="0"/>
          </a:p>
        </p:txBody>
      </p:sp>
      <p:sp>
        <p:nvSpPr>
          <p:cNvPr id="4" name="Content Placeholder 3"/>
          <p:cNvSpPr>
            <a:spLocks noGrp="1"/>
          </p:cNvSpPr>
          <p:nvPr>
            <p:ph sz="half" idx="2"/>
          </p:nvPr>
        </p:nvSpPr>
        <p:spPr>
          <a:xfrm>
            <a:off x="4419600" y="1600200"/>
            <a:ext cx="4495800" cy="4525963"/>
          </a:xfrm>
        </p:spPr>
        <p:txBody>
          <a:bodyPr>
            <a:noAutofit/>
          </a:bodyPr>
          <a:lstStyle/>
          <a:p>
            <a:pPr>
              <a:buNone/>
            </a:pPr>
            <a:r>
              <a:rPr lang="en-US" sz="2000" dirty="0">
                <a:latin typeface="Bradley Hand ITC" pitchFamily="66" charset="0"/>
              </a:rPr>
              <a:t>	Pearl Harbor, an American navy base in Honolulu, was attacked by the Japanese on December 7, 1941.  The attack caused the massive destruction of many ships and planes, as well as over 2000 deaths and 1000 injuries.</a:t>
            </a:r>
            <a:endParaRPr lang="en-US" sz="2000" b="1" dirty="0">
              <a:solidFill>
                <a:srgbClr val="FF0000"/>
              </a:solidFill>
              <a:latin typeface="Bradley Hand ITC" pitchFamily="66" charset="0"/>
            </a:endParaRPr>
          </a:p>
          <a:p>
            <a:pPr>
              <a:buNone/>
            </a:pPr>
            <a:endParaRPr lang="en-US" sz="2000" b="1" dirty="0"/>
          </a:p>
          <a:p>
            <a:pPr>
              <a:buNone/>
            </a:pPr>
            <a:r>
              <a:rPr lang="en-US" sz="2000" b="1" dirty="0">
                <a:solidFill>
                  <a:srgbClr val="00B050"/>
                </a:solidFill>
              </a:rPr>
              <a:t>	YES!</a:t>
            </a:r>
            <a:endParaRPr lang="en-US" sz="2000" dirty="0">
              <a:solidFill>
                <a:srgbClr val="00B050"/>
              </a:solidFill>
            </a:endParaRPr>
          </a:p>
          <a:p>
            <a:pPr>
              <a:buNone/>
            </a:pPr>
            <a:r>
              <a:rPr lang="en-US" sz="2000" dirty="0"/>
              <a:t>	The wording has been changed and the structure of the writing is different.  This is a good paraphrase of the original information.</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4">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fade">
                                      <p:cBhvr>
                                        <p:cTn id="15" dur="1000"/>
                                        <p:tgtEl>
                                          <p:spTgt spid="4">
                                            <p:txEl>
                                              <p:pRg st="2" end="2"/>
                                            </p:txEl>
                                          </p:spTgt>
                                        </p:tgtEl>
                                      </p:cBhvr>
                                    </p:animEffect>
                                    <p:anim calcmode="lin" valueType="num">
                                      <p:cBhvr>
                                        <p:cTn id="16"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4">
                                            <p:txEl>
                                              <p:pRg st="2" end="2"/>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4">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animEffect transition="in" filter="fade">
                                      <p:cBhvr>
                                        <p:cTn id="23" dur="1000"/>
                                        <p:tgtEl>
                                          <p:spTgt spid="4">
                                            <p:txEl>
                                              <p:pRg st="3" end="3"/>
                                            </p:txEl>
                                          </p:spTgt>
                                        </p:tgtEl>
                                      </p:cBhvr>
                                    </p:animEffect>
                                    <p:anim calcmode="lin" valueType="num">
                                      <p:cBhvr>
                                        <p:cTn id="24"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4">
                                            <p:txEl>
                                              <p:pRg st="3" end="3"/>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4">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This Paraphrased Correctly?</a:t>
            </a:r>
          </a:p>
        </p:txBody>
      </p:sp>
      <p:sp>
        <p:nvSpPr>
          <p:cNvPr id="3" name="Content Placeholder 2"/>
          <p:cNvSpPr>
            <a:spLocks noGrp="1"/>
          </p:cNvSpPr>
          <p:nvPr>
            <p:ph sz="half" idx="1"/>
          </p:nvPr>
        </p:nvSpPr>
        <p:spPr>
          <a:xfrm>
            <a:off x="381000" y="1524000"/>
            <a:ext cx="3886200" cy="4525963"/>
          </a:xfrm>
        </p:spPr>
        <p:txBody>
          <a:bodyPr>
            <a:normAutofit fontScale="62500" lnSpcReduction="20000"/>
          </a:bodyPr>
          <a:lstStyle/>
          <a:p>
            <a:pPr>
              <a:buNone/>
            </a:pPr>
            <a:r>
              <a:rPr lang="en-US" b="1" i="1" dirty="0"/>
              <a:t>Original Work:</a:t>
            </a:r>
          </a:p>
          <a:p>
            <a:pPr>
              <a:buNone/>
            </a:pPr>
            <a:r>
              <a:rPr lang="en-US" b="1" dirty="0"/>
              <a:t>	“April 14, 1865</a:t>
            </a:r>
            <a:r>
              <a:rPr lang="en-US" dirty="0"/>
              <a:t> - The Stars and Stripes is ceremoniously raised over Fort Sumter. That night, Lincoln and his wife Mary see the play "Our American Cousin" at Ford's Theater. At 10:13 p.m., during the third act of the play, John Wilkes Booth shoots the president in the head. Doctors attend to the president in the theater then move him to a house across the street. He never regains consciousness.”</a:t>
            </a:r>
          </a:p>
          <a:p>
            <a:pPr>
              <a:buNone/>
            </a:pPr>
            <a:endParaRPr lang="en-US" i="1" dirty="0"/>
          </a:p>
          <a:p>
            <a:pPr>
              <a:buNone/>
            </a:pPr>
            <a:r>
              <a:rPr lang="en-US" i="1" dirty="0"/>
              <a:t>(from </a:t>
            </a:r>
            <a:r>
              <a:rPr lang="en-US" i="1" u="sng" dirty="0">
                <a:hlinkClick r:id="rId2"/>
              </a:rPr>
              <a:t>www.historyplace.com/civilwar/</a:t>
            </a:r>
            <a:r>
              <a:rPr lang="en-US" i="1" dirty="0"/>
              <a:t>)</a:t>
            </a:r>
            <a:endParaRPr lang="en-US" dirty="0"/>
          </a:p>
        </p:txBody>
      </p:sp>
      <p:sp>
        <p:nvSpPr>
          <p:cNvPr id="4" name="Content Placeholder 3"/>
          <p:cNvSpPr>
            <a:spLocks noGrp="1"/>
          </p:cNvSpPr>
          <p:nvPr>
            <p:ph sz="half" idx="2"/>
          </p:nvPr>
        </p:nvSpPr>
        <p:spPr>
          <a:xfrm>
            <a:off x="4419600" y="1600200"/>
            <a:ext cx="4495800" cy="4525963"/>
          </a:xfrm>
        </p:spPr>
        <p:txBody>
          <a:bodyPr>
            <a:noAutofit/>
          </a:bodyPr>
          <a:lstStyle/>
          <a:p>
            <a:pPr>
              <a:buNone/>
            </a:pPr>
            <a:r>
              <a:rPr lang="en-US" sz="2000" dirty="0">
                <a:latin typeface="Bradley Hand ITC" pitchFamily="66" charset="0"/>
              </a:rPr>
              <a:t>	On April 14, 1865, Abraham Lincoln was assassinated at Ford’s Theater by John Wilkes Booth. </a:t>
            </a:r>
          </a:p>
          <a:p>
            <a:pPr>
              <a:buNone/>
            </a:pPr>
            <a:endParaRPr lang="en-US" sz="2000" b="1" dirty="0"/>
          </a:p>
          <a:p>
            <a:pPr>
              <a:buNone/>
            </a:pPr>
            <a:r>
              <a:rPr lang="en-US" sz="2000" b="1" dirty="0">
                <a:solidFill>
                  <a:srgbClr val="00B050"/>
                </a:solidFill>
              </a:rPr>
              <a:t>	YES!</a:t>
            </a:r>
            <a:endParaRPr lang="en-US" sz="2000" dirty="0">
              <a:solidFill>
                <a:srgbClr val="00B050"/>
              </a:solidFill>
            </a:endParaRPr>
          </a:p>
          <a:p>
            <a:pPr>
              <a:buNone/>
            </a:pPr>
            <a:r>
              <a:rPr lang="en-US" sz="2000" dirty="0"/>
              <a:t>	The wording has been changed and the structure of the writing is different.  This is a good paraphrase of the original information.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4">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fade">
                                      <p:cBhvr>
                                        <p:cTn id="15" dur="1000"/>
                                        <p:tgtEl>
                                          <p:spTgt spid="4">
                                            <p:txEl>
                                              <p:pRg st="2" end="2"/>
                                            </p:txEl>
                                          </p:spTgt>
                                        </p:tgtEl>
                                      </p:cBhvr>
                                    </p:animEffect>
                                    <p:anim calcmode="lin" valueType="num">
                                      <p:cBhvr>
                                        <p:cTn id="16"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4">
                                            <p:txEl>
                                              <p:pRg st="2" end="2"/>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4">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animEffect transition="in" filter="fade">
                                      <p:cBhvr>
                                        <p:cTn id="23" dur="1000"/>
                                        <p:tgtEl>
                                          <p:spTgt spid="4">
                                            <p:txEl>
                                              <p:pRg st="3" end="3"/>
                                            </p:txEl>
                                          </p:spTgt>
                                        </p:tgtEl>
                                      </p:cBhvr>
                                    </p:animEffect>
                                    <p:anim calcmode="lin" valueType="num">
                                      <p:cBhvr>
                                        <p:cTn id="24"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4">
                                            <p:txEl>
                                              <p:pRg st="3" end="3"/>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4">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Paraphrasing</a:t>
            </a:r>
          </a:p>
        </p:txBody>
      </p:sp>
      <p:sp>
        <p:nvSpPr>
          <p:cNvPr id="3" name="Content Placeholder 2"/>
          <p:cNvSpPr>
            <a:spLocks noGrp="1"/>
          </p:cNvSpPr>
          <p:nvPr>
            <p:ph idx="1"/>
          </p:nvPr>
        </p:nvSpPr>
        <p:spPr/>
        <p:txBody>
          <a:bodyPr/>
          <a:lstStyle/>
          <a:p>
            <a:pPr>
              <a:buNone/>
            </a:pPr>
            <a:r>
              <a:rPr lang="en-US" dirty="0"/>
              <a:t>	The best thing to do when paraphrasing is to read the entire selection and then look AWAY from the work and try to put the information into your own words.  Don’t forget, though…even though you may reword and restructure the information well enough, you still have to give the author credit in your sources/citations for providing you with the information!</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0"/>
            <a:ext cx="7772400" cy="1470025"/>
          </a:xfrm>
        </p:spPr>
        <p:txBody>
          <a:bodyPr/>
          <a:lstStyle/>
          <a:p>
            <a:r>
              <a:rPr lang="en-US" b="1" dirty="0"/>
              <a:t>Giving the Author Credit</a:t>
            </a:r>
          </a:p>
        </p:txBody>
      </p:sp>
      <p:pic>
        <p:nvPicPr>
          <p:cNvPr id="3076" name="Picture 4" descr="C:\Documents and Settings\Kimberly.Terry\Local Settings\Temporary Internet Files\Content.IE5\49W3U7HI\MC900290882[1].wmf"/>
          <p:cNvPicPr>
            <a:picLocks noChangeAspect="1" noChangeArrowheads="1"/>
          </p:cNvPicPr>
          <p:nvPr/>
        </p:nvPicPr>
        <p:blipFill>
          <a:blip r:embed="rId2" cstate="print"/>
          <a:srcRect/>
          <a:stretch>
            <a:fillRect/>
          </a:stretch>
        </p:blipFill>
        <p:spPr bwMode="auto">
          <a:xfrm>
            <a:off x="3048000" y="2362200"/>
            <a:ext cx="3232087" cy="3725468"/>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This Cited Correctly?</a:t>
            </a:r>
          </a:p>
        </p:txBody>
      </p:sp>
      <p:sp>
        <p:nvSpPr>
          <p:cNvPr id="3" name="Content Placeholder 2"/>
          <p:cNvSpPr>
            <a:spLocks noGrp="1"/>
          </p:cNvSpPr>
          <p:nvPr>
            <p:ph sz="half" idx="1"/>
          </p:nvPr>
        </p:nvSpPr>
        <p:spPr>
          <a:xfrm>
            <a:off x="381000" y="1524000"/>
            <a:ext cx="3886200" cy="4525963"/>
          </a:xfrm>
        </p:spPr>
        <p:txBody>
          <a:bodyPr>
            <a:normAutofit fontScale="70000" lnSpcReduction="20000"/>
          </a:bodyPr>
          <a:lstStyle/>
          <a:p>
            <a:pPr>
              <a:buNone/>
            </a:pPr>
            <a:r>
              <a:rPr lang="en-US" b="1" i="1" dirty="0"/>
              <a:t>Original Work:</a:t>
            </a:r>
          </a:p>
          <a:p>
            <a:pPr>
              <a:buNone/>
            </a:pPr>
            <a:r>
              <a:rPr lang="en-US" dirty="0"/>
              <a:t>	“The Earth's oceans are all connected to one another. Until the year 2000, there were four recognized oceans: the Pacific, Atlantic, Indian, and Arctic. In the Spring of 2000, the International Hydrographic Organization delimited a new ocean, the </a:t>
            </a:r>
            <a:r>
              <a:rPr lang="en-US" u="sng" dirty="0">
                <a:hlinkClick r:id="rId2"/>
              </a:rPr>
              <a:t>Southern Ocean</a:t>
            </a:r>
            <a:r>
              <a:rPr lang="en-US" dirty="0"/>
              <a:t> (it surrounds Antarctica and extends to 60 degrees latitude).”</a:t>
            </a:r>
          </a:p>
          <a:p>
            <a:pPr>
              <a:buNone/>
            </a:pPr>
            <a:endParaRPr lang="en-US" dirty="0"/>
          </a:p>
          <a:p>
            <a:pPr>
              <a:buNone/>
            </a:pPr>
            <a:r>
              <a:rPr lang="en-US" i="1" dirty="0"/>
              <a:t>	(from www.enchantedlearning.com/subjects/ocean)</a:t>
            </a:r>
            <a:endParaRPr lang="en-US" dirty="0"/>
          </a:p>
        </p:txBody>
      </p:sp>
      <p:sp>
        <p:nvSpPr>
          <p:cNvPr id="4" name="Content Placeholder 3"/>
          <p:cNvSpPr>
            <a:spLocks noGrp="1"/>
          </p:cNvSpPr>
          <p:nvPr>
            <p:ph sz="half" idx="2"/>
          </p:nvPr>
        </p:nvSpPr>
        <p:spPr>
          <a:xfrm>
            <a:off x="4419600" y="1600200"/>
            <a:ext cx="4495800" cy="4525963"/>
          </a:xfrm>
        </p:spPr>
        <p:txBody>
          <a:bodyPr>
            <a:noAutofit/>
          </a:bodyPr>
          <a:lstStyle/>
          <a:p>
            <a:pPr>
              <a:buNone/>
            </a:pPr>
            <a:r>
              <a:rPr lang="en-US" sz="2000" dirty="0">
                <a:latin typeface="Bradley Hand ITC" pitchFamily="66" charset="0"/>
              </a:rPr>
              <a:t>	There are five oceans, and they are all connected to one another.  Until 2000, there were only four.  In the Spring of 2000, the International Hydrographic Organization named a new ocean, the Southern Ocean.</a:t>
            </a:r>
            <a:endParaRPr lang="en-US" sz="2000" b="1" dirty="0">
              <a:latin typeface="Bradley Hand ITC" pitchFamily="66" charset="0"/>
            </a:endParaRPr>
          </a:p>
          <a:p>
            <a:pPr>
              <a:buNone/>
            </a:pPr>
            <a:endParaRPr lang="en-US" sz="2000" b="1" dirty="0"/>
          </a:p>
          <a:p>
            <a:pPr>
              <a:buNone/>
            </a:pPr>
            <a:r>
              <a:rPr lang="en-US" sz="2000" b="1" dirty="0">
                <a:solidFill>
                  <a:srgbClr val="FF0000"/>
                </a:solidFill>
              </a:rPr>
              <a:t>	NO!</a:t>
            </a:r>
            <a:endParaRPr lang="en-US" sz="2000" dirty="0">
              <a:solidFill>
                <a:srgbClr val="FF0000"/>
              </a:solidFill>
            </a:endParaRPr>
          </a:p>
          <a:p>
            <a:pPr>
              <a:buNone/>
            </a:pPr>
            <a:r>
              <a:rPr lang="en-US" sz="2000" dirty="0"/>
              <a:t>	The exact words of the source are used without quotation marks, and the student never says where the information came from.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4">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fade">
                                      <p:cBhvr>
                                        <p:cTn id="15" dur="1000"/>
                                        <p:tgtEl>
                                          <p:spTgt spid="4">
                                            <p:txEl>
                                              <p:pRg st="2" end="2"/>
                                            </p:txEl>
                                          </p:spTgt>
                                        </p:tgtEl>
                                      </p:cBhvr>
                                    </p:animEffect>
                                    <p:anim calcmode="lin" valueType="num">
                                      <p:cBhvr>
                                        <p:cTn id="16"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4">
                                            <p:txEl>
                                              <p:pRg st="2" end="2"/>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4">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animEffect transition="in" filter="fade">
                                      <p:cBhvr>
                                        <p:cTn id="23" dur="1000"/>
                                        <p:tgtEl>
                                          <p:spTgt spid="4">
                                            <p:txEl>
                                              <p:pRg st="3" end="3"/>
                                            </p:txEl>
                                          </p:spTgt>
                                        </p:tgtEl>
                                      </p:cBhvr>
                                    </p:animEffect>
                                    <p:anim calcmode="lin" valueType="num">
                                      <p:cBhvr>
                                        <p:cTn id="24"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4">
                                            <p:txEl>
                                              <p:pRg st="3" end="3"/>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4">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This Cited Correctly?</a:t>
            </a:r>
          </a:p>
        </p:txBody>
      </p:sp>
      <p:sp>
        <p:nvSpPr>
          <p:cNvPr id="3" name="Content Placeholder 2"/>
          <p:cNvSpPr>
            <a:spLocks noGrp="1"/>
          </p:cNvSpPr>
          <p:nvPr>
            <p:ph sz="half" idx="1"/>
          </p:nvPr>
        </p:nvSpPr>
        <p:spPr>
          <a:xfrm>
            <a:off x="381000" y="1524000"/>
            <a:ext cx="3886200" cy="4525963"/>
          </a:xfrm>
        </p:spPr>
        <p:txBody>
          <a:bodyPr>
            <a:normAutofit fontScale="70000" lnSpcReduction="20000"/>
          </a:bodyPr>
          <a:lstStyle/>
          <a:p>
            <a:pPr>
              <a:buNone/>
            </a:pPr>
            <a:r>
              <a:rPr lang="en-US" b="1" i="1" dirty="0"/>
              <a:t>Original Work:</a:t>
            </a:r>
          </a:p>
          <a:p>
            <a:pPr>
              <a:buNone/>
            </a:pPr>
            <a:r>
              <a:rPr lang="en-US" dirty="0"/>
              <a:t>	“The Earth's oceans are all connected to one another. Until the year 2000, there were four recognized oceans: the Pacific, Atlantic, Indian, and Arctic. In the Spring of 2000, the International Hydrographic Organization delimited a new ocean, the </a:t>
            </a:r>
            <a:r>
              <a:rPr lang="en-US" u="sng" dirty="0">
                <a:hlinkClick r:id="rId2"/>
              </a:rPr>
              <a:t>Southern Ocean</a:t>
            </a:r>
            <a:r>
              <a:rPr lang="en-US" dirty="0"/>
              <a:t> (it surrounds Antarctica and extends to 60 degrees latitude).”</a:t>
            </a:r>
          </a:p>
          <a:p>
            <a:pPr>
              <a:buNone/>
            </a:pPr>
            <a:endParaRPr lang="en-US" dirty="0"/>
          </a:p>
          <a:p>
            <a:pPr>
              <a:buNone/>
            </a:pPr>
            <a:r>
              <a:rPr lang="en-US" i="1" dirty="0"/>
              <a:t>	(from www.enchantedlearning.com/subjects/ocean)</a:t>
            </a:r>
            <a:endParaRPr lang="en-US" dirty="0"/>
          </a:p>
        </p:txBody>
      </p:sp>
      <p:sp>
        <p:nvSpPr>
          <p:cNvPr id="4" name="Content Placeholder 3"/>
          <p:cNvSpPr>
            <a:spLocks noGrp="1"/>
          </p:cNvSpPr>
          <p:nvPr>
            <p:ph sz="half" idx="2"/>
          </p:nvPr>
        </p:nvSpPr>
        <p:spPr>
          <a:xfrm>
            <a:off x="4419600" y="1600200"/>
            <a:ext cx="4495800" cy="4525963"/>
          </a:xfrm>
        </p:spPr>
        <p:txBody>
          <a:bodyPr>
            <a:noAutofit/>
          </a:bodyPr>
          <a:lstStyle/>
          <a:p>
            <a:pPr>
              <a:buNone/>
            </a:pPr>
            <a:r>
              <a:rPr lang="en-US" sz="2000" dirty="0">
                <a:latin typeface="Bradley Hand ITC" pitchFamily="66" charset="0"/>
              </a:rPr>
              <a:t>	There are five oceans, and they are all connected to one another.  Until 2000, there were only four.  In the Spring of 2000, the International Hydrographic Organization named a new ocean, the Southern Ocean.</a:t>
            </a:r>
            <a:endParaRPr lang="en-US" sz="2000" b="1" dirty="0">
              <a:latin typeface="Bradley Hand ITC" pitchFamily="66" charset="0"/>
            </a:endParaRPr>
          </a:p>
          <a:p>
            <a:pPr>
              <a:buNone/>
            </a:pPr>
            <a:endParaRPr lang="en-US" sz="2000" b="1" dirty="0"/>
          </a:p>
          <a:p>
            <a:pPr>
              <a:buNone/>
            </a:pPr>
            <a:r>
              <a:rPr lang="en-US" sz="2000" b="1" dirty="0">
                <a:solidFill>
                  <a:srgbClr val="FF0000"/>
                </a:solidFill>
              </a:rPr>
              <a:t>	NO!</a:t>
            </a:r>
            <a:endParaRPr lang="en-US" sz="2000" dirty="0">
              <a:solidFill>
                <a:srgbClr val="FF0000"/>
              </a:solidFill>
            </a:endParaRPr>
          </a:p>
          <a:p>
            <a:pPr>
              <a:buNone/>
            </a:pPr>
            <a:r>
              <a:rPr lang="en-US" sz="2000" dirty="0"/>
              <a:t>	The exact words of the source are used without quotation marks, and the student never says where the information came from.</a:t>
            </a:r>
          </a:p>
        </p:txBody>
      </p:sp>
      <p:cxnSp>
        <p:nvCxnSpPr>
          <p:cNvPr id="6" name="Straight Connector 5"/>
          <p:cNvCxnSpPr/>
          <p:nvPr/>
        </p:nvCxnSpPr>
        <p:spPr>
          <a:xfrm>
            <a:off x="8153400" y="1905000"/>
            <a:ext cx="6096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876800" y="2209800"/>
            <a:ext cx="32766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876800" y="2514600"/>
            <a:ext cx="16002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7162800" y="2514600"/>
            <a:ext cx="381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7848600" y="25146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876800" y="2819400"/>
            <a:ext cx="3429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4876800" y="3124200"/>
            <a:ext cx="28956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4876800" y="3429000"/>
            <a:ext cx="33528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838200" y="2286000"/>
            <a:ext cx="32766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2895600" y="2057400"/>
            <a:ext cx="6858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1676400" y="2590800"/>
            <a:ext cx="22098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3657600" y="3048000"/>
            <a:ext cx="2286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838200" y="3276600"/>
            <a:ext cx="23622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762000" y="3505200"/>
            <a:ext cx="2819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762000" y="3810000"/>
            <a:ext cx="13716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3200400" y="3810000"/>
            <a:ext cx="6096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838200" y="4038600"/>
            <a:ext cx="27432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This Cited Correctly?</a:t>
            </a:r>
          </a:p>
        </p:txBody>
      </p:sp>
      <p:sp>
        <p:nvSpPr>
          <p:cNvPr id="3" name="Content Placeholder 2"/>
          <p:cNvSpPr>
            <a:spLocks noGrp="1"/>
          </p:cNvSpPr>
          <p:nvPr>
            <p:ph sz="half" idx="1"/>
          </p:nvPr>
        </p:nvSpPr>
        <p:spPr>
          <a:xfrm>
            <a:off x="381000" y="1524000"/>
            <a:ext cx="4038600" cy="5181600"/>
          </a:xfrm>
        </p:spPr>
        <p:txBody>
          <a:bodyPr>
            <a:normAutofit fontScale="62500" lnSpcReduction="20000"/>
          </a:bodyPr>
          <a:lstStyle/>
          <a:p>
            <a:pPr>
              <a:buNone/>
            </a:pPr>
            <a:r>
              <a:rPr lang="en-US" b="1" i="1" dirty="0"/>
              <a:t>Original Work:</a:t>
            </a:r>
          </a:p>
          <a:p>
            <a:pPr>
              <a:buNone/>
            </a:pPr>
            <a:endParaRPr lang="en-US" dirty="0"/>
          </a:p>
          <a:p>
            <a:pPr>
              <a:buNone/>
            </a:pPr>
            <a:r>
              <a:rPr lang="en-US" dirty="0"/>
              <a:t>	“September 23, 1957 was no ordinary school day for Elizabeth </a:t>
            </a:r>
            <a:r>
              <a:rPr lang="en-US" dirty="0" err="1"/>
              <a:t>Eckford</a:t>
            </a:r>
            <a:r>
              <a:rPr lang="en-US" dirty="0"/>
              <a:t> and eight other African American teenagers in Little Rock, Arkansas. Little Rock Central High School, like many schools across the country, was segregated. Only white students were allowed to attend. But the Supreme Court had ruled that segregation, or the legal separation of blacks and whites in public facilities, was illegal. And these nine students, who would be known as The Little Rock Nine, would be the first African Americans to attend Little Rock's Central High.”</a:t>
            </a:r>
          </a:p>
          <a:p>
            <a:pPr>
              <a:buNone/>
            </a:pPr>
            <a:endParaRPr lang="en-US" dirty="0"/>
          </a:p>
          <a:p>
            <a:pPr>
              <a:buNone/>
            </a:pPr>
            <a:r>
              <a:rPr lang="en-US" i="1" dirty="0"/>
              <a:t>(from www.pbskids.org/wayback/civilrights/features_school.html)</a:t>
            </a:r>
            <a:endParaRPr lang="en-US" dirty="0"/>
          </a:p>
        </p:txBody>
      </p:sp>
      <p:sp>
        <p:nvSpPr>
          <p:cNvPr id="4" name="Content Placeholder 3"/>
          <p:cNvSpPr>
            <a:spLocks noGrp="1"/>
          </p:cNvSpPr>
          <p:nvPr>
            <p:ph sz="half" idx="2"/>
          </p:nvPr>
        </p:nvSpPr>
        <p:spPr>
          <a:xfrm>
            <a:off x="4419600" y="1600200"/>
            <a:ext cx="4495800" cy="4525963"/>
          </a:xfrm>
        </p:spPr>
        <p:txBody>
          <a:bodyPr>
            <a:noAutofit/>
          </a:bodyPr>
          <a:lstStyle/>
          <a:p>
            <a:pPr>
              <a:buNone/>
            </a:pPr>
            <a:r>
              <a:rPr lang="en-US" sz="2000" dirty="0">
                <a:latin typeface="Bradley Hand ITC" pitchFamily="66" charset="0"/>
              </a:rPr>
              <a:t>	I learned from pbskids.org that on September 23, 1957, nine African American teenagers in Little Rock, Arkansas, were the first black students to attend Central High School. They became known as The Little Rock Nine. </a:t>
            </a:r>
          </a:p>
          <a:p>
            <a:pPr>
              <a:buNone/>
            </a:pPr>
            <a:r>
              <a:rPr lang="en-US" sz="2000" i="1" dirty="0"/>
              <a:t>	(Student also listed entire website in sources section of work.)</a:t>
            </a:r>
            <a:endParaRPr lang="en-US" sz="2000" b="1" dirty="0"/>
          </a:p>
          <a:p>
            <a:pPr>
              <a:buNone/>
            </a:pPr>
            <a:endParaRPr lang="en-US" sz="2000" b="1" dirty="0"/>
          </a:p>
          <a:p>
            <a:pPr>
              <a:buNone/>
            </a:pPr>
            <a:r>
              <a:rPr lang="en-US" sz="2000" b="1" dirty="0">
                <a:solidFill>
                  <a:srgbClr val="00B050"/>
                </a:solidFill>
              </a:rPr>
              <a:t>	YES!</a:t>
            </a:r>
            <a:endParaRPr lang="en-US" sz="2000" dirty="0">
              <a:solidFill>
                <a:srgbClr val="00B050"/>
              </a:solidFill>
            </a:endParaRPr>
          </a:p>
          <a:p>
            <a:pPr>
              <a:buNone/>
            </a:pPr>
            <a:r>
              <a:rPr lang="en-US" sz="2000" dirty="0"/>
              <a:t>	The student said in the introduction of their statement where their information came from, even though it was not quoted directly.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4">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fade">
                                      <p:cBhvr>
                                        <p:cTn id="15" dur="1000"/>
                                        <p:tgtEl>
                                          <p:spTgt spid="4">
                                            <p:txEl>
                                              <p:pRg st="1" end="1"/>
                                            </p:txEl>
                                          </p:spTgt>
                                        </p:tgtEl>
                                      </p:cBhvr>
                                    </p:animEffect>
                                    <p:anim calcmode="lin" valueType="num">
                                      <p:cBhvr>
                                        <p:cTn id="16"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4">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4">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animEffect transition="in" filter="fade">
                                      <p:cBhvr>
                                        <p:cTn id="23" dur="1000"/>
                                        <p:tgtEl>
                                          <p:spTgt spid="4">
                                            <p:txEl>
                                              <p:pRg st="3" end="3"/>
                                            </p:txEl>
                                          </p:spTgt>
                                        </p:tgtEl>
                                      </p:cBhvr>
                                    </p:animEffect>
                                    <p:anim calcmode="lin" valueType="num">
                                      <p:cBhvr>
                                        <p:cTn id="24"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4">
                                            <p:txEl>
                                              <p:pRg st="3" end="3"/>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4">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Effect transition="in" filter="fade">
                                      <p:cBhvr>
                                        <p:cTn id="31" dur="1000"/>
                                        <p:tgtEl>
                                          <p:spTgt spid="4">
                                            <p:txEl>
                                              <p:pRg st="4" end="4"/>
                                            </p:txEl>
                                          </p:spTgt>
                                        </p:tgtEl>
                                      </p:cBhvr>
                                    </p:animEffect>
                                    <p:anim calcmode="lin" valueType="num">
                                      <p:cBhvr>
                                        <p:cTn id="32"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4">
                                            <p:txEl>
                                              <p:pRg st="4" end="4"/>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4">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This Cited Correctly?</a:t>
            </a:r>
          </a:p>
        </p:txBody>
      </p:sp>
      <p:sp>
        <p:nvSpPr>
          <p:cNvPr id="3" name="Content Placeholder 2"/>
          <p:cNvSpPr>
            <a:spLocks noGrp="1"/>
          </p:cNvSpPr>
          <p:nvPr>
            <p:ph sz="half" idx="1"/>
          </p:nvPr>
        </p:nvSpPr>
        <p:spPr>
          <a:xfrm>
            <a:off x="381000" y="1524000"/>
            <a:ext cx="4038600" cy="4953000"/>
          </a:xfrm>
        </p:spPr>
        <p:txBody>
          <a:bodyPr>
            <a:normAutofit fontScale="70000" lnSpcReduction="20000"/>
          </a:bodyPr>
          <a:lstStyle/>
          <a:p>
            <a:pPr>
              <a:buNone/>
            </a:pPr>
            <a:r>
              <a:rPr lang="en-US" b="1" i="1" dirty="0"/>
              <a:t>Original Work:</a:t>
            </a:r>
          </a:p>
          <a:p>
            <a:pPr>
              <a:buNone/>
            </a:pPr>
            <a:endParaRPr lang="en-US" dirty="0"/>
          </a:p>
          <a:p>
            <a:pPr>
              <a:buNone/>
            </a:pPr>
            <a:r>
              <a:rPr lang="en-US" dirty="0"/>
              <a:t>	“Gary Schmidt is a professor of English at Calvin College in Grand Rapids, Michigan. He received both a Newbery Honor and a </a:t>
            </a:r>
            <a:r>
              <a:rPr lang="en-US" dirty="0" err="1"/>
              <a:t>Printz</a:t>
            </a:r>
            <a:r>
              <a:rPr lang="en-US" dirty="0"/>
              <a:t> Honor for </a:t>
            </a:r>
            <a:r>
              <a:rPr lang="en-US" u="sng" dirty="0">
                <a:hlinkClick r:id="rId2"/>
              </a:rPr>
              <a:t>Lizzie Bright and the Buckminster Boy</a:t>
            </a:r>
            <a:r>
              <a:rPr lang="en-US" dirty="0"/>
              <a:t> and a Newbery Honor for </a:t>
            </a:r>
            <a:r>
              <a:rPr lang="en-US" u="sng" dirty="0">
                <a:hlinkClick r:id="rId3"/>
              </a:rPr>
              <a:t>The Wednesday Wars</a:t>
            </a:r>
            <a:r>
              <a:rPr lang="en-US" dirty="0"/>
              <a:t>. He lives with his family on a 150-year-old farm in Alto, Michigan, where he splits wood, plants gardens, writes, and feeds the wild cats that drop by.”</a:t>
            </a:r>
          </a:p>
          <a:p>
            <a:pPr>
              <a:buNone/>
            </a:pPr>
            <a:endParaRPr lang="en-US" i="1" dirty="0"/>
          </a:p>
          <a:p>
            <a:pPr>
              <a:buNone/>
            </a:pPr>
            <a:r>
              <a:rPr lang="en-US" i="1" dirty="0"/>
              <a:t>	(from www.hmhbooks.com/schmidt/)</a:t>
            </a:r>
            <a:endParaRPr lang="en-US" dirty="0"/>
          </a:p>
        </p:txBody>
      </p:sp>
      <p:sp>
        <p:nvSpPr>
          <p:cNvPr id="4" name="Content Placeholder 3"/>
          <p:cNvSpPr>
            <a:spLocks noGrp="1"/>
          </p:cNvSpPr>
          <p:nvPr>
            <p:ph sz="half" idx="2"/>
          </p:nvPr>
        </p:nvSpPr>
        <p:spPr>
          <a:xfrm>
            <a:off x="4419600" y="1600200"/>
            <a:ext cx="4495800" cy="4525963"/>
          </a:xfrm>
        </p:spPr>
        <p:txBody>
          <a:bodyPr>
            <a:noAutofit/>
          </a:bodyPr>
          <a:lstStyle/>
          <a:p>
            <a:pPr>
              <a:buNone/>
            </a:pPr>
            <a:r>
              <a:rPr lang="en-US" sz="2000" dirty="0">
                <a:latin typeface="Bradley Hand ITC" pitchFamily="66" charset="0"/>
              </a:rPr>
              <a:t>	Gary Schmidt is an award-winning author and professor.  When he’s not writing, “he splits wood, plants, gardens, writes, and feeds the wild cats that drop by.” </a:t>
            </a:r>
            <a:r>
              <a:rPr lang="en-US" sz="2000" i="1" dirty="0">
                <a:latin typeface="Bradley Hand ITC" pitchFamily="66" charset="0"/>
              </a:rPr>
              <a:t>(from “About the Author,” on </a:t>
            </a:r>
            <a:r>
              <a:rPr lang="en-US" sz="2000" i="1" u="sng" dirty="0">
                <a:latin typeface="Bradley Hand ITC" pitchFamily="66" charset="0"/>
                <a:hlinkClick r:id="rId4"/>
              </a:rPr>
              <a:t>www.hmhbooks.com/schmidt</a:t>
            </a:r>
            <a:r>
              <a:rPr lang="en-US" sz="2000" i="1" dirty="0">
                <a:latin typeface="Bradley Hand ITC" pitchFamily="66" charset="0"/>
              </a:rPr>
              <a:t>)</a:t>
            </a:r>
            <a:endParaRPr lang="en-US" sz="2000" dirty="0">
              <a:latin typeface="Bradley Hand ITC" pitchFamily="66" charset="0"/>
            </a:endParaRPr>
          </a:p>
          <a:p>
            <a:pPr>
              <a:buNone/>
            </a:pPr>
            <a:r>
              <a:rPr lang="en-US" sz="2000" i="1" dirty="0"/>
              <a:t>	(Student also listed website in sources section of work.)</a:t>
            </a:r>
            <a:endParaRPr lang="en-US" sz="2000" b="1" dirty="0"/>
          </a:p>
          <a:p>
            <a:endParaRPr lang="en-US" sz="2000" b="1" dirty="0"/>
          </a:p>
          <a:p>
            <a:pPr>
              <a:buNone/>
            </a:pPr>
            <a:r>
              <a:rPr lang="en-US" sz="2000" b="1" dirty="0">
                <a:solidFill>
                  <a:srgbClr val="00B050"/>
                </a:solidFill>
              </a:rPr>
              <a:t>	YES!  </a:t>
            </a:r>
            <a:endParaRPr lang="en-US" sz="2000" dirty="0">
              <a:solidFill>
                <a:srgbClr val="00B050"/>
              </a:solidFill>
            </a:endParaRPr>
          </a:p>
          <a:p>
            <a:pPr>
              <a:buNone/>
            </a:pPr>
            <a:r>
              <a:rPr lang="en-US" sz="2000" dirty="0"/>
              <a:t>	The part that is directly quoted is in quotation marks, and the section of the website quoted is listed right after the quote.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4">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fade">
                                      <p:cBhvr>
                                        <p:cTn id="15" dur="1000"/>
                                        <p:tgtEl>
                                          <p:spTgt spid="4">
                                            <p:txEl>
                                              <p:pRg st="1" end="1"/>
                                            </p:txEl>
                                          </p:spTgt>
                                        </p:tgtEl>
                                      </p:cBhvr>
                                    </p:animEffect>
                                    <p:anim calcmode="lin" valueType="num">
                                      <p:cBhvr>
                                        <p:cTn id="16"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4">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4">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animEffect transition="in" filter="fade">
                                      <p:cBhvr>
                                        <p:cTn id="23" dur="1000"/>
                                        <p:tgtEl>
                                          <p:spTgt spid="4">
                                            <p:txEl>
                                              <p:pRg st="3" end="3"/>
                                            </p:txEl>
                                          </p:spTgt>
                                        </p:tgtEl>
                                      </p:cBhvr>
                                    </p:animEffect>
                                    <p:anim calcmode="lin" valueType="num">
                                      <p:cBhvr>
                                        <p:cTn id="24"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4">
                                            <p:txEl>
                                              <p:pRg st="3" end="3"/>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4">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Effect transition="in" filter="fade">
                                      <p:cBhvr>
                                        <p:cTn id="31" dur="1000"/>
                                        <p:tgtEl>
                                          <p:spTgt spid="4">
                                            <p:txEl>
                                              <p:pRg st="4" end="4"/>
                                            </p:txEl>
                                          </p:spTgt>
                                        </p:tgtEl>
                                      </p:cBhvr>
                                    </p:animEffect>
                                    <p:anim calcmode="lin" valueType="num">
                                      <p:cBhvr>
                                        <p:cTn id="32"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4">
                                            <p:txEl>
                                              <p:pRg st="4" end="4"/>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4">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plagiarism?</a:t>
            </a:r>
          </a:p>
        </p:txBody>
      </p:sp>
      <p:sp>
        <p:nvSpPr>
          <p:cNvPr id="3" name="Content Placeholder 2"/>
          <p:cNvSpPr>
            <a:spLocks noGrp="1"/>
          </p:cNvSpPr>
          <p:nvPr>
            <p:ph idx="1"/>
          </p:nvPr>
        </p:nvSpPr>
        <p:spPr>
          <a:xfrm>
            <a:off x="457200" y="1600200"/>
            <a:ext cx="8229600" cy="4876800"/>
          </a:xfrm>
        </p:spPr>
        <p:txBody>
          <a:bodyPr>
            <a:normAutofit fontScale="77500" lnSpcReduction="20000"/>
          </a:bodyPr>
          <a:lstStyle/>
          <a:p>
            <a:pPr>
              <a:buNone/>
            </a:pPr>
            <a:r>
              <a:rPr lang="en-US" b="1" i="1" dirty="0"/>
              <a:t>	Plagiarism</a:t>
            </a:r>
            <a:r>
              <a:rPr lang="en-US" dirty="0"/>
              <a:t>, based on the Greek word for “kidnapping,” is stealing someone else’s ideas or writing.  Someone’s ideas and writing is actually their personal property!  You wouldn’t want anyone to steal from you, and you don’t want to get caught stealing someone’s property.</a:t>
            </a:r>
          </a:p>
          <a:p>
            <a:pPr>
              <a:buNone/>
            </a:pPr>
            <a:endParaRPr lang="en-US" dirty="0"/>
          </a:p>
          <a:p>
            <a:pPr>
              <a:buNone/>
            </a:pPr>
            <a:r>
              <a:rPr lang="en-US" dirty="0"/>
              <a:t>	As you progress through school, the consequences for plagiarizing become more severe.  </a:t>
            </a:r>
          </a:p>
          <a:p>
            <a:pPr lvl="0"/>
            <a:r>
              <a:rPr lang="en-US" dirty="0"/>
              <a:t>In middle school, you may be forced to redo the assignment, given a bad grade, and/or put in in-school detention to redo the work.</a:t>
            </a:r>
          </a:p>
          <a:p>
            <a:pPr lvl="0"/>
            <a:r>
              <a:rPr lang="en-US" dirty="0"/>
              <a:t>In high school, you may be given a bad grade and/or suspended.</a:t>
            </a:r>
          </a:p>
          <a:p>
            <a:pPr lvl="0"/>
            <a:r>
              <a:rPr lang="en-US" dirty="0"/>
              <a:t>In college, you may be kicked out.</a:t>
            </a:r>
          </a:p>
          <a:p>
            <a:endParaRPr lang="en-US" dirty="0"/>
          </a:p>
        </p:txBody>
      </p:sp>
      <p:pic>
        <p:nvPicPr>
          <p:cNvPr id="2050" name="Picture 2" descr="C:\Documents and Settings\Kimberly.Terry\Local Settings\Temporary Internet Files\Content.IE5\SOEUKVUI\MC900084382[1].wmf"/>
          <p:cNvPicPr>
            <a:picLocks noChangeAspect="1" noChangeArrowheads="1"/>
          </p:cNvPicPr>
          <p:nvPr/>
        </p:nvPicPr>
        <p:blipFill>
          <a:blip r:embed="rId2" cstate="print"/>
          <a:srcRect/>
          <a:stretch>
            <a:fillRect/>
          </a:stretch>
        </p:blipFill>
        <p:spPr bwMode="auto">
          <a:xfrm>
            <a:off x="7086600" y="5257800"/>
            <a:ext cx="1801643" cy="1371600"/>
          </a:xfrm>
          <a:prstGeom prst="rect">
            <a:avLst/>
          </a:prstGeom>
          <a:noFill/>
        </p:spPr>
      </p:pic>
      <p:pic>
        <p:nvPicPr>
          <p:cNvPr id="2053" name="Picture 5" descr="C:\Documents and Settings\Kimberly.Terry\Local Settings\Temporary Internet Files\Content.IE5\SOEUKVUI\MC900390722[1].wmf"/>
          <p:cNvPicPr>
            <a:picLocks noChangeAspect="1" noChangeArrowheads="1"/>
          </p:cNvPicPr>
          <p:nvPr/>
        </p:nvPicPr>
        <p:blipFill>
          <a:blip r:embed="rId3" cstate="print"/>
          <a:srcRect/>
          <a:stretch>
            <a:fillRect/>
          </a:stretch>
        </p:blipFill>
        <p:spPr bwMode="auto">
          <a:xfrm>
            <a:off x="304800" y="228600"/>
            <a:ext cx="1941271" cy="1261872"/>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Now </a:t>
            </a:r>
            <a:r>
              <a:rPr lang="en-US" b="1" dirty="0"/>
              <a:t>You</a:t>
            </a:r>
            <a:r>
              <a:rPr lang="en-US" dirty="0"/>
              <a:t> Try!</a:t>
            </a:r>
          </a:p>
        </p:txBody>
      </p:sp>
      <p:sp>
        <p:nvSpPr>
          <p:cNvPr id="3" name="Content Placeholder 2"/>
          <p:cNvSpPr>
            <a:spLocks noGrp="1"/>
          </p:cNvSpPr>
          <p:nvPr>
            <p:ph idx="1"/>
          </p:nvPr>
        </p:nvSpPr>
        <p:spPr>
          <a:xfrm>
            <a:off x="152400" y="1600200"/>
            <a:ext cx="8763000" cy="5029200"/>
          </a:xfrm>
        </p:spPr>
        <p:txBody>
          <a:bodyPr>
            <a:normAutofit fontScale="62500" lnSpcReduction="20000"/>
          </a:bodyPr>
          <a:lstStyle/>
          <a:p>
            <a:pPr>
              <a:buNone/>
            </a:pPr>
            <a:r>
              <a:rPr lang="en-US" dirty="0"/>
              <a:t>	Read the following excerpts below, and paraphrase it (put it into your own words).  Correctly cite your source.</a:t>
            </a:r>
          </a:p>
          <a:p>
            <a:pPr>
              <a:buNone/>
            </a:pPr>
            <a:endParaRPr lang="en-US" dirty="0"/>
          </a:p>
          <a:p>
            <a:pPr>
              <a:buNone/>
            </a:pPr>
            <a:r>
              <a:rPr lang="en-US" dirty="0"/>
              <a:t>		“A tsunami (pronounced sue-</a:t>
            </a:r>
            <a:r>
              <a:rPr lang="en-US" b="1" dirty="0" err="1"/>
              <a:t>nahm</a:t>
            </a:r>
            <a:r>
              <a:rPr lang="en-US" dirty="0"/>
              <a:t>-</a:t>
            </a:r>
            <a:r>
              <a:rPr lang="en-US" dirty="0" err="1"/>
              <a:t>ee</a:t>
            </a:r>
            <a:r>
              <a:rPr lang="en-US" dirty="0"/>
              <a:t>) is a series of huge waves that can cause great devastation and loss of life when they strike a coast. </a:t>
            </a:r>
          </a:p>
          <a:p>
            <a:pPr>
              <a:buNone/>
            </a:pPr>
            <a:r>
              <a:rPr lang="en-US" dirty="0"/>
              <a:t>		Tsunamis are caused by an underwater earthquake, a </a:t>
            </a:r>
            <a:r>
              <a:rPr lang="en-US" u="sng" dirty="0">
                <a:hlinkClick r:id="rId2"/>
              </a:rPr>
              <a:t>volcanic eruption</a:t>
            </a:r>
            <a:r>
              <a:rPr lang="en-US" dirty="0"/>
              <a:t>, a sub-marine rockslide, or, more rarely, by an </a:t>
            </a:r>
            <a:r>
              <a:rPr lang="en-US" u="sng" dirty="0">
                <a:hlinkClick r:id="rId3"/>
              </a:rPr>
              <a:t>asteroid</a:t>
            </a:r>
            <a:r>
              <a:rPr lang="en-US" dirty="0"/>
              <a:t> or </a:t>
            </a:r>
            <a:r>
              <a:rPr lang="en-US" u="sng" dirty="0">
                <a:hlinkClick r:id="rId4"/>
              </a:rPr>
              <a:t>meteoroid</a:t>
            </a:r>
            <a:r>
              <a:rPr lang="en-US" dirty="0"/>
              <a:t> crashing into in the water from space. Most tsunamis are caused by underwater earthquakes, but not all underwater earthquakes cause tsunamis - an earthquake has to be over about magnitude 6.75 on the </a:t>
            </a:r>
            <a:r>
              <a:rPr lang="en-US" u="sng" dirty="0">
                <a:hlinkClick r:id="rId5"/>
              </a:rPr>
              <a:t>Richter scale</a:t>
            </a:r>
            <a:r>
              <a:rPr lang="en-US" dirty="0"/>
              <a:t> for it to cause a tsunami. About 90 percent of all tsunamis occur in the Pacific Ocean. </a:t>
            </a:r>
          </a:p>
          <a:p>
            <a:pPr>
              <a:buNone/>
            </a:pPr>
            <a:r>
              <a:rPr lang="en-US" dirty="0"/>
              <a:t>		Many tsunamis could be detected before they hit land, and the loss of life could be minimized, with the use of modern technology, including seismographs (which detect earthquakes), computerized offshore buoys that can measure changes in wave height, and a system of sirens on the beach to alert people of potential tsunami danger.” </a:t>
            </a:r>
          </a:p>
          <a:p>
            <a:pPr>
              <a:buNone/>
            </a:pPr>
            <a:endParaRPr lang="en-US" dirty="0"/>
          </a:p>
          <a:p>
            <a:pPr>
              <a:buNone/>
            </a:pPr>
            <a:r>
              <a:rPr lang="en-US" i="1" dirty="0"/>
              <a:t>	(from www.enchantedlearning.com/subjects/tsunami)</a:t>
            </a:r>
            <a:endParaRPr lang="en-US" dirty="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Resources Used in this Presentation:</a:t>
            </a:r>
          </a:p>
        </p:txBody>
      </p:sp>
      <p:sp>
        <p:nvSpPr>
          <p:cNvPr id="3" name="Content Placeholder 2"/>
          <p:cNvSpPr>
            <a:spLocks noGrp="1"/>
          </p:cNvSpPr>
          <p:nvPr>
            <p:ph idx="1"/>
          </p:nvPr>
        </p:nvSpPr>
        <p:spPr/>
        <p:txBody>
          <a:bodyPr>
            <a:normAutofit fontScale="85000" lnSpcReduction="20000"/>
          </a:bodyPr>
          <a:lstStyle/>
          <a:p>
            <a:r>
              <a:rPr lang="en-US" dirty="0">
                <a:hlinkClick r:id="rId2"/>
              </a:rPr>
              <a:t>tilt.library.skagit.edu/module4/plagiarism.htm</a:t>
            </a:r>
            <a:r>
              <a:rPr lang="en-US" dirty="0"/>
              <a:t> (Plagiarism image on Slide #1)</a:t>
            </a:r>
          </a:p>
          <a:p>
            <a:r>
              <a:rPr lang="en-US" dirty="0">
                <a:hlinkClick r:id="rId3"/>
              </a:rPr>
              <a:t>sociology.camden.rutgers.edu/</a:t>
            </a:r>
            <a:r>
              <a:rPr lang="en-US" dirty="0" err="1">
                <a:hlinkClick r:id="rId3"/>
              </a:rPr>
              <a:t>jfm</a:t>
            </a:r>
            <a:r>
              <a:rPr lang="en-US" dirty="0">
                <a:hlinkClick r:id="rId3"/>
              </a:rPr>
              <a:t>/plagiarism/plagiarism-jfm.htm</a:t>
            </a:r>
            <a:r>
              <a:rPr lang="en-US" dirty="0"/>
              <a:t> (Cut &amp; Paste graphic on Slide #3)</a:t>
            </a:r>
          </a:p>
          <a:p>
            <a:r>
              <a:rPr lang="en-US" dirty="0"/>
              <a:t>Microsoft Clip Art</a:t>
            </a:r>
          </a:p>
          <a:p>
            <a:r>
              <a:rPr lang="en-US" i="1" u="sng" dirty="0">
                <a:hlinkClick r:id="rId4"/>
              </a:rPr>
              <a:t>www.history.com/topics/pearl-harbor</a:t>
            </a:r>
            <a:endParaRPr lang="en-US" i="1" u="sng" dirty="0"/>
          </a:p>
          <a:p>
            <a:r>
              <a:rPr lang="en-US" i="1" u="sng" dirty="0">
                <a:hlinkClick r:id="rId5"/>
              </a:rPr>
              <a:t>www.historyplace.com/civilwar/</a:t>
            </a:r>
            <a:endParaRPr lang="en-US" i="1" u="sng" dirty="0"/>
          </a:p>
          <a:p>
            <a:r>
              <a:rPr lang="en-US" i="1" dirty="0">
                <a:hlinkClick r:id="rId6"/>
              </a:rPr>
              <a:t>www.enchantedlearning.com/subjects/ocean</a:t>
            </a:r>
            <a:endParaRPr lang="en-US" i="1" dirty="0"/>
          </a:p>
          <a:p>
            <a:r>
              <a:rPr lang="en-US" i="1" dirty="0">
                <a:hlinkClick r:id="rId7"/>
              </a:rPr>
              <a:t>www.pbskids.org/wayback/civilrights/features_school.html</a:t>
            </a:r>
            <a:endParaRPr lang="en-US" i="1" dirty="0"/>
          </a:p>
          <a:p>
            <a:r>
              <a:rPr lang="en-US" i="1" dirty="0">
                <a:hlinkClick r:id="rId8"/>
              </a:rPr>
              <a:t>www.hmhbooks.com/schmidt/</a:t>
            </a:r>
            <a:endParaRPr lang="en-US" i="1" dirty="0"/>
          </a:p>
          <a:p>
            <a:endParaRPr lang="en-US" i="1" dirty="0"/>
          </a:p>
          <a:p>
            <a:pPr>
              <a:buNone/>
            </a:pPr>
            <a:endParaRPr lang="en-US" dirty="0"/>
          </a:p>
        </p:txBody>
      </p:sp>
      <p:sp>
        <p:nvSpPr>
          <p:cNvPr id="4" name="TextBox 3"/>
          <p:cNvSpPr txBox="1"/>
          <p:nvPr/>
        </p:nvSpPr>
        <p:spPr>
          <a:xfrm>
            <a:off x="1447800" y="6324600"/>
            <a:ext cx="6172200" cy="369332"/>
          </a:xfrm>
          <a:prstGeom prst="rect">
            <a:avLst/>
          </a:prstGeom>
          <a:noFill/>
        </p:spPr>
        <p:txBody>
          <a:bodyPr wrap="square" rtlCol="0">
            <a:spAutoFit/>
          </a:bodyPr>
          <a:lstStyle/>
          <a:p>
            <a:pPr algn="ctr"/>
            <a:r>
              <a:rPr lang="en-US" b="1" i="1" dirty="0"/>
              <a:t>Notice how I cited my sources on this PowerPoint! </a:t>
            </a:r>
            <a:r>
              <a:rPr lang="en-US" b="1" i="1" dirty="0">
                <a:sym typeface="Wingdings" pitchFamily="2" charset="2"/>
              </a:rPr>
              <a:t></a:t>
            </a:r>
            <a:endParaRPr lang="en-US" b="1"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9FB871BF-7687-7750-2D0E-B04635767571}"/>
              </a:ext>
            </a:extLst>
          </p:cNvPr>
          <p:cNvSpPr>
            <a:spLocks noGrp="1" noChangeArrowheads="1"/>
          </p:cNvSpPr>
          <p:nvPr>
            <p:ph type="title"/>
          </p:nvPr>
        </p:nvSpPr>
        <p:spPr/>
        <p:txBody>
          <a:bodyPr/>
          <a:lstStyle/>
          <a:p>
            <a:pPr eaLnBrk="1" hangingPunct="1">
              <a:defRPr/>
            </a:pPr>
            <a:r>
              <a:rPr lang="en-US"/>
              <a:t>Two types of plagiarism:</a:t>
            </a:r>
          </a:p>
        </p:txBody>
      </p:sp>
      <p:sp>
        <p:nvSpPr>
          <p:cNvPr id="8195" name="Rectangle 3">
            <a:extLst>
              <a:ext uri="{FF2B5EF4-FFF2-40B4-BE49-F238E27FC236}">
                <a16:creationId xmlns:a16="http://schemas.microsoft.com/office/drawing/2014/main" id="{B6A8C040-8B4D-A775-E992-7D6C2638EB3F}"/>
              </a:ext>
            </a:extLst>
          </p:cNvPr>
          <p:cNvSpPr>
            <a:spLocks noGrp="1" noChangeArrowheads="1"/>
          </p:cNvSpPr>
          <p:nvPr>
            <p:ph sz="half" idx="1"/>
          </p:nvPr>
        </p:nvSpPr>
        <p:spPr>
          <a:xfrm>
            <a:off x="461963" y="2286000"/>
            <a:ext cx="3581400" cy="3810000"/>
          </a:xfrm>
        </p:spPr>
        <p:txBody>
          <a:bodyPr>
            <a:normAutofit/>
          </a:bodyPr>
          <a:lstStyle/>
          <a:p>
            <a:pPr eaLnBrk="1" hangingPunct="1">
              <a:lnSpc>
                <a:spcPct val="90000"/>
              </a:lnSpc>
            </a:pPr>
            <a:r>
              <a:rPr lang="en-US" altLang="en-AE" sz="2400" b="1" dirty="0"/>
              <a:t>Intentional</a:t>
            </a:r>
            <a:endParaRPr lang="en-US" altLang="en-AE" sz="2400" dirty="0"/>
          </a:p>
          <a:p>
            <a:pPr lvl="1" eaLnBrk="1" hangingPunct="1">
              <a:lnSpc>
                <a:spcPct val="90000"/>
              </a:lnSpc>
            </a:pPr>
            <a:r>
              <a:rPr lang="en-US" altLang="en-AE" sz="2000" dirty="0"/>
              <a:t>Copying a friend’s work</a:t>
            </a:r>
          </a:p>
          <a:p>
            <a:pPr lvl="1" eaLnBrk="1" hangingPunct="1">
              <a:lnSpc>
                <a:spcPct val="90000"/>
              </a:lnSpc>
            </a:pPr>
            <a:r>
              <a:rPr lang="en-US" altLang="en-AE" sz="2000" dirty="0"/>
              <a:t>Buying or borrowing papers	</a:t>
            </a:r>
          </a:p>
          <a:p>
            <a:pPr lvl="1" eaLnBrk="1" hangingPunct="1">
              <a:lnSpc>
                <a:spcPct val="90000"/>
              </a:lnSpc>
            </a:pPr>
            <a:r>
              <a:rPr lang="en-US" altLang="en-AE" sz="2000" dirty="0"/>
              <a:t>Cutting and pasting blocks of text from electronic sources without documenting</a:t>
            </a:r>
          </a:p>
          <a:p>
            <a:pPr lvl="1" eaLnBrk="1" hangingPunct="1">
              <a:lnSpc>
                <a:spcPct val="90000"/>
              </a:lnSpc>
            </a:pPr>
            <a:r>
              <a:rPr lang="en-US" altLang="en-AE" sz="2000" dirty="0"/>
              <a:t>Media “borrowing” without documentation</a:t>
            </a:r>
          </a:p>
          <a:p>
            <a:pPr lvl="1" eaLnBrk="1" hangingPunct="1">
              <a:lnSpc>
                <a:spcPct val="90000"/>
              </a:lnSpc>
            </a:pPr>
            <a:endParaRPr lang="en-US" altLang="en-AE" sz="2000" dirty="0"/>
          </a:p>
          <a:p>
            <a:pPr eaLnBrk="1" hangingPunct="1">
              <a:lnSpc>
                <a:spcPct val="90000"/>
              </a:lnSpc>
            </a:pPr>
            <a:endParaRPr lang="en-US" altLang="en-AE" sz="2400" dirty="0"/>
          </a:p>
          <a:p>
            <a:pPr lvl="1" eaLnBrk="1" hangingPunct="1">
              <a:lnSpc>
                <a:spcPct val="90000"/>
              </a:lnSpc>
              <a:buFont typeface="Times" pitchFamily="2" charset="0"/>
              <a:buNone/>
            </a:pPr>
            <a:endParaRPr lang="en-US" altLang="en-AE" sz="2000" dirty="0"/>
          </a:p>
        </p:txBody>
      </p:sp>
      <p:sp>
        <p:nvSpPr>
          <p:cNvPr id="8196" name="Rectangle 4">
            <a:extLst>
              <a:ext uri="{FF2B5EF4-FFF2-40B4-BE49-F238E27FC236}">
                <a16:creationId xmlns:a16="http://schemas.microsoft.com/office/drawing/2014/main" id="{0BD47859-D142-E722-4FF9-DA285E492DC5}"/>
              </a:ext>
            </a:extLst>
          </p:cNvPr>
          <p:cNvSpPr>
            <a:spLocks noGrp="1" noChangeArrowheads="1"/>
          </p:cNvSpPr>
          <p:nvPr>
            <p:ph sz="half" idx="2"/>
          </p:nvPr>
        </p:nvSpPr>
        <p:spPr>
          <a:xfrm>
            <a:off x="5308952" y="2286000"/>
            <a:ext cx="3581400" cy="3962400"/>
          </a:xfrm>
        </p:spPr>
        <p:txBody>
          <a:bodyPr>
            <a:normAutofit/>
          </a:bodyPr>
          <a:lstStyle/>
          <a:p>
            <a:pPr eaLnBrk="1" hangingPunct="1"/>
            <a:r>
              <a:rPr lang="en-US" altLang="en-AE" sz="2400" b="1" dirty="0"/>
              <a:t>Unintentional</a:t>
            </a:r>
          </a:p>
          <a:p>
            <a:pPr lvl="1" eaLnBrk="1" hangingPunct="1"/>
            <a:r>
              <a:rPr lang="en-US" altLang="en-AE" sz="2000" dirty="0"/>
              <a:t>Careless paraphrasing</a:t>
            </a:r>
          </a:p>
          <a:p>
            <a:pPr lvl="1" eaLnBrk="1" hangingPunct="1"/>
            <a:r>
              <a:rPr lang="en-US" altLang="en-AE" sz="2000" dirty="0"/>
              <a:t>Poor documentation</a:t>
            </a:r>
          </a:p>
          <a:p>
            <a:pPr lvl="1" eaLnBrk="1" hangingPunct="1"/>
            <a:r>
              <a:rPr lang="en-US" altLang="en-AE" sz="2000" dirty="0"/>
              <a:t>Failure to use your own “voice”</a:t>
            </a:r>
            <a:endParaRPr lang="en-US" altLang="en-AE" dirty="0"/>
          </a:p>
        </p:txBody>
      </p:sp>
      <p:pic>
        <p:nvPicPr>
          <p:cNvPr id="8197" name="Picture 7" descr="MCj03980530000[1]">
            <a:extLst>
              <a:ext uri="{FF2B5EF4-FFF2-40B4-BE49-F238E27FC236}">
                <a16:creationId xmlns:a16="http://schemas.microsoft.com/office/drawing/2014/main" id="{E579C6BC-C7F0-A270-8970-B1CEA79EE7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2209800"/>
            <a:ext cx="8763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8" name="Picture 8" descr="MCj04039710000[1]">
            <a:extLst>
              <a:ext uri="{FF2B5EF4-FFF2-40B4-BE49-F238E27FC236}">
                <a16:creationId xmlns:a16="http://schemas.microsoft.com/office/drawing/2014/main" id="{3461DA65-214E-915C-49A3-065ACEDB038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5559425"/>
            <a:ext cx="1981200" cy="107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B015D338-CFF1-31BF-0497-4EEF9361416E}"/>
              </a:ext>
            </a:extLst>
          </p:cNvPr>
          <p:cNvSpPr>
            <a:spLocks noGrp="1" noChangeArrowheads="1"/>
          </p:cNvSpPr>
          <p:nvPr>
            <p:ph type="title"/>
          </p:nvPr>
        </p:nvSpPr>
        <p:spPr>
          <a:xfrm>
            <a:off x="830943" y="250825"/>
            <a:ext cx="7239000" cy="838200"/>
          </a:xfrm>
        </p:spPr>
        <p:txBody>
          <a:bodyPr/>
          <a:lstStyle/>
          <a:p>
            <a:pPr eaLnBrk="1" hangingPunct="1">
              <a:defRPr/>
            </a:pPr>
            <a:r>
              <a:rPr lang="en-US" dirty="0"/>
              <a:t>Excuses</a:t>
            </a:r>
          </a:p>
        </p:txBody>
      </p:sp>
      <p:sp>
        <p:nvSpPr>
          <p:cNvPr id="12293" name="AutoShape 5">
            <a:extLst>
              <a:ext uri="{FF2B5EF4-FFF2-40B4-BE49-F238E27FC236}">
                <a16:creationId xmlns:a16="http://schemas.microsoft.com/office/drawing/2014/main" id="{BE2352C9-22C3-99C5-2421-16DE347D4FBA}"/>
              </a:ext>
            </a:extLst>
          </p:cNvPr>
          <p:cNvSpPr>
            <a:spLocks noChangeArrowheads="1"/>
          </p:cNvSpPr>
          <p:nvPr/>
        </p:nvSpPr>
        <p:spPr bwMode="auto">
          <a:xfrm>
            <a:off x="1524000" y="1524000"/>
            <a:ext cx="2895600" cy="1447800"/>
          </a:xfrm>
          <a:prstGeom prst="wedgeEllipseCallout">
            <a:avLst>
              <a:gd name="adj1" fmla="val 61130"/>
              <a:gd name="adj2" fmla="val 140681"/>
            </a:avLst>
          </a:prstGeom>
          <a:solidFill>
            <a:schemeClr val="accent1"/>
          </a:solidFill>
          <a:ln w="9525">
            <a:solidFill>
              <a:schemeClr val="tx1"/>
            </a:solidFill>
            <a:miter lim="800000"/>
            <a:headEnd/>
            <a:tailEnd/>
          </a:ln>
        </p:spPr>
        <p:txBody>
          <a:bodyPr wrap="none" anchor="ctr"/>
          <a:lstStyle>
            <a:lvl1pPr>
              <a:defRPr>
                <a:solidFill>
                  <a:schemeClr val="tx1"/>
                </a:solidFill>
                <a:latin typeface="Times" pitchFamily="2" charset="0"/>
              </a:defRPr>
            </a:lvl1pPr>
            <a:lvl2pPr marL="742950" indent="-285750">
              <a:defRPr>
                <a:solidFill>
                  <a:schemeClr val="tx1"/>
                </a:solidFill>
                <a:latin typeface="Times" pitchFamily="2" charset="0"/>
              </a:defRPr>
            </a:lvl2pPr>
            <a:lvl3pPr marL="1143000" indent="-228600">
              <a:defRPr>
                <a:solidFill>
                  <a:schemeClr val="tx1"/>
                </a:solidFill>
                <a:latin typeface="Times" pitchFamily="2" charset="0"/>
              </a:defRPr>
            </a:lvl3pPr>
            <a:lvl4pPr marL="1600200" indent="-228600">
              <a:defRPr>
                <a:solidFill>
                  <a:schemeClr val="tx1"/>
                </a:solidFill>
                <a:latin typeface="Times" pitchFamily="2" charset="0"/>
              </a:defRPr>
            </a:lvl4pPr>
            <a:lvl5pPr marL="2057400" indent="-228600">
              <a:defRPr>
                <a:solidFill>
                  <a:schemeClr val="tx1"/>
                </a:solidFill>
                <a:latin typeface="Times" pitchFamily="2" charset="0"/>
              </a:defRPr>
            </a:lvl5pPr>
            <a:lvl6pPr marL="2514600" indent="-228600" eaLnBrk="0" fontAlgn="base" hangingPunct="0">
              <a:spcBef>
                <a:spcPct val="0"/>
              </a:spcBef>
              <a:spcAft>
                <a:spcPct val="0"/>
              </a:spcAft>
              <a:defRPr>
                <a:solidFill>
                  <a:schemeClr val="tx1"/>
                </a:solidFill>
                <a:latin typeface="Times" pitchFamily="2" charset="0"/>
              </a:defRPr>
            </a:lvl6pPr>
            <a:lvl7pPr marL="2971800" indent="-228600" eaLnBrk="0" fontAlgn="base" hangingPunct="0">
              <a:spcBef>
                <a:spcPct val="0"/>
              </a:spcBef>
              <a:spcAft>
                <a:spcPct val="0"/>
              </a:spcAft>
              <a:defRPr>
                <a:solidFill>
                  <a:schemeClr val="tx1"/>
                </a:solidFill>
                <a:latin typeface="Times" pitchFamily="2" charset="0"/>
              </a:defRPr>
            </a:lvl7pPr>
            <a:lvl8pPr marL="3429000" indent="-228600" eaLnBrk="0" fontAlgn="base" hangingPunct="0">
              <a:spcBef>
                <a:spcPct val="0"/>
              </a:spcBef>
              <a:spcAft>
                <a:spcPct val="0"/>
              </a:spcAft>
              <a:defRPr>
                <a:solidFill>
                  <a:schemeClr val="tx1"/>
                </a:solidFill>
                <a:latin typeface="Times" pitchFamily="2" charset="0"/>
              </a:defRPr>
            </a:lvl8pPr>
            <a:lvl9pPr marL="3886200" indent="-228600" eaLnBrk="0" fontAlgn="base" hangingPunct="0">
              <a:spcBef>
                <a:spcPct val="0"/>
              </a:spcBef>
              <a:spcAft>
                <a:spcPct val="0"/>
              </a:spcAft>
              <a:defRPr>
                <a:solidFill>
                  <a:schemeClr val="tx1"/>
                </a:solidFill>
                <a:latin typeface="Times" pitchFamily="2" charset="0"/>
              </a:defRPr>
            </a:lvl9pPr>
          </a:lstStyle>
          <a:p>
            <a:pPr algn="ctr"/>
            <a:r>
              <a:rPr lang="en-US" altLang="en-AE">
                <a:latin typeface="Comic Sans MS" panose="030F0902030302020204" pitchFamily="66" charset="0"/>
              </a:rPr>
              <a:t>It’s okay if </a:t>
            </a:r>
          </a:p>
          <a:p>
            <a:pPr algn="ctr"/>
            <a:r>
              <a:rPr lang="en-US" altLang="en-AE">
                <a:latin typeface="Comic Sans MS" panose="030F0902030302020204" pitchFamily="66" charset="0"/>
              </a:rPr>
              <a:t>I don’t get caught!</a:t>
            </a:r>
            <a:endParaRPr lang="en-US" altLang="en-AE" sz="2400">
              <a:latin typeface="Comic Sans MS" panose="030F0902030302020204" pitchFamily="66" charset="0"/>
            </a:endParaRPr>
          </a:p>
        </p:txBody>
      </p:sp>
      <p:sp>
        <p:nvSpPr>
          <p:cNvPr id="12296" name="AutoShape 8">
            <a:extLst>
              <a:ext uri="{FF2B5EF4-FFF2-40B4-BE49-F238E27FC236}">
                <a16:creationId xmlns:a16="http://schemas.microsoft.com/office/drawing/2014/main" id="{93B2288C-7173-A039-BD33-39DD8E6EBC46}"/>
              </a:ext>
            </a:extLst>
          </p:cNvPr>
          <p:cNvSpPr>
            <a:spLocks noChangeArrowheads="1"/>
          </p:cNvSpPr>
          <p:nvPr/>
        </p:nvSpPr>
        <p:spPr bwMode="auto">
          <a:xfrm>
            <a:off x="3962400" y="2590800"/>
            <a:ext cx="4724400" cy="1676400"/>
          </a:xfrm>
          <a:prstGeom prst="wedgeEllipseCallout">
            <a:avLst>
              <a:gd name="adj1" fmla="val -20565"/>
              <a:gd name="adj2" fmla="val 77273"/>
            </a:avLst>
          </a:prstGeom>
          <a:solidFill>
            <a:schemeClr val="accent1"/>
          </a:solidFill>
          <a:ln w="9525">
            <a:solidFill>
              <a:schemeClr val="tx1"/>
            </a:solidFill>
            <a:miter lim="800000"/>
            <a:headEnd/>
            <a:tailEnd/>
          </a:ln>
        </p:spPr>
        <p:txBody>
          <a:bodyPr wrap="none" anchor="ctr"/>
          <a:lstStyle>
            <a:lvl1pPr>
              <a:defRPr>
                <a:solidFill>
                  <a:schemeClr val="tx1"/>
                </a:solidFill>
                <a:latin typeface="Times" pitchFamily="2" charset="0"/>
              </a:defRPr>
            </a:lvl1pPr>
            <a:lvl2pPr marL="742950" indent="-285750">
              <a:defRPr>
                <a:solidFill>
                  <a:schemeClr val="tx1"/>
                </a:solidFill>
                <a:latin typeface="Times" pitchFamily="2" charset="0"/>
              </a:defRPr>
            </a:lvl2pPr>
            <a:lvl3pPr marL="1143000" indent="-228600">
              <a:defRPr>
                <a:solidFill>
                  <a:schemeClr val="tx1"/>
                </a:solidFill>
                <a:latin typeface="Times" pitchFamily="2" charset="0"/>
              </a:defRPr>
            </a:lvl3pPr>
            <a:lvl4pPr marL="1600200" indent="-228600">
              <a:defRPr>
                <a:solidFill>
                  <a:schemeClr val="tx1"/>
                </a:solidFill>
                <a:latin typeface="Times" pitchFamily="2" charset="0"/>
              </a:defRPr>
            </a:lvl4pPr>
            <a:lvl5pPr marL="2057400" indent="-228600">
              <a:defRPr>
                <a:solidFill>
                  <a:schemeClr val="tx1"/>
                </a:solidFill>
                <a:latin typeface="Times" pitchFamily="2" charset="0"/>
              </a:defRPr>
            </a:lvl5pPr>
            <a:lvl6pPr marL="2514600" indent="-228600" eaLnBrk="0" fontAlgn="base" hangingPunct="0">
              <a:spcBef>
                <a:spcPct val="0"/>
              </a:spcBef>
              <a:spcAft>
                <a:spcPct val="0"/>
              </a:spcAft>
              <a:defRPr>
                <a:solidFill>
                  <a:schemeClr val="tx1"/>
                </a:solidFill>
                <a:latin typeface="Times" pitchFamily="2" charset="0"/>
              </a:defRPr>
            </a:lvl6pPr>
            <a:lvl7pPr marL="2971800" indent="-228600" eaLnBrk="0" fontAlgn="base" hangingPunct="0">
              <a:spcBef>
                <a:spcPct val="0"/>
              </a:spcBef>
              <a:spcAft>
                <a:spcPct val="0"/>
              </a:spcAft>
              <a:defRPr>
                <a:solidFill>
                  <a:schemeClr val="tx1"/>
                </a:solidFill>
                <a:latin typeface="Times" pitchFamily="2" charset="0"/>
              </a:defRPr>
            </a:lvl7pPr>
            <a:lvl8pPr marL="3429000" indent="-228600" eaLnBrk="0" fontAlgn="base" hangingPunct="0">
              <a:spcBef>
                <a:spcPct val="0"/>
              </a:spcBef>
              <a:spcAft>
                <a:spcPct val="0"/>
              </a:spcAft>
              <a:defRPr>
                <a:solidFill>
                  <a:schemeClr val="tx1"/>
                </a:solidFill>
                <a:latin typeface="Times" pitchFamily="2" charset="0"/>
              </a:defRPr>
            </a:lvl8pPr>
            <a:lvl9pPr marL="3886200" indent="-228600" eaLnBrk="0" fontAlgn="base" hangingPunct="0">
              <a:spcBef>
                <a:spcPct val="0"/>
              </a:spcBef>
              <a:spcAft>
                <a:spcPct val="0"/>
              </a:spcAft>
              <a:defRPr>
                <a:solidFill>
                  <a:schemeClr val="tx1"/>
                </a:solidFill>
                <a:latin typeface="Times" pitchFamily="2" charset="0"/>
              </a:defRPr>
            </a:lvl9pPr>
          </a:lstStyle>
          <a:p>
            <a:pPr algn="ctr"/>
            <a:r>
              <a:rPr lang="en-US" altLang="en-AE">
                <a:latin typeface="Comic Sans MS" panose="030F0902030302020204" pitchFamily="66" charset="0"/>
              </a:rPr>
              <a:t>I was too busy to </a:t>
            </a:r>
          </a:p>
          <a:p>
            <a:pPr algn="ctr"/>
            <a:r>
              <a:rPr lang="en-US" altLang="en-AE">
                <a:latin typeface="Comic Sans MS" panose="030F0902030302020204" pitchFamily="66" charset="0"/>
              </a:rPr>
              <a:t>write that paper!</a:t>
            </a:r>
          </a:p>
          <a:p>
            <a:pPr algn="ctr"/>
            <a:r>
              <a:rPr lang="en-US" altLang="en-AE">
                <a:latin typeface="Comic Sans MS" panose="030F0902030302020204" pitchFamily="66" charset="0"/>
              </a:rPr>
              <a:t>(Job, big game, too much homework!)</a:t>
            </a:r>
            <a:endParaRPr lang="en-US" altLang="en-AE"/>
          </a:p>
        </p:txBody>
      </p:sp>
      <p:sp>
        <p:nvSpPr>
          <p:cNvPr id="12297" name="AutoShape 9">
            <a:extLst>
              <a:ext uri="{FF2B5EF4-FFF2-40B4-BE49-F238E27FC236}">
                <a16:creationId xmlns:a16="http://schemas.microsoft.com/office/drawing/2014/main" id="{C02BE407-FF59-8689-282C-BDA56E8430E0}"/>
              </a:ext>
            </a:extLst>
          </p:cNvPr>
          <p:cNvSpPr>
            <a:spLocks noChangeArrowheads="1"/>
          </p:cNvSpPr>
          <p:nvPr/>
        </p:nvSpPr>
        <p:spPr bwMode="auto">
          <a:xfrm>
            <a:off x="838200" y="4343400"/>
            <a:ext cx="2057400" cy="1371600"/>
          </a:xfrm>
          <a:prstGeom prst="wedgeEllipseCallout">
            <a:avLst>
              <a:gd name="adj1" fmla="val 133181"/>
              <a:gd name="adj2" fmla="val 47222"/>
            </a:avLst>
          </a:prstGeom>
          <a:solidFill>
            <a:schemeClr val="accent1"/>
          </a:solidFill>
          <a:ln w="9525">
            <a:solidFill>
              <a:schemeClr val="tx1"/>
            </a:solidFill>
            <a:miter lim="800000"/>
            <a:headEnd/>
            <a:tailEnd/>
          </a:ln>
        </p:spPr>
        <p:txBody>
          <a:bodyPr wrap="none" anchor="ctr"/>
          <a:lstStyle>
            <a:lvl1pPr>
              <a:defRPr>
                <a:solidFill>
                  <a:schemeClr val="tx1"/>
                </a:solidFill>
                <a:latin typeface="Times" pitchFamily="2" charset="0"/>
              </a:defRPr>
            </a:lvl1pPr>
            <a:lvl2pPr marL="742950" indent="-285750">
              <a:defRPr>
                <a:solidFill>
                  <a:schemeClr val="tx1"/>
                </a:solidFill>
                <a:latin typeface="Times" pitchFamily="2" charset="0"/>
              </a:defRPr>
            </a:lvl2pPr>
            <a:lvl3pPr marL="1143000" indent="-228600">
              <a:defRPr>
                <a:solidFill>
                  <a:schemeClr val="tx1"/>
                </a:solidFill>
                <a:latin typeface="Times" pitchFamily="2" charset="0"/>
              </a:defRPr>
            </a:lvl3pPr>
            <a:lvl4pPr marL="1600200" indent="-228600">
              <a:defRPr>
                <a:solidFill>
                  <a:schemeClr val="tx1"/>
                </a:solidFill>
                <a:latin typeface="Times" pitchFamily="2" charset="0"/>
              </a:defRPr>
            </a:lvl4pPr>
            <a:lvl5pPr marL="2057400" indent="-228600">
              <a:defRPr>
                <a:solidFill>
                  <a:schemeClr val="tx1"/>
                </a:solidFill>
                <a:latin typeface="Times" pitchFamily="2" charset="0"/>
              </a:defRPr>
            </a:lvl5pPr>
            <a:lvl6pPr marL="2514600" indent="-228600" eaLnBrk="0" fontAlgn="base" hangingPunct="0">
              <a:spcBef>
                <a:spcPct val="0"/>
              </a:spcBef>
              <a:spcAft>
                <a:spcPct val="0"/>
              </a:spcAft>
              <a:defRPr>
                <a:solidFill>
                  <a:schemeClr val="tx1"/>
                </a:solidFill>
                <a:latin typeface="Times" pitchFamily="2" charset="0"/>
              </a:defRPr>
            </a:lvl6pPr>
            <a:lvl7pPr marL="2971800" indent="-228600" eaLnBrk="0" fontAlgn="base" hangingPunct="0">
              <a:spcBef>
                <a:spcPct val="0"/>
              </a:spcBef>
              <a:spcAft>
                <a:spcPct val="0"/>
              </a:spcAft>
              <a:defRPr>
                <a:solidFill>
                  <a:schemeClr val="tx1"/>
                </a:solidFill>
                <a:latin typeface="Times" pitchFamily="2" charset="0"/>
              </a:defRPr>
            </a:lvl7pPr>
            <a:lvl8pPr marL="3429000" indent="-228600" eaLnBrk="0" fontAlgn="base" hangingPunct="0">
              <a:spcBef>
                <a:spcPct val="0"/>
              </a:spcBef>
              <a:spcAft>
                <a:spcPct val="0"/>
              </a:spcAft>
              <a:defRPr>
                <a:solidFill>
                  <a:schemeClr val="tx1"/>
                </a:solidFill>
                <a:latin typeface="Times" pitchFamily="2" charset="0"/>
              </a:defRPr>
            </a:lvl8pPr>
            <a:lvl9pPr marL="3886200" indent="-228600" eaLnBrk="0" fontAlgn="base" hangingPunct="0">
              <a:spcBef>
                <a:spcPct val="0"/>
              </a:spcBef>
              <a:spcAft>
                <a:spcPct val="0"/>
              </a:spcAft>
              <a:defRPr>
                <a:solidFill>
                  <a:schemeClr val="tx1"/>
                </a:solidFill>
                <a:latin typeface="Times" pitchFamily="2" charset="0"/>
              </a:defRPr>
            </a:lvl9pPr>
          </a:lstStyle>
          <a:p>
            <a:pPr algn="ctr"/>
            <a:r>
              <a:rPr lang="en-US" altLang="en-AE">
                <a:latin typeface="Comic Sans MS" panose="030F0902030302020204" pitchFamily="66" charset="0"/>
              </a:rPr>
              <a:t>My teachers </a:t>
            </a:r>
          </a:p>
          <a:p>
            <a:pPr algn="ctr"/>
            <a:r>
              <a:rPr lang="en-US" altLang="en-AE">
                <a:latin typeface="Comic Sans MS" panose="030F0902030302020204" pitchFamily="66" charset="0"/>
              </a:rPr>
              <a:t>expect</a:t>
            </a:r>
          </a:p>
          <a:p>
            <a:pPr algn="ctr"/>
            <a:r>
              <a:rPr lang="en-US" altLang="en-AE">
                <a:latin typeface="Comic Sans MS" panose="030F0902030302020204" pitchFamily="66" charset="0"/>
              </a:rPr>
              <a:t> too much!</a:t>
            </a:r>
            <a:endParaRPr lang="en-US" altLang="en-AE" sz="2400"/>
          </a:p>
        </p:txBody>
      </p:sp>
      <p:sp>
        <p:nvSpPr>
          <p:cNvPr id="12298" name="AutoShape 10">
            <a:extLst>
              <a:ext uri="{FF2B5EF4-FFF2-40B4-BE49-F238E27FC236}">
                <a16:creationId xmlns:a16="http://schemas.microsoft.com/office/drawing/2014/main" id="{BBA2CB01-FC42-86BB-05C1-871FB19E9B9B}"/>
              </a:ext>
            </a:extLst>
          </p:cNvPr>
          <p:cNvSpPr>
            <a:spLocks noChangeArrowheads="1"/>
          </p:cNvSpPr>
          <p:nvPr/>
        </p:nvSpPr>
        <p:spPr bwMode="auto">
          <a:xfrm>
            <a:off x="2743200" y="3581400"/>
            <a:ext cx="1600200" cy="1524000"/>
          </a:xfrm>
          <a:prstGeom prst="wedgeRoundRectCallout">
            <a:avLst>
              <a:gd name="adj1" fmla="val 68653"/>
              <a:gd name="adj2" fmla="val 37708"/>
              <a:gd name="adj3" fmla="val 16667"/>
            </a:avLst>
          </a:prstGeom>
          <a:solidFill>
            <a:schemeClr val="accent1"/>
          </a:solidFill>
          <a:ln w="9525">
            <a:solidFill>
              <a:schemeClr val="tx1"/>
            </a:solidFill>
            <a:miter lim="800000"/>
            <a:headEnd/>
            <a:tailEnd/>
          </a:ln>
        </p:spPr>
        <p:txBody>
          <a:bodyPr wrap="none" anchor="ctr"/>
          <a:lstStyle>
            <a:lvl1pPr>
              <a:defRPr>
                <a:solidFill>
                  <a:schemeClr val="tx1"/>
                </a:solidFill>
                <a:latin typeface="Times" pitchFamily="2" charset="0"/>
              </a:defRPr>
            </a:lvl1pPr>
            <a:lvl2pPr marL="742950" indent="-285750">
              <a:defRPr>
                <a:solidFill>
                  <a:schemeClr val="tx1"/>
                </a:solidFill>
                <a:latin typeface="Times" pitchFamily="2" charset="0"/>
              </a:defRPr>
            </a:lvl2pPr>
            <a:lvl3pPr marL="1143000" indent="-228600">
              <a:defRPr>
                <a:solidFill>
                  <a:schemeClr val="tx1"/>
                </a:solidFill>
                <a:latin typeface="Times" pitchFamily="2" charset="0"/>
              </a:defRPr>
            </a:lvl3pPr>
            <a:lvl4pPr marL="1600200" indent="-228600">
              <a:defRPr>
                <a:solidFill>
                  <a:schemeClr val="tx1"/>
                </a:solidFill>
                <a:latin typeface="Times" pitchFamily="2" charset="0"/>
              </a:defRPr>
            </a:lvl4pPr>
            <a:lvl5pPr marL="2057400" indent="-228600">
              <a:defRPr>
                <a:solidFill>
                  <a:schemeClr val="tx1"/>
                </a:solidFill>
                <a:latin typeface="Times" pitchFamily="2" charset="0"/>
              </a:defRPr>
            </a:lvl5pPr>
            <a:lvl6pPr marL="2514600" indent="-228600" eaLnBrk="0" fontAlgn="base" hangingPunct="0">
              <a:spcBef>
                <a:spcPct val="0"/>
              </a:spcBef>
              <a:spcAft>
                <a:spcPct val="0"/>
              </a:spcAft>
              <a:defRPr>
                <a:solidFill>
                  <a:schemeClr val="tx1"/>
                </a:solidFill>
                <a:latin typeface="Times" pitchFamily="2" charset="0"/>
              </a:defRPr>
            </a:lvl6pPr>
            <a:lvl7pPr marL="2971800" indent="-228600" eaLnBrk="0" fontAlgn="base" hangingPunct="0">
              <a:spcBef>
                <a:spcPct val="0"/>
              </a:spcBef>
              <a:spcAft>
                <a:spcPct val="0"/>
              </a:spcAft>
              <a:defRPr>
                <a:solidFill>
                  <a:schemeClr val="tx1"/>
                </a:solidFill>
                <a:latin typeface="Times" pitchFamily="2" charset="0"/>
              </a:defRPr>
            </a:lvl7pPr>
            <a:lvl8pPr marL="3429000" indent="-228600" eaLnBrk="0" fontAlgn="base" hangingPunct="0">
              <a:spcBef>
                <a:spcPct val="0"/>
              </a:spcBef>
              <a:spcAft>
                <a:spcPct val="0"/>
              </a:spcAft>
              <a:defRPr>
                <a:solidFill>
                  <a:schemeClr val="tx1"/>
                </a:solidFill>
                <a:latin typeface="Times" pitchFamily="2" charset="0"/>
              </a:defRPr>
            </a:lvl8pPr>
            <a:lvl9pPr marL="3886200" indent="-228600" eaLnBrk="0" fontAlgn="base" hangingPunct="0">
              <a:spcBef>
                <a:spcPct val="0"/>
              </a:spcBef>
              <a:spcAft>
                <a:spcPct val="0"/>
              </a:spcAft>
              <a:defRPr>
                <a:solidFill>
                  <a:schemeClr val="tx1"/>
                </a:solidFill>
                <a:latin typeface="Times" pitchFamily="2" charset="0"/>
              </a:defRPr>
            </a:lvl9pPr>
          </a:lstStyle>
          <a:p>
            <a:pPr algn="ctr"/>
            <a:r>
              <a:rPr lang="en-US" altLang="en-AE">
                <a:latin typeface="Comic Sans MS" panose="030F0902030302020204" pitchFamily="66" charset="0"/>
              </a:rPr>
              <a:t>I’ve got to get </a:t>
            </a:r>
          </a:p>
          <a:p>
            <a:pPr algn="ctr"/>
            <a:r>
              <a:rPr lang="en-US" altLang="en-AE">
                <a:latin typeface="Comic Sans MS" panose="030F0902030302020204" pitchFamily="66" charset="0"/>
              </a:rPr>
              <a:t>into a </a:t>
            </a:r>
          </a:p>
          <a:p>
            <a:pPr algn="ctr"/>
            <a:r>
              <a:rPr lang="en-US" altLang="en-AE">
                <a:latin typeface="Comic Sans MS" panose="030F0902030302020204" pitchFamily="66" charset="0"/>
              </a:rPr>
              <a:t>certain college.!</a:t>
            </a:r>
          </a:p>
        </p:txBody>
      </p:sp>
      <p:sp>
        <p:nvSpPr>
          <p:cNvPr id="12299" name="AutoShape 11">
            <a:extLst>
              <a:ext uri="{FF2B5EF4-FFF2-40B4-BE49-F238E27FC236}">
                <a16:creationId xmlns:a16="http://schemas.microsoft.com/office/drawing/2014/main" id="{F2641270-EE2F-728D-1928-B4CB73ED0936}"/>
              </a:ext>
            </a:extLst>
          </p:cNvPr>
          <p:cNvSpPr>
            <a:spLocks noChangeArrowheads="1"/>
          </p:cNvSpPr>
          <p:nvPr/>
        </p:nvSpPr>
        <p:spPr bwMode="auto">
          <a:xfrm>
            <a:off x="6477000" y="4495800"/>
            <a:ext cx="1676400" cy="1295400"/>
          </a:xfrm>
          <a:prstGeom prst="wedgeRoundRectCallout">
            <a:avLst>
              <a:gd name="adj1" fmla="val -85699"/>
              <a:gd name="adj2" fmla="val 22551"/>
              <a:gd name="adj3" fmla="val 16667"/>
            </a:avLst>
          </a:prstGeom>
          <a:solidFill>
            <a:schemeClr val="accent1"/>
          </a:solidFill>
          <a:ln w="9525">
            <a:solidFill>
              <a:schemeClr val="tx1"/>
            </a:solidFill>
            <a:miter lim="800000"/>
            <a:headEnd/>
            <a:tailEnd/>
          </a:ln>
        </p:spPr>
        <p:txBody>
          <a:bodyPr wrap="none" anchor="ctr"/>
          <a:lstStyle>
            <a:lvl1pPr>
              <a:defRPr>
                <a:solidFill>
                  <a:schemeClr val="tx1"/>
                </a:solidFill>
                <a:latin typeface="Times" pitchFamily="2" charset="0"/>
              </a:defRPr>
            </a:lvl1pPr>
            <a:lvl2pPr marL="742950" indent="-285750">
              <a:defRPr>
                <a:solidFill>
                  <a:schemeClr val="tx1"/>
                </a:solidFill>
                <a:latin typeface="Times" pitchFamily="2" charset="0"/>
              </a:defRPr>
            </a:lvl2pPr>
            <a:lvl3pPr marL="1143000" indent="-228600">
              <a:defRPr>
                <a:solidFill>
                  <a:schemeClr val="tx1"/>
                </a:solidFill>
                <a:latin typeface="Times" pitchFamily="2" charset="0"/>
              </a:defRPr>
            </a:lvl3pPr>
            <a:lvl4pPr marL="1600200" indent="-228600">
              <a:defRPr>
                <a:solidFill>
                  <a:schemeClr val="tx1"/>
                </a:solidFill>
                <a:latin typeface="Times" pitchFamily="2" charset="0"/>
              </a:defRPr>
            </a:lvl4pPr>
            <a:lvl5pPr marL="2057400" indent="-228600">
              <a:defRPr>
                <a:solidFill>
                  <a:schemeClr val="tx1"/>
                </a:solidFill>
                <a:latin typeface="Times" pitchFamily="2" charset="0"/>
              </a:defRPr>
            </a:lvl5pPr>
            <a:lvl6pPr marL="2514600" indent="-228600" eaLnBrk="0" fontAlgn="base" hangingPunct="0">
              <a:spcBef>
                <a:spcPct val="0"/>
              </a:spcBef>
              <a:spcAft>
                <a:spcPct val="0"/>
              </a:spcAft>
              <a:defRPr>
                <a:solidFill>
                  <a:schemeClr val="tx1"/>
                </a:solidFill>
                <a:latin typeface="Times" pitchFamily="2" charset="0"/>
              </a:defRPr>
            </a:lvl6pPr>
            <a:lvl7pPr marL="2971800" indent="-228600" eaLnBrk="0" fontAlgn="base" hangingPunct="0">
              <a:spcBef>
                <a:spcPct val="0"/>
              </a:spcBef>
              <a:spcAft>
                <a:spcPct val="0"/>
              </a:spcAft>
              <a:defRPr>
                <a:solidFill>
                  <a:schemeClr val="tx1"/>
                </a:solidFill>
                <a:latin typeface="Times" pitchFamily="2" charset="0"/>
              </a:defRPr>
            </a:lvl7pPr>
            <a:lvl8pPr marL="3429000" indent="-228600" eaLnBrk="0" fontAlgn="base" hangingPunct="0">
              <a:spcBef>
                <a:spcPct val="0"/>
              </a:spcBef>
              <a:spcAft>
                <a:spcPct val="0"/>
              </a:spcAft>
              <a:defRPr>
                <a:solidFill>
                  <a:schemeClr val="tx1"/>
                </a:solidFill>
                <a:latin typeface="Times" pitchFamily="2" charset="0"/>
              </a:defRPr>
            </a:lvl8pPr>
            <a:lvl9pPr marL="3886200" indent="-228600" eaLnBrk="0" fontAlgn="base" hangingPunct="0">
              <a:spcBef>
                <a:spcPct val="0"/>
              </a:spcBef>
              <a:spcAft>
                <a:spcPct val="0"/>
              </a:spcAft>
              <a:defRPr>
                <a:solidFill>
                  <a:schemeClr val="tx1"/>
                </a:solidFill>
                <a:latin typeface="Times" pitchFamily="2" charset="0"/>
              </a:defRPr>
            </a:lvl9pPr>
          </a:lstStyle>
          <a:p>
            <a:pPr algn="ctr"/>
            <a:r>
              <a:rPr lang="en-US" altLang="en-AE">
                <a:latin typeface="Comic Sans MS" panose="030F0902030302020204" pitchFamily="66" charset="0"/>
              </a:rPr>
              <a:t>My parents</a:t>
            </a:r>
          </a:p>
          <a:p>
            <a:pPr algn="ctr"/>
            <a:r>
              <a:rPr lang="en-US" altLang="en-AE">
                <a:latin typeface="Comic Sans MS" panose="030F0902030302020204" pitchFamily="66" charset="0"/>
              </a:rPr>
              <a:t> expect “A”s!</a:t>
            </a:r>
          </a:p>
        </p:txBody>
      </p:sp>
      <p:sp>
        <p:nvSpPr>
          <p:cNvPr id="9224" name="AutoShape 12">
            <a:extLst>
              <a:ext uri="{FF2B5EF4-FFF2-40B4-BE49-F238E27FC236}">
                <a16:creationId xmlns:a16="http://schemas.microsoft.com/office/drawing/2014/main" id="{E85E2C86-C80D-5342-993C-FAA594344230}"/>
              </a:ext>
            </a:extLst>
          </p:cNvPr>
          <p:cNvSpPr>
            <a:spLocks noChangeArrowheads="1"/>
          </p:cNvSpPr>
          <p:nvPr/>
        </p:nvSpPr>
        <p:spPr bwMode="auto">
          <a:xfrm>
            <a:off x="762000" y="2590800"/>
            <a:ext cx="2286000" cy="1219200"/>
          </a:xfrm>
          <a:prstGeom prst="wedgeEllipseCallout">
            <a:avLst>
              <a:gd name="adj1" fmla="val 88125"/>
              <a:gd name="adj2" fmla="val 26431"/>
            </a:avLst>
          </a:prstGeom>
          <a:solidFill>
            <a:schemeClr val="accent1"/>
          </a:solidFill>
          <a:ln w="9525">
            <a:solidFill>
              <a:schemeClr val="tx1"/>
            </a:solidFill>
            <a:miter lim="800000"/>
            <a:headEnd/>
            <a:tailEnd/>
          </a:ln>
        </p:spPr>
        <p:txBody>
          <a:bodyPr wrap="none" anchor="ctr"/>
          <a:lstStyle>
            <a:lvl1pPr>
              <a:defRPr>
                <a:solidFill>
                  <a:schemeClr val="tx1"/>
                </a:solidFill>
                <a:latin typeface="Times" pitchFamily="2" charset="0"/>
              </a:defRPr>
            </a:lvl1pPr>
            <a:lvl2pPr marL="742950" indent="-285750">
              <a:defRPr>
                <a:solidFill>
                  <a:schemeClr val="tx1"/>
                </a:solidFill>
                <a:latin typeface="Times" pitchFamily="2" charset="0"/>
              </a:defRPr>
            </a:lvl2pPr>
            <a:lvl3pPr marL="1143000" indent="-228600">
              <a:defRPr>
                <a:solidFill>
                  <a:schemeClr val="tx1"/>
                </a:solidFill>
                <a:latin typeface="Times" pitchFamily="2" charset="0"/>
              </a:defRPr>
            </a:lvl3pPr>
            <a:lvl4pPr marL="1600200" indent="-228600">
              <a:defRPr>
                <a:solidFill>
                  <a:schemeClr val="tx1"/>
                </a:solidFill>
                <a:latin typeface="Times" pitchFamily="2" charset="0"/>
              </a:defRPr>
            </a:lvl4pPr>
            <a:lvl5pPr marL="2057400" indent="-228600">
              <a:defRPr>
                <a:solidFill>
                  <a:schemeClr val="tx1"/>
                </a:solidFill>
                <a:latin typeface="Times" pitchFamily="2" charset="0"/>
              </a:defRPr>
            </a:lvl5pPr>
            <a:lvl6pPr marL="2514600" indent="-228600" eaLnBrk="0" fontAlgn="base" hangingPunct="0">
              <a:spcBef>
                <a:spcPct val="0"/>
              </a:spcBef>
              <a:spcAft>
                <a:spcPct val="0"/>
              </a:spcAft>
              <a:defRPr>
                <a:solidFill>
                  <a:schemeClr val="tx1"/>
                </a:solidFill>
                <a:latin typeface="Times" pitchFamily="2" charset="0"/>
              </a:defRPr>
            </a:lvl6pPr>
            <a:lvl7pPr marL="2971800" indent="-228600" eaLnBrk="0" fontAlgn="base" hangingPunct="0">
              <a:spcBef>
                <a:spcPct val="0"/>
              </a:spcBef>
              <a:spcAft>
                <a:spcPct val="0"/>
              </a:spcAft>
              <a:defRPr>
                <a:solidFill>
                  <a:schemeClr val="tx1"/>
                </a:solidFill>
                <a:latin typeface="Times" pitchFamily="2" charset="0"/>
              </a:defRPr>
            </a:lvl7pPr>
            <a:lvl8pPr marL="3429000" indent="-228600" eaLnBrk="0" fontAlgn="base" hangingPunct="0">
              <a:spcBef>
                <a:spcPct val="0"/>
              </a:spcBef>
              <a:spcAft>
                <a:spcPct val="0"/>
              </a:spcAft>
              <a:defRPr>
                <a:solidFill>
                  <a:schemeClr val="tx1"/>
                </a:solidFill>
                <a:latin typeface="Times" pitchFamily="2" charset="0"/>
              </a:defRPr>
            </a:lvl8pPr>
            <a:lvl9pPr marL="3886200" indent="-228600" eaLnBrk="0" fontAlgn="base" hangingPunct="0">
              <a:spcBef>
                <a:spcPct val="0"/>
              </a:spcBef>
              <a:spcAft>
                <a:spcPct val="0"/>
              </a:spcAft>
              <a:defRPr>
                <a:solidFill>
                  <a:schemeClr val="tx1"/>
                </a:solidFill>
                <a:latin typeface="Times" pitchFamily="2" charset="0"/>
              </a:defRPr>
            </a:lvl9pPr>
          </a:lstStyle>
          <a:p>
            <a:pPr algn="ctr"/>
            <a:endParaRPr lang="en-AE" altLang="en-AE" sz="2400"/>
          </a:p>
        </p:txBody>
      </p:sp>
      <p:sp>
        <p:nvSpPr>
          <p:cNvPr id="9225" name="Text Box 13">
            <a:extLst>
              <a:ext uri="{FF2B5EF4-FFF2-40B4-BE49-F238E27FC236}">
                <a16:creationId xmlns:a16="http://schemas.microsoft.com/office/drawing/2014/main" id="{726B2064-C00E-BD8E-0C6D-C4F1E386CF9F}"/>
              </a:ext>
            </a:extLst>
          </p:cNvPr>
          <p:cNvSpPr txBox="1">
            <a:spLocks noChangeArrowheads="1"/>
          </p:cNvSpPr>
          <p:nvPr/>
        </p:nvSpPr>
        <p:spPr bwMode="auto">
          <a:xfrm>
            <a:off x="990600" y="2819400"/>
            <a:ext cx="195580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pitchFamily="2" charset="0"/>
              </a:defRPr>
            </a:lvl1pPr>
            <a:lvl2pPr marL="742950" indent="-285750">
              <a:defRPr>
                <a:solidFill>
                  <a:schemeClr val="tx1"/>
                </a:solidFill>
                <a:latin typeface="Times" pitchFamily="2" charset="0"/>
              </a:defRPr>
            </a:lvl2pPr>
            <a:lvl3pPr marL="1143000" indent="-228600">
              <a:defRPr>
                <a:solidFill>
                  <a:schemeClr val="tx1"/>
                </a:solidFill>
                <a:latin typeface="Times" pitchFamily="2" charset="0"/>
              </a:defRPr>
            </a:lvl3pPr>
            <a:lvl4pPr marL="1600200" indent="-228600">
              <a:defRPr>
                <a:solidFill>
                  <a:schemeClr val="tx1"/>
                </a:solidFill>
                <a:latin typeface="Times" pitchFamily="2" charset="0"/>
              </a:defRPr>
            </a:lvl4pPr>
            <a:lvl5pPr marL="2057400" indent="-228600">
              <a:defRPr>
                <a:solidFill>
                  <a:schemeClr val="tx1"/>
                </a:solidFill>
                <a:latin typeface="Times" pitchFamily="2" charset="0"/>
              </a:defRPr>
            </a:lvl5pPr>
            <a:lvl6pPr marL="2514600" indent="-228600" eaLnBrk="0" fontAlgn="base" hangingPunct="0">
              <a:spcBef>
                <a:spcPct val="0"/>
              </a:spcBef>
              <a:spcAft>
                <a:spcPct val="0"/>
              </a:spcAft>
              <a:defRPr>
                <a:solidFill>
                  <a:schemeClr val="tx1"/>
                </a:solidFill>
                <a:latin typeface="Times" pitchFamily="2" charset="0"/>
              </a:defRPr>
            </a:lvl6pPr>
            <a:lvl7pPr marL="2971800" indent="-228600" eaLnBrk="0" fontAlgn="base" hangingPunct="0">
              <a:spcBef>
                <a:spcPct val="0"/>
              </a:spcBef>
              <a:spcAft>
                <a:spcPct val="0"/>
              </a:spcAft>
              <a:defRPr>
                <a:solidFill>
                  <a:schemeClr val="tx1"/>
                </a:solidFill>
                <a:latin typeface="Times" pitchFamily="2" charset="0"/>
              </a:defRPr>
            </a:lvl7pPr>
            <a:lvl8pPr marL="3429000" indent="-228600" eaLnBrk="0" fontAlgn="base" hangingPunct="0">
              <a:spcBef>
                <a:spcPct val="0"/>
              </a:spcBef>
              <a:spcAft>
                <a:spcPct val="0"/>
              </a:spcAft>
              <a:defRPr>
                <a:solidFill>
                  <a:schemeClr val="tx1"/>
                </a:solidFill>
                <a:latin typeface="Times" pitchFamily="2" charset="0"/>
              </a:defRPr>
            </a:lvl8pPr>
            <a:lvl9pPr marL="3886200" indent="-228600" eaLnBrk="0" fontAlgn="base" hangingPunct="0">
              <a:spcBef>
                <a:spcPct val="0"/>
              </a:spcBef>
              <a:spcAft>
                <a:spcPct val="0"/>
              </a:spcAft>
              <a:defRPr>
                <a:solidFill>
                  <a:schemeClr val="tx1"/>
                </a:solidFill>
                <a:latin typeface="Times" pitchFamily="2" charset="0"/>
              </a:defRPr>
            </a:lvl9pPr>
          </a:lstStyle>
          <a:p>
            <a:pPr algn="ctr"/>
            <a:r>
              <a:rPr lang="en-US" altLang="en-AE">
                <a:latin typeface="Comic Sans MS" panose="030F0902030302020204" pitchFamily="66" charset="0"/>
              </a:rPr>
              <a:t>This assignment </a:t>
            </a:r>
          </a:p>
          <a:p>
            <a:pPr algn="ctr"/>
            <a:r>
              <a:rPr lang="en-US" altLang="en-AE">
                <a:latin typeface="Comic Sans MS" panose="030F0902030302020204" pitchFamily="66" charset="0"/>
              </a:rPr>
              <a:t>was BORING!</a:t>
            </a:r>
            <a:endParaRPr lang="en-US" altLang="en-AE" sz="2400"/>
          </a:p>
        </p:txBody>
      </p:sp>
      <p:pic>
        <p:nvPicPr>
          <p:cNvPr id="9226" name="Picture 14" descr="bd05048_">
            <a:extLst>
              <a:ext uri="{FF2B5EF4-FFF2-40B4-BE49-F238E27FC236}">
                <a16:creationId xmlns:a16="http://schemas.microsoft.com/office/drawing/2014/main" id="{9349E6CD-F544-0AE1-2C2E-8AD2E0405C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4876800"/>
            <a:ext cx="1246188"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03" name="AutoShape 15">
            <a:extLst>
              <a:ext uri="{FF2B5EF4-FFF2-40B4-BE49-F238E27FC236}">
                <a16:creationId xmlns:a16="http://schemas.microsoft.com/office/drawing/2014/main" id="{B6124233-7391-B34A-7369-5DA93C33726F}"/>
              </a:ext>
            </a:extLst>
          </p:cNvPr>
          <p:cNvSpPr>
            <a:spLocks noChangeArrowheads="1"/>
          </p:cNvSpPr>
          <p:nvPr/>
        </p:nvSpPr>
        <p:spPr bwMode="auto">
          <a:xfrm>
            <a:off x="4114800" y="1447800"/>
            <a:ext cx="3352800" cy="990600"/>
          </a:xfrm>
          <a:prstGeom prst="wedgeRoundRectCallout">
            <a:avLst>
              <a:gd name="adj1" fmla="val -30116"/>
              <a:gd name="adj2" fmla="val 88782"/>
              <a:gd name="adj3" fmla="val 16667"/>
            </a:avLst>
          </a:prstGeom>
          <a:solidFill>
            <a:schemeClr val="accent1"/>
          </a:solidFill>
          <a:ln w="9525">
            <a:solidFill>
              <a:schemeClr val="tx1"/>
            </a:solidFill>
            <a:miter lim="800000"/>
            <a:headEnd/>
            <a:tailEnd/>
          </a:ln>
        </p:spPr>
        <p:txBody>
          <a:bodyPr/>
          <a:lstStyle>
            <a:lvl1pPr>
              <a:defRPr>
                <a:solidFill>
                  <a:schemeClr val="tx1"/>
                </a:solidFill>
                <a:latin typeface="Times" pitchFamily="2" charset="0"/>
              </a:defRPr>
            </a:lvl1pPr>
            <a:lvl2pPr marL="742950" indent="-285750">
              <a:defRPr>
                <a:solidFill>
                  <a:schemeClr val="tx1"/>
                </a:solidFill>
                <a:latin typeface="Times" pitchFamily="2" charset="0"/>
              </a:defRPr>
            </a:lvl2pPr>
            <a:lvl3pPr marL="1143000" indent="-228600">
              <a:defRPr>
                <a:solidFill>
                  <a:schemeClr val="tx1"/>
                </a:solidFill>
                <a:latin typeface="Times" pitchFamily="2" charset="0"/>
              </a:defRPr>
            </a:lvl3pPr>
            <a:lvl4pPr marL="1600200" indent="-228600">
              <a:defRPr>
                <a:solidFill>
                  <a:schemeClr val="tx1"/>
                </a:solidFill>
                <a:latin typeface="Times" pitchFamily="2" charset="0"/>
              </a:defRPr>
            </a:lvl4pPr>
            <a:lvl5pPr marL="2057400" indent="-228600">
              <a:defRPr>
                <a:solidFill>
                  <a:schemeClr val="tx1"/>
                </a:solidFill>
                <a:latin typeface="Times" pitchFamily="2" charset="0"/>
              </a:defRPr>
            </a:lvl5pPr>
            <a:lvl6pPr marL="2514600" indent="-228600" eaLnBrk="0" fontAlgn="base" hangingPunct="0">
              <a:spcBef>
                <a:spcPct val="0"/>
              </a:spcBef>
              <a:spcAft>
                <a:spcPct val="0"/>
              </a:spcAft>
              <a:defRPr>
                <a:solidFill>
                  <a:schemeClr val="tx1"/>
                </a:solidFill>
                <a:latin typeface="Times" pitchFamily="2" charset="0"/>
              </a:defRPr>
            </a:lvl6pPr>
            <a:lvl7pPr marL="2971800" indent="-228600" eaLnBrk="0" fontAlgn="base" hangingPunct="0">
              <a:spcBef>
                <a:spcPct val="0"/>
              </a:spcBef>
              <a:spcAft>
                <a:spcPct val="0"/>
              </a:spcAft>
              <a:defRPr>
                <a:solidFill>
                  <a:schemeClr val="tx1"/>
                </a:solidFill>
                <a:latin typeface="Times" pitchFamily="2" charset="0"/>
              </a:defRPr>
            </a:lvl7pPr>
            <a:lvl8pPr marL="3429000" indent="-228600" eaLnBrk="0" fontAlgn="base" hangingPunct="0">
              <a:spcBef>
                <a:spcPct val="0"/>
              </a:spcBef>
              <a:spcAft>
                <a:spcPct val="0"/>
              </a:spcAft>
              <a:defRPr>
                <a:solidFill>
                  <a:schemeClr val="tx1"/>
                </a:solidFill>
                <a:latin typeface="Times" pitchFamily="2" charset="0"/>
              </a:defRPr>
            </a:lvl8pPr>
            <a:lvl9pPr marL="3886200" indent="-228600" eaLnBrk="0" fontAlgn="base" hangingPunct="0">
              <a:spcBef>
                <a:spcPct val="0"/>
              </a:spcBef>
              <a:spcAft>
                <a:spcPct val="0"/>
              </a:spcAft>
              <a:defRPr>
                <a:solidFill>
                  <a:schemeClr val="tx1"/>
                </a:solidFill>
                <a:latin typeface="Times" pitchFamily="2" charset="0"/>
              </a:defRPr>
            </a:lvl9pPr>
          </a:lstStyle>
          <a:p>
            <a:pPr algn="ctr"/>
            <a:endParaRPr lang="en-US" altLang="en-AE" b="1">
              <a:latin typeface="Comic Sans MS" panose="030F0902030302020204" pitchFamily="66" charset="0"/>
            </a:endParaRPr>
          </a:p>
          <a:p>
            <a:pPr algn="ctr"/>
            <a:r>
              <a:rPr lang="en-US" altLang="en-AE">
                <a:latin typeface="Comic Sans MS" panose="030F0902030302020204" pitchFamily="66" charset="0"/>
              </a:rPr>
              <a:t>Everyone does it!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2293"/>
                                        </p:tgtEl>
                                        <p:attrNameLst>
                                          <p:attrName>style.visibility</p:attrName>
                                        </p:attrNameLst>
                                      </p:cBhvr>
                                      <p:to>
                                        <p:strVal val="visible"/>
                                      </p:to>
                                    </p:set>
                                    <p:anim calcmode="lin" valueType="num">
                                      <p:cBhvr additive="base">
                                        <p:cTn id="7" dur="500" fill="hold"/>
                                        <p:tgtEl>
                                          <p:spTgt spid="12293"/>
                                        </p:tgtEl>
                                        <p:attrNameLst>
                                          <p:attrName>ppt_x</p:attrName>
                                        </p:attrNameLst>
                                      </p:cBhvr>
                                      <p:tavLst>
                                        <p:tav tm="0">
                                          <p:val>
                                            <p:strVal val="0-#ppt_w/2"/>
                                          </p:val>
                                        </p:tav>
                                        <p:tav tm="100000">
                                          <p:val>
                                            <p:strVal val="#ppt_x"/>
                                          </p:val>
                                        </p:tav>
                                      </p:tavLst>
                                    </p:anim>
                                    <p:anim calcmode="lin" valueType="num">
                                      <p:cBhvr additive="base">
                                        <p:cTn id="8" dur="500" fill="hold"/>
                                        <p:tgtEl>
                                          <p:spTgt spid="1229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2" fill="hold" nodeType="clickEffect">
                                  <p:stCondLst>
                                    <p:cond delay="0"/>
                                  </p:stCondLst>
                                  <p:childTnLst>
                                    <p:set>
                                      <p:cBhvr>
                                        <p:cTn id="12" dur="1" fill="hold">
                                          <p:stCondLst>
                                            <p:cond delay="0"/>
                                          </p:stCondLst>
                                        </p:cTn>
                                        <p:tgtEl>
                                          <p:spTgt spid="12296"/>
                                        </p:tgtEl>
                                        <p:attrNameLst>
                                          <p:attrName>style.visibility</p:attrName>
                                        </p:attrNameLst>
                                      </p:cBhvr>
                                      <p:to>
                                        <p:strVal val="visible"/>
                                      </p:to>
                                    </p:set>
                                    <p:anim calcmode="lin" valueType="num">
                                      <p:cBhvr additive="base">
                                        <p:cTn id="13" dur="500" fill="hold"/>
                                        <p:tgtEl>
                                          <p:spTgt spid="12296"/>
                                        </p:tgtEl>
                                        <p:attrNameLst>
                                          <p:attrName>ppt_x</p:attrName>
                                        </p:attrNameLst>
                                      </p:cBhvr>
                                      <p:tavLst>
                                        <p:tav tm="0">
                                          <p:val>
                                            <p:strVal val="0-#ppt_w/2"/>
                                          </p:val>
                                        </p:tav>
                                        <p:tav tm="100000">
                                          <p:val>
                                            <p:strVal val="#ppt_x"/>
                                          </p:val>
                                        </p:tav>
                                      </p:tavLst>
                                    </p:anim>
                                    <p:anim calcmode="lin" valueType="num">
                                      <p:cBhvr additive="base">
                                        <p:cTn id="14" dur="500" fill="hold"/>
                                        <p:tgtEl>
                                          <p:spTgt spid="12296"/>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nodeType="clickEffect">
                                  <p:stCondLst>
                                    <p:cond delay="0"/>
                                  </p:stCondLst>
                                  <p:childTnLst>
                                    <p:set>
                                      <p:cBhvr>
                                        <p:cTn id="18" dur="1" fill="hold">
                                          <p:stCondLst>
                                            <p:cond delay="0"/>
                                          </p:stCondLst>
                                        </p:cTn>
                                        <p:tgtEl>
                                          <p:spTgt spid="12297"/>
                                        </p:tgtEl>
                                        <p:attrNameLst>
                                          <p:attrName>style.visibility</p:attrName>
                                        </p:attrNameLst>
                                      </p:cBhvr>
                                      <p:to>
                                        <p:strVal val="visible"/>
                                      </p:to>
                                    </p:set>
                                    <p:anim calcmode="lin" valueType="num">
                                      <p:cBhvr additive="base">
                                        <p:cTn id="19" dur="500" fill="hold"/>
                                        <p:tgtEl>
                                          <p:spTgt spid="12297"/>
                                        </p:tgtEl>
                                        <p:attrNameLst>
                                          <p:attrName>ppt_x</p:attrName>
                                        </p:attrNameLst>
                                      </p:cBhvr>
                                      <p:tavLst>
                                        <p:tav tm="0">
                                          <p:val>
                                            <p:strVal val="1+#ppt_w/2"/>
                                          </p:val>
                                        </p:tav>
                                        <p:tav tm="100000">
                                          <p:val>
                                            <p:strVal val="#ppt_x"/>
                                          </p:val>
                                        </p:tav>
                                      </p:tavLst>
                                    </p:anim>
                                    <p:anim calcmode="lin" valueType="num">
                                      <p:cBhvr additive="base">
                                        <p:cTn id="20" dur="500" fill="hold"/>
                                        <p:tgtEl>
                                          <p:spTgt spid="12297"/>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6" fill="hold" nodeType="clickEffect">
                                  <p:stCondLst>
                                    <p:cond delay="0"/>
                                  </p:stCondLst>
                                  <p:childTnLst>
                                    <p:set>
                                      <p:cBhvr>
                                        <p:cTn id="24" dur="1" fill="hold">
                                          <p:stCondLst>
                                            <p:cond delay="0"/>
                                          </p:stCondLst>
                                        </p:cTn>
                                        <p:tgtEl>
                                          <p:spTgt spid="12298"/>
                                        </p:tgtEl>
                                        <p:attrNameLst>
                                          <p:attrName>style.visibility</p:attrName>
                                        </p:attrNameLst>
                                      </p:cBhvr>
                                      <p:to>
                                        <p:strVal val="visible"/>
                                      </p:to>
                                    </p:set>
                                    <p:anim calcmode="lin" valueType="num">
                                      <p:cBhvr additive="base">
                                        <p:cTn id="25" dur="500" fill="hold"/>
                                        <p:tgtEl>
                                          <p:spTgt spid="12298"/>
                                        </p:tgtEl>
                                        <p:attrNameLst>
                                          <p:attrName>ppt_x</p:attrName>
                                        </p:attrNameLst>
                                      </p:cBhvr>
                                      <p:tavLst>
                                        <p:tav tm="0">
                                          <p:val>
                                            <p:strVal val="1+#ppt_w/2"/>
                                          </p:val>
                                        </p:tav>
                                        <p:tav tm="100000">
                                          <p:val>
                                            <p:strVal val="#ppt_x"/>
                                          </p:val>
                                        </p:tav>
                                      </p:tavLst>
                                    </p:anim>
                                    <p:anim calcmode="lin" valueType="num">
                                      <p:cBhvr additive="base">
                                        <p:cTn id="26" dur="500" fill="hold"/>
                                        <p:tgtEl>
                                          <p:spTgt spid="12298"/>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2303"/>
                                        </p:tgtEl>
                                        <p:attrNameLst>
                                          <p:attrName>style.visibility</p:attrName>
                                        </p:attrNameLst>
                                      </p:cBhvr>
                                      <p:to>
                                        <p:strVal val="visible"/>
                                      </p:to>
                                    </p:set>
                                    <p:anim calcmode="lin" valueType="num">
                                      <p:cBhvr additive="base">
                                        <p:cTn id="31" dur="500" fill="hold"/>
                                        <p:tgtEl>
                                          <p:spTgt spid="12303"/>
                                        </p:tgtEl>
                                        <p:attrNameLst>
                                          <p:attrName>ppt_x</p:attrName>
                                        </p:attrNameLst>
                                      </p:cBhvr>
                                      <p:tavLst>
                                        <p:tav tm="0">
                                          <p:val>
                                            <p:strVal val="#ppt_x"/>
                                          </p:val>
                                        </p:tav>
                                        <p:tav tm="100000">
                                          <p:val>
                                            <p:strVal val="#ppt_x"/>
                                          </p:val>
                                        </p:tav>
                                      </p:tavLst>
                                    </p:anim>
                                    <p:anim calcmode="lin" valueType="num">
                                      <p:cBhvr additive="base">
                                        <p:cTn id="32" dur="500" fill="hold"/>
                                        <p:tgtEl>
                                          <p:spTgt spid="12303"/>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12299"/>
                                        </p:tgtEl>
                                        <p:attrNameLst>
                                          <p:attrName>style.visibility</p:attrName>
                                        </p:attrNameLst>
                                      </p:cBhvr>
                                      <p:to>
                                        <p:strVal val="visible"/>
                                      </p:to>
                                    </p:set>
                                    <p:anim calcmode="lin" valueType="num">
                                      <p:cBhvr additive="base">
                                        <p:cTn id="37" dur="500" fill="hold"/>
                                        <p:tgtEl>
                                          <p:spTgt spid="12299"/>
                                        </p:tgtEl>
                                        <p:attrNameLst>
                                          <p:attrName>ppt_x</p:attrName>
                                        </p:attrNameLst>
                                      </p:cBhvr>
                                      <p:tavLst>
                                        <p:tav tm="0">
                                          <p:val>
                                            <p:strVal val="#ppt_x"/>
                                          </p:val>
                                        </p:tav>
                                        <p:tav tm="100000">
                                          <p:val>
                                            <p:strVal val="#ppt_x"/>
                                          </p:val>
                                        </p:tav>
                                      </p:tavLst>
                                    </p:anim>
                                    <p:anim calcmode="lin" valueType="num">
                                      <p:cBhvr additive="base">
                                        <p:cTn id="38" dur="500" fill="hold"/>
                                        <p:tgtEl>
                                          <p:spTgt spid="1229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animBg="1" autoUpdateAnimBg="0"/>
      <p:bldP spid="12296" grpId="0" animBg="1" autoUpdateAnimBg="0"/>
      <p:bldP spid="12297" grpId="0" animBg="1" autoUpdateAnimBg="0"/>
      <p:bldP spid="12298" grpId="0" animBg="1" autoUpdateAnimBg="0"/>
      <p:bldP spid="12299" grpId="0" animBg="1" autoUpdateAnimBg="0"/>
      <p:bldP spid="12303"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Avoiding Plagiarism</a:t>
            </a:r>
          </a:p>
        </p:txBody>
      </p:sp>
      <p:sp>
        <p:nvSpPr>
          <p:cNvPr id="3" name="Content Placeholder 2"/>
          <p:cNvSpPr>
            <a:spLocks noGrp="1"/>
          </p:cNvSpPr>
          <p:nvPr>
            <p:ph idx="1"/>
          </p:nvPr>
        </p:nvSpPr>
        <p:spPr/>
        <p:txBody>
          <a:bodyPr>
            <a:normAutofit fontScale="92500" lnSpcReduction="20000"/>
          </a:bodyPr>
          <a:lstStyle/>
          <a:p>
            <a:pPr>
              <a:buNone/>
            </a:pPr>
            <a:r>
              <a:rPr lang="en-US" dirty="0"/>
              <a:t>	There are several tricks you can use to avoid plagiarizing:</a:t>
            </a:r>
          </a:p>
          <a:p>
            <a:pPr>
              <a:buNone/>
            </a:pPr>
            <a:endParaRPr lang="en-US" dirty="0"/>
          </a:p>
          <a:p>
            <a:pPr lvl="0"/>
            <a:r>
              <a:rPr lang="en-US" b="1" dirty="0"/>
              <a:t>Paraphrase</a:t>
            </a:r>
            <a:r>
              <a:rPr lang="en-US" dirty="0"/>
              <a:t> the information!  Put it into your own words.  That doesn’t mean changing one or two words; that means changing almost all of the words AND the sentence structure.</a:t>
            </a:r>
          </a:p>
          <a:p>
            <a:pPr lvl="0"/>
            <a:r>
              <a:rPr lang="en-US" b="1" dirty="0"/>
              <a:t>Give the author credit</a:t>
            </a:r>
            <a:r>
              <a:rPr lang="en-US" dirty="0"/>
              <a:t>.  Quote their words directly, using quotation marks, or reword what they said, but ALWAYS give them credit!  This is called “citing your source.”</a:t>
            </a:r>
          </a:p>
          <a:p>
            <a:endParaRPr lang="en-US" dirty="0"/>
          </a:p>
        </p:txBody>
      </p:sp>
      <p:pic>
        <p:nvPicPr>
          <p:cNvPr id="14338" name="Picture 2" descr="http://sociology.camden.rutgers.edu/jfm/plagiarism/plagiari.jpg"/>
          <p:cNvPicPr>
            <a:picLocks noChangeAspect="1" noChangeArrowheads="1"/>
          </p:cNvPicPr>
          <p:nvPr/>
        </p:nvPicPr>
        <p:blipFill>
          <a:blip r:embed="rId2" cstate="print"/>
          <a:srcRect/>
          <a:stretch>
            <a:fillRect/>
          </a:stretch>
        </p:blipFill>
        <p:spPr bwMode="auto">
          <a:xfrm>
            <a:off x="6934200" y="0"/>
            <a:ext cx="2209800" cy="1653898"/>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Also…</a:t>
            </a:r>
          </a:p>
        </p:txBody>
      </p:sp>
      <p:sp>
        <p:nvSpPr>
          <p:cNvPr id="3" name="Content Placeholder 2"/>
          <p:cNvSpPr>
            <a:spLocks noGrp="1"/>
          </p:cNvSpPr>
          <p:nvPr>
            <p:ph idx="1"/>
          </p:nvPr>
        </p:nvSpPr>
        <p:spPr/>
        <p:txBody>
          <a:bodyPr/>
          <a:lstStyle/>
          <a:p>
            <a:pPr>
              <a:buNone/>
            </a:pPr>
            <a:r>
              <a:rPr lang="en-US" dirty="0"/>
              <a:t>**Wikipedia is NOT a good source of reliable information.  Anyone can add information to Wikipedia, and sometimes, the information is wrong!  Some of the information on Wikipedia may in fact already be plagiarized from somewhere else!  It’s a good place to look for links, but never use it as a source in your own work.</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1470025"/>
          </a:xfrm>
        </p:spPr>
        <p:txBody>
          <a:bodyPr/>
          <a:lstStyle/>
          <a:p>
            <a:r>
              <a:rPr lang="en-US" b="1" dirty="0"/>
              <a:t>PARAPHRASING</a:t>
            </a:r>
          </a:p>
        </p:txBody>
      </p:sp>
      <p:pic>
        <p:nvPicPr>
          <p:cNvPr id="1026" name="Picture 2" descr="C:\Documents and Settings\Kimberly.Terry\Local Settings\Temporary Internet Files\Content.IE5\ON8XRIGO\MM900040935[1].gif"/>
          <p:cNvPicPr>
            <a:picLocks noChangeAspect="1" noChangeArrowheads="1" noCrop="1"/>
          </p:cNvPicPr>
          <p:nvPr/>
        </p:nvPicPr>
        <p:blipFill>
          <a:blip r:embed="rId2" cstate="print"/>
          <a:srcRect/>
          <a:stretch>
            <a:fillRect/>
          </a:stretch>
        </p:blipFill>
        <p:spPr bwMode="auto">
          <a:xfrm>
            <a:off x="2971800" y="2133600"/>
            <a:ext cx="3481137" cy="26670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This Paraphrased Correctly?</a:t>
            </a:r>
          </a:p>
        </p:txBody>
      </p:sp>
      <p:sp>
        <p:nvSpPr>
          <p:cNvPr id="3" name="Content Placeholder 2"/>
          <p:cNvSpPr>
            <a:spLocks noGrp="1"/>
          </p:cNvSpPr>
          <p:nvPr>
            <p:ph sz="half" idx="1"/>
          </p:nvPr>
        </p:nvSpPr>
        <p:spPr>
          <a:xfrm>
            <a:off x="228600" y="1295400"/>
            <a:ext cx="4114800" cy="5562600"/>
          </a:xfrm>
        </p:spPr>
        <p:txBody>
          <a:bodyPr>
            <a:normAutofit fontScale="70000" lnSpcReduction="20000"/>
          </a:bodyPr>
          <a:lstStyle/>
          <a:p>
            <a:pPr>
              <a:buNone/>
            </a:pPr>
            <a:r>
              <a:rPr lang="en-US" b="1" i="1" dirty="0"/>
              <a:t>Original Work:</a:t>
            </a:r>
          </a:p>
          <a:p>
            <a:pPr>
              <a:buNone/>
            </a:pPr>
            <a:r>
              <a:rPr lang="en-US" dirty="0"/>
              <a:t>	“Just before 8 on the morning of December 7, 1941, hundreds of Japanese fighter planes attacked the American naval base at Pearl Harbor near Honolulu, Hawaii. The barrage lasted just two hours, but it was devastating: The Japanese managed to destroy nearly 20 American naval vessels, including eight enormous battleships, and almost 200 airplanes. More than 2,000 Americans soldiers and sailors died in the attack, and another 1,000 were wounded.”</a:t>
            </a:r>
          </a:p>
          <a:p>
            <a:pPr>
              <a:buNone/>
            </a:pPr>
            <a:endParaRPr lang="en-US" dirty="0"/>
          </a:p>
          <a:p>
            <a:pPr>
              <a:buNone/>
            </a:pPr>
            <a:r>
              <a:rPr lang="en-US" i="1" dirty="0"/>
              <a:t>	(from </a:t>
            </a:r>
            <a:r>
              <a:rPr lang="en-US" i="1" u="sng" dirty="0">
                <a:hlinkClick r:id="rId2"/>
              </a:rPr>
              <a:t>www.history.com/topics/pearl-harbor</a:t>
            </a:r>
            <a:r>
              <a:rPr lang="en-US" i="1" dirty="0"/>
              <a:t>)</a:t>
            </a:r>
            <a:endParaRPr lang="en-US" dirty="0"/>
          </a:p>
        </p:txBody>
      </p:sp>
      <p:sp>
        <p:nvSpPr>
          <p:cNvPr id="4" name="Content Placeholder 3"/>
          <p:cNvSpPr>
            <a:spLocks noGrp="1"/>
          </p:cNvSpPr>
          <p:nvPr>
            <p:ph sz="half" idx="2"/>
          </p:nvPr>
        </p:nvSpPr>
        <p:spPr>
          <a:xfrm>
            <a:off x="4419600" y="1295400"/>
            <a:ext cx="4495800" cy="5410200"/>
          </a:xfrm>
        </p:spPr>
        <p:txBody>
          <a:bodyPr>
            <a:noAutofit/>
          </a:bodyPr>
          <a:lstStyle/>
          <a:p>
            <a:pPr>
              <a:buNone/>
            </a:pPr>
            <a:r>
              <a:rPr lang="en-US" sz="2000" dirty="0">
                <a:latin typeface="Bradley Hand ITC" pitchFamily="66" charset="0"/>
              </a:rPr>
              <a:t>	On December 7, 1941, hundreds of Japanese bombers attacked the American naval base at Pearl Harbor.  The bombing lasted about 2 hours.  The Japanese managed to destroy 20 ships, including eight battleships, and 200 airplanes.  More than 2,000 Americans died in the attack, and over 1,000 were hurt.</a:t>
            </a:r>
          </a:p>
          <a:p>
            <a:endParaRPr lang="en-US" sz="2000" dirty="0"/>
          </a:p>
          <a:p>
            <a:pPr>
              <a:buNone/>
            </a:pPr>
            <a:r>
              <a:rPr lang="en-US" sz="2000" b="1" dirty="0">
                <a:solidFill>
                  <a:srgbClr val="FF0000"/>
                </a:solidFill>
              </a:rPr>
              <a:t>	NO!</a:t>
            </a:r>
            <a:endParaRPr lang="en-US" sz="2000" dirty="0">
              <a:solidFill>
                <a:srgbClr val="FF0000"/>
              </a:solidFill>
            </a:endParaRPr>
          </a:p>
          <a:p>
            <a:pPr>
              <a:buNone/>
            </a:pPr>
            <a:r>
              <a:rPr lang="en-US" sz="2000" dirty="0"/>
              <a:t>	Even though the student deleted a few words and changed around a few others, there is a lot of wording and structure that is left exactly the same.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4">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fade">
                                      <p:cBhvr>
                                        <p:cTn id="15" dur="1000"/>
                                        <p:tgtEl>
                                          <p:spTgt spid="4">
                                            <p:txEl>
                                              <p:pRg st="2" end="2"/>
                                            </p:txEl>
                                          </p:spTgt>
                                        </p:tgtEl>
                                      </p:cBhvr>
                                    </p:animEffect>
                                    <p:anim calcmode="lin" valueType="num">
                                      <p:cBhvr>
                                        <p:cTn id="16"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4">
                                            <p:txEl>
                                              <p:pRg st="2" end="2"/>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4">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animEffect transition="in" filter="fade">
                                      <p:cBhvr>
                                        <p:cTn id="23" dur="1000"/>
                                        <p:tgtEl>
                                          <p:spTgt spid="4">
                                            <p:txEl>
                                              <p:pRg st="3" end="3"/>
                                            </p:txEl>
                                          </p:spTgt>
                                        </p:tgtEl>
                                      </p:cBhvr>
                                    </p:animEffect>
                                    <p:anim calcmode="lin" valueType="num">
                                      <p:cBhvr>
                                        <p:cTn id="24"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4">
                                            <p:txEl>
                                              <p:pRg st="3" end="3"/>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4">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This Paraphrased Correctly?</a:t>
            </a:r>
          </a:p>
        </p:txBody>
      </p:sp>
      <p:sp>
        <p:nvSpPr>
          <p:cNvPr id="3" name="Content Placeholder 2"/>
          <p:cNvSpPr>
            <a:spLocks noGrp="1"/>
          </p:cNvSpPr>
          <p:nvPr>
            <p:ph sz="half" idx="1"/>
          </p:nvPr>
        </p:nvSpPr>
        <p:spPr>
          <a:xfrm>
            <a:off x="228600" y="1295400"/>
            <a:ext cx="4114800" cy="5562600"/>
          </a:xfrm>
        </p:spPr>
        <p:txBody>
          <a:bodyPr>
            <a:normAutofit fontScale="70000" lnSpcReduction="20000"/>
          </a:bodyPr>
          <a:lstStyle/>
          <a:p>
            <a:pPr>
              <a:buNone/>
            </a:pPr>
            <a:r>
              <a:rPr lang="en-US" b="1" i="1" dirty="0"/>
              <a:t>Original Work:</a:t>
            </a:r>
          </a:p>
          <a:p>
            <a:pPr>
              <a:buNone/>
            </a:pPr>
            <a:r>
              <a:rPr lang="en-US" dirty="0"/>
              <a:t>	“Just before 8 on the morning of December 7, 1941, hundreds of Japanese fighter planes attacked the American naval base at Pearl Harbor near Honolulu, Hawaii. The barrage lasted just two hours, but it was devastating: The Japanese managed to destroy nearly 20 American naval vessels, including eight enormous battleships, and almost 200 airplanes. More than 2,000 Americans soldiers and sailors died in the attack, and another 1,000 were wounded.”</a:t>
            </a:r>
          </a:p>
          <a:p>
            <a:pPr>
              <a:buNone/>
            </a:pPr>
            <a:endParaRPr lang="en-US" dirty="0"/>
          </a:p>
          <a:p>
            <a:pPr>
              <a:buNone/>
            </a:pPr>
            <a:r>
              <a:rPr lang="en-US" i="1" dirty="0"/>
              <a:t>	(from </a:t>
            </a:r>
            <a:r>
              <a:rPr lang="en-US" i="1" u="sng" dirty="0">
                <a:hlinkClick r:id="rId2"/>
              </a:rPr>
              <a:t>www.history.com/topics/pearl-harbor</a:t>
            </a:r>
            <a:r>
              <a:rPr lang="en-US" i="1" dirty="0"/>
              <a:t>)</a:t>
            </a:r>
            <a:endParaRPr lang="en-US" dirty="0"/>
          </a:p>
        </p:txBody>
      </p:sp>
      <p:sp>
        <p:nvSpPr>
          <p:cNvPr id="4" name="Content Placeholder 3"/>
          <p:cNvSpPr>
            <a:spLocks noGrp="1"/>
          </p:cNvSpPr>
          <p:nvPr>
            <p:ph sz="half" idx="2"/>
          </p:nvPr>
        </p:nvSpPr>
        <p:spPr>
          <a:xfrm>
            <a:off x="4419600" y="1295400"/>
            <a:ext cx="4495800" cy="5410200"/>
          </a:xfrm>
        </p:spPr>
        <p:txBody>
          <a:bodyPr>
            <a:noAutofit/>
          </a:bodyPr>
          <a:lstStyle/>
          <a:p>
            <a:pPr>
              <a:buNone/>
            </a:pPr>
            <a:r>
              <a:rPr lang="en-US" sz="2000" dirty="0">
                <a:latin typeface="Bradley Hand ITC" pitchFamily="66" charset="0"/>
              </a:rPr>
              <a:t>	On December 7, 1941, hundreds of Japanese bombers attacked the American naval base at Pearl Harbor.  The bombing lasted about 2 hours.  The Japanese managed to destroy 20 ships, including eight battleships, and 200 airplanes.  More than 2,000 Americans died in the attack, and over 1,000 were hurt.</a:t>
            </a:r>
          </a:p>
          <a:p>
            <a:endParaRPr lang="en-US" sz="2000" dirty="0"/>
          </a:p>
          <a:p>
            <a:pPr>
              <a:buNone/>
            </a:pPr>
            <a:r>
              <a:rPr lang="en-US" sz="2000" b="1" dirty="0">
                <a:solidFill>
                  <a:srgbClr val="FF0000"/>
                </a:solidFill>
              </a:rPr>
              <a:t>	NO!</a:t>
            </a:r>
            <a:endParaRPr lang="en-US" sz="2000" dirty="0">
              <a:solidFill>
                <a:srgbClr val="FF0000"/>
              </a:solidFill>
            </a:endParaRPr>
          </a:p>
          <a:p>
            <a:pPr>
              <a:buNone/>
            </a:pPr>
            <a:r>
              <a:rPr lang="en-US" sz="2000" dirty="0"/>
              <a:t>	Even though the student deleted a few words and changed around a few others, there is a lot of wording and structure that is left exactly the same.</a:t>
            </a:r>
          </a:p>
        </p:txBody>
      </p:sp>
      <p:cxnSp>
        <p:nvCxnSpPr>
          <p:cNvPr id="6" name="Straight Connector 5"/>
          <p:cNvCxnSpPr/>
          <p:nvPr/>
        </p:nvCxnSpPr>
        <p:spPr>
          <a:xfrm>
            <a:off x="685800" y="2133600"/>
            <a:ext cx="3200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5800" y="2362200"/>
            <a:ext cx="914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5257800" y="1600200"/>
            <a:ext cx="3200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876800" y="1905000"/>
            <a:ext cx="762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3124200" y="2362200"/>
            <a:ext cx="914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5800" y="2590800"/>
            <a:ext cx="33528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685800" y="2819400"/>
            <a:ext cx="6096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6705600" y="1905000"/>
            <a:ext cx="1295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4876800" y="2209800"/>
            <a:ext cx="3810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1447800" y="3048000"/>
            <a:ext cx="6858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590800" y="3124200"/>
            <a:ext cx="10668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6324600" y="2514600"/>
            <a:ext cx="4572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7696200" y="2514600"/>
            <a:ext cx="762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2667000" y="3352800"/>
            <a:ext cx="13716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62000" y="3581400"/>
            <a:ext cx="1905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3429000" y="3581400"/>
            <a:ext cx="381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4953000" y="2819400"/>
            <a:ext cx="37338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5562600" y="3124200"/>
            <a:ext cx="2819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3124200" y="3810000"/>
            <a:ext cx="914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685800" y="40386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2286000" y="4038600"/>
            <a:ext cx="1143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1447800" y="4343400"/>
            <a:ext cx="1295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5410200" y="3429000"/>
            <a:ext cx="13716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2971800" y="4267200"/>
            <a:ext cx="10668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685800" y="4495800"/>
            <a:ext cx="1676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7010400" y="3429000"/>
            <a:ext cx="17526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4800600" y="3733800"/>
            <a:ext cx="3581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5334000" y="4038600"/>
            <a:ext cx="1143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1447800" y="4800600"/>
            <a:ext cx="22098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1447800" y="5029200"/>
            <a:ext cx="1295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219</TotalTime>
  <Words>2640</Words>
  <Application>Microsoft Macintosh PowerPoint</Application>
  <PresentationFormat>On-screen Show (4:3)</PresentationFormat>
  <Paragraphs>166</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Bradley Hand ITC</vt:lpstr>
      <vt:lpstr>Calibri</vt:lpstr>
      <vt:lpstr>Comic Sans MS</vt:lpstr>
      <vt:lpstr>Times</vt:lpstr>
      <vt:lpstr>Office Theme</vt:lpstr>
      <vt:lpstr>Avoiding Plagiarism</vt:lpstr>
      <vt:lpstr>What is plagiarism?</vt:lpstr>
      <vt:lpstr>Two types of plagiarism:</vt:lpstr>
      <vt:lpstr>Excuses</vt:lpstr>
      <vt:lpstr>Avoiding Plagiarism</vt:lpstr>
      <vt:lpstr>Also…</vt:lpstr>
      <vt:lpstr>PARAPHRASING</vt:lpstr>
      <vt:lpstr>Is This Paraphrased Correctly?</vt:lpstr>
      <vt:lpstr>Is This Paraphrased Correctly?</vt:lpstr>
      <vt:lpstr>Is This Paraphrased Correctly?</vt:lpstr>
      <vt:lpstr>Is This Paraphrased Correctly?</vt:lpstr>
      <vt:lpstr>Is This Paraphrased Correctly?</vt:lpstr>
      <vt:lpstr>Is This Paraphrased Correctly?</vt:lpstr>
      <vt:lpstr>Paraphrasing</vt:lpstr>
      <vt:lpstr>Giving the Author Credit</vt:lpstr>
      <vt:lpstr>Is This Cited Correctly?</vt:lpstr>
      <vt:lpstr>Is This Cited Correctly?</vt:lpstr>
      <vt:lpstr>Is This Cited Correctly?</vt:lpstr>
      <vt:lpstr>Is This Cited Correctly?</vt:lpstr>
      <vt:lpstr>Now You Try!</vt:lpstr>
      <vt:lpstr>Resources Used in this Presentation:</vt:lpstr>
    </vt:vector>
  </TitlesOfParts>
  <Company>Clover School District 2</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Avoiding Plagiarism</dc:title>
  <dc:creator>Kimberly Terry</dc:creator>
  <cp:lastModifiedBy>Mona Mohamed Arshe</cp:lastModifiedBy>
  <cp:revision>33</cp:revision>
  <dcterms:created xsi:type="dcterms:W3CDTF">2012-03-05T20:27:53Z</dcterms:created>
  <dcterms:modified xsi:type="dcterms:W3CDTF">2023-01-14T12:37:42Z</dcterms:modified>
</cp:coreProperties>
</file>