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616" r:id="rId5"/>
    <p:sldId id="594" r:id="rId6"/>
    <p:sldId id="595" r:id="rId7"/>
    <p:sldId id="608" r:id="rId8"/>
    <p:sldId id="611"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7C0"/>
    <a:srgbClr val="02687D"/>
    <a:srgbClr val="AFE0E5"/>
    <a:srgbClr val="1FBFDB"/>
    <a:srgbClr val="59C8E3"/>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3" autoAdjust="0"/>
    <p:restoredTop sz="71324" autoAdjust="0"/>
  </p:normalViewPr>
  <p:slideViewPr>
    <p:cSldViewPr snapToGrid="0">
      <p:cViewPr varScale="1">
        <p:scale>
          <a:sx n="64" d="100"/>
          <a:sy n="64" d="100"/>
        </p:scale>
        <p:origin x="16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0ED30-8409-437E-B1FE-4BF8DB774C49}" type="datetimeFigureOut">
              <a:rPr lang="en-US" smtClean="0"/>
              <a:t>3/23/2023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3FFBC-E686-4F41-B14D-7FAA4E0A4D4B}" type="slidenum">
              <a:rPr lang="en-US" smtClean="0"/>
              <a:t>‹#›</a:t>
            </a:fld>
            <a:endParaRPr lang="en-US" dirty="0"/>
          </a:p>
        </p:txBody>
      </p:sp>
    </p:spTree>
    <p:extLst>
      <p:ext uri="{BB962C8B-B14F-4D97-AF65-F5344CB8AC3E}">
        <p14:creationId xmlns:p14="http://schemas.microsoft.com/office/powerpoint/2010/main" val="20432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03FFBC-E686-4F41-B14D-7FAA4E0A4D4B}" type="slidenum">
              <a:rPr lang="en-US" smtClean="0"/>
              <a:t>1</a:t>
            </a:fld>
            <a:endParaRPr lang="en-US"/>
          </a:p>
        </p:txBody>
      </p:sp>
    </p:spTree>
    <p:extLst>
      <p:ext uri="{BB962C8B-B14F-4D97-AF65-F5344CB8AC3E}">
        <p14:creationId xmlns:p14="http://schemas.microsoft.com/office/powerpoint/2010/main" val="37807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2</a:t>
            </a:fld>
            <a:endParaRPr lang="en-US" dirty="0"/>
          </a:p>
        </p:txBody>
      </p:sp>
    </p:spTree>
    <p:extLst>
      <p:ext uri="{BB962C8B-B14F-4D97-AF65-F5344CB8AC3E}">
        <p14:creationId xmlns:p14="http://schemas.microsoft.com/office/powerpoint/2010/main" val="3634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Invite students to raise hands.</a:t>
            </a:r>
            <a:endParaRPr lang="en-GB" dirty="0"/>
          </a:p>
        </p:txBody>
      </p:sp>
      <p:sp>
        <p:nvSpPr>
          <p:cNvPr id="4" name="Slide Number Placeholder 3"/>
          <p:cNvSpPr>
            <a:spLocks noGrp="1"/>
          </p:cNvSpPr>
          <p:nvPr>
            <p:ph type="sldNum" sz="quarter" idx="5"/>
          </p:nvPr>
        </p:nvSpPr>
        <p:spPr/>
        <p:txBody>
          <a:bodyPr/>
          <a:lstStyle/>
          <a:p>
            <a:fld id="{A003FFBC-E686-4F41-B14D-7FAA4E0A4D4B}" type="slidenum">
              <a:rPr lang="en-US" smtClean="0"/>
              <a:t>3</a:t>
            </a:fld>
            <a:endParaRPr lang="en-US" dirty="0"/>
          </a:p>
        </p:txBody>
      </p:sp>
    </p:spTree>
    <p:extLst>
      <p:ext uri="{BB962C8B-B14F-4D97-AF65-F5344CB8AC3E}">
        <p14:creationId xmlns:p14="http://schemas.microsoft.com/office/powerpoint/2010/main" val="314577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latin typeface="ProximaNova-Regular"/>
              </a:rPr>
              <a:t>Invite a class discussion, </a:t>
            </a:r>
            <a:r>
              <a:rPr lang="en-GB" sz="1200" kern="1200" dirty="0">
                <a:solidFill>
                  <a:schemeClr val="tx1"/>
                </a:solidFill>
                <a:effectLst/>
                <a:latin typeface="+mn-lt"/>
                <a:ea typeface="+mn-ea"/>
                <a:cs typeface="+mn-cs"/>
              </a:rPr>
              <a:t>Have students come together to share the responsibilities their group identified, and notice how the responsibilities shift or get heavier as they get older. As a class, brainstorm what they think their responsibilities will be next year when they enter the high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latin typeface="ProximaNova-Regular"/>
            </a:endParaRPr>
          </a:p>
        </p:txBody>
      </p:sp>
      <p:sp>
        <p:nvSpPr>
          <p:cNvPr id="4" name="Slide Number Placeholder 3"/>
          <p:cNvSpPr>
            <a:spLocks noGrp="1"/>
          </p:cNvSpPr>
          <p:nvPr>
            <p:ph type="sldNum" sz="quarter" idx="5"/>
          </p:nvPr>
        </p:nvSpPr>
        <p:spPr/>
        <p:txBody>
          <a:bodyPr/>
          <a:lstStyle/>
          <a:p>
            <a:fld id="{A003FFBC-E686-4F41-B14D-7FAA4E0A4D4B}" type="slidenum">
              <a:rPr lang="en-US" smtClean="0"/>
              <a:t>4</a:t>
            </a:fld>
            <a:endParaRPr lang="en-US" dirty="0"/>
          </a:p>
        </p:txBody>
      </p:sp>
    </p:spTree>
    <p:extLst>
      <p:ext uri="{BB962C8B-B14F-4D97-AF65-F5344CB8AC3E}">
        <p14:creationId xmlns:p14="http://schemas.microsoft.com/office/powerpoint/2010/main" val="161738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(Invite student responses.)</a:t>
            </a:r>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5</a:t>
            </a:fld>
            <a:endParaRPr lang="en-US" dirty="0"/>
          </a:p>
        </p:txBody>
      </p:sp>
    </p:spTree>
    <p:extLst>
      <p:ext uri="{BB962C8B-B14F-4D97-AF65-F5344CB8AC3E}">
        <p14:creationId xmlns:p14="http://schemas.microsoft.com/office/powerpoint/2010/main" val="66804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1267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7470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8335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5755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208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9854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0983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78781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05339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13211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08798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3/23/2023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221028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04A18503-3C3E-DD4C-8CA3-DB7C69B2BCD4}"/>
              </a:ext>
            </a:extLst>
          </p:cNvPr>
          <p:cNvPicPr>
            <a:picLocks noChangeAspect="1"/>
          </p:cNvPicPr>
          <p:nvPr/>
        </p:nvPicPr>
        <p:blipFill rotWithShape="1">
          <a:blip r:embed="rId3">
            <a:extLst>
              <a:ext uri="{28A0092B-C50C-407E-A947-70E740481C1C}">
                <a14:useLocalDpi xmlns:a14="http://schemas.microsoft.com/office/drawing/2010/main" val="0"/>
              </a:ext>
            </a:extLst>
          </a:blip>
          <a:srcRect l="2028" r="30" b="17362"/>
          <a:stretch/>
        </p:blipFill>
        <p:spPr>
          <a:xfrm>
            <a:off x="0" y="0"/>
            <a:ext cx="12192000" cy="6858000"/>
          </a:xfrm>
          <a:prstGeom prst="rect">
            <a:avLst/>
          </a:prstGeom>
        </p:spPr>
      </p:pic>
      <p:sp>
        <p:nvSpPr>
          <p:cNvPr id="20" name="Rectangle 19"/>
          <p:cNvSpPr/>
          <p:nvPr/>
        </p:nvSpPr>
        <p:spPr>
          <a:xfrm>
            <a:off x="2580040" y="5198642"/>
            <a:ext cx="6657744" cy="855511"/>
          </a:xfrm>
          <a:prstGeom prst="rect">
            <a:avLst/>
          </a:prstGeom>
          <a:solidFill>
            <a:srgbClr val="262674">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600"/>
          </a:p>
        </p:txBody>
      </p:sp>
      <p:sp>
        <p:nvSpPr>
          <p:cNvPr id="13" name="Rectangle 12">
            <a:extLst>
              <a:ext uri="{FF2B5EF4-FFF2-40B4-BE49-F238E27FC236}">
                <a16:creationId xmlns:a16="http://schemas.microsoft.com/office/drawing/2014/main" id="{45014B83-3FF2-9041-85AD-2446B911CC5C}"/>
              </a:ext>
            </a:extLst>
          </p:cNvPr>
          <p:cNvSpPr/>
          <p:nvPr/>
        </p:nvSpPr>
        <p:spPr>
          <a:xfrm>
            <a:off x="2580040" y="5919531"/>
            <a:ext cx="6657744" cy="645336"/>
          </a:xfrm>
          <a:prstGeom prst="rect">
            <a:avLst/>
          </a:prstGeom>
          <a:solidFill>
            <a:srgbClr val="C00000">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AutoShape 2" descr="Image result for where are we? How do we get there?"/>
          <p:cNvSpPr>
            <a:spLocks noChangeAspect="1" noChangeArrowheads="1"/>
          </p:cNvSpPr>
          <p:nvPr/>
        </p:nvSpPr>
        <p:spPr bwMode="auto">
          <a:xfrm>
            <a:off x="1521388" y="20763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company name&#10;&#10;Description automatically generated">
            <a:extLst>
              <a:ext uri="{FF2B5EF4-FFF2-40B4-BE49-F238E27FC236}">
                <a16:creationId xmlns:a16="http://schemas.microsoft.com/office/drawing/2014/main" id="{4AC25D03-DD4C-3F40-9A05-4C96A8B9C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5" r="10109"/>
          <a:stretch/>
        </p:blipFill>
        <p:spPr>
          <a:xfrm>
            <a:off x="8697559" y="293133"/>
            <a:ext cx="3226260" cy="1929653"/>
          </a:xfrm>
          <a:prstGeom prst="rect">
            <a:avLst/>
          </a:prstGeom>
        </p:spPr>
      </p:pic>
      <p:sp>
        <p:nvSpPr>
          <p:cNvPr id="12" name="TextBox 11"/>
          <p:cNvSpPr txBox="1"/>
          <p:nvPr/>
        </p:nvSpPr>
        <p:spPr>
          <a:xfrm>
            <a:off x="1826188" y="5939110"/>
            <a:ext cx="8294629" cy="646331"/>
          </a:xfrm>
          <a:prstGeom prst="rect">
            <a:avLst/>
          </a:prstGeom>
          <a:noFill/>
        </p:spPr>
        <p:txBody>
          <a:bodyPr wrap="square" rtlCol="0">
            <a:spAutoFit/>
          </a:bodyPr>
          <a:lstStyle/>
          <a:p>
            <a:pPr algn="ctr"/>
            <a:r>
              <a:rPr lang="en-GB" sz="3600" b="1" dirty="0">
                <a:solidFill>
                  <a:schemeClr val="bg1"/>
                </a:solidFill>
              </a:rPr>
              <a:t>Shifting Responsibility</a:t>
            </a:r>
          </a:p>
        </p:txBody>
      </p:sp>
      <p:sp>
        <p:nvSpPr>
          <p:cNvPr id="6" name="TextBox 5"/>
          <p:cNvSpPr txBox="1"/>
          <p:nvPr/>
        </p:nvSpPr>
        <p:spPr>
          <a:xfrm>
            <a:off x="3299930" y="5235921"/>
            <a:ext cx="5217964"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ASCS </a:t>
            </a:r>
            <a:r>
              <a:rPr lang="en-US" sz="3600" b="1" dirty="0" err="1">
                <a:solidFill>
                  <a:schemeClr val="bg1"/>
                </a:solidFill>
                <a:latin typeface="Century Gothic" panose="020B0502020202020204" pitchFamily="34" charset="0"/>
              </a:rPr>
              <a:t>Nad</a:t>
            </a:r>
            <a:r>
              <a:rPr lang="en-US" sz="3600" b="1" dirty="0">
                <a:solidFill>
                  <a:schemeClr val="bg1"/>
                </a:solidFill>
                <a:latin typeface="Century Gothic" panose="020B0502020202020204" pitchFamily="34" charset="0"/>
              </a:rPr>
              <a:t> Al Sheba</a:t>
            </a:r>
          </a:p>
        </p:txBody>
      </p:sp>
    </p:spTree>
    <p:extLst>
      <p:ext uri="{BB962C8B-B14F-4D97-AF65-F5344CB8AC3E}">
        <p14:creationId xmlns:p14="http://schemas.microsoft.com/office/powerpoint/2010/main" val="176735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DD4D-70F2-4C7E-9AE4-A417EA41C9BF}"/>
              </a:ext>
            </a:extLst>
          </p:cNvPr>
          <p:cNvSpPr>
            <a:spLocks noGrp="1"/>
          </p:cNvSpPr>
          <p:nvPr>
            <p:ph type="title"/>
          </p:nvPr>
        </p:nvSpPr>
        <p:spPr/>
        <p:txBody>
          <a:bodyPr/>
          <a:lstStyle/>
          <a:p>
            <a:r>
              <a:rPr lang="en-US" dirty="0"/>
              <a:t>In this lesson students will </a:t>
            </a:r>
          </a:p>
        </p:txBody>
      </p:sp>
      <p:sp>
        <p:nvSpPr>
          <p:cNvPr id="3" name="Content Placeholder 2">
            <a:extLst>
              <a:ext uri="{FF2B5EF4-FFF2-40B4-BE49-F238E27FC236}">
                <a16:creationId xmlns:a16="http://schemas.microsoft.com/office/drawing/2014/main" id="{83180D49-3FD4-408D-B7BD-FC0E419AB162}"/>
              </a:ext>
            </a:extLst>
          </p:cNvPr>
          <p:cNvSpPr>
            <a:spLocks noGrp="1"/>
          </p:cNvSpPr>
          <p:nvPr>
            <p:ph idx="1"/>
          </p:nvPr>
        </p:nvSpPr>
        <p:spPr>
          <a:xfrm>
            <a:off x="571500" y="2071962"/>
            <a:ext cx="11049000" cy="1942549"/>
          </a:xfrm>
        </p:spPr>
        <p:txBody>
          <a:bodyPr>
            <a:normAutofit fontScale="92500" lnSpcReduction="10000"/>
          </a:bodyPr>
          <a:lstStyle/>
          <a:p>
            <a:r>
              <a:rPr lang="en-GB" sz="3600" dirty="0"/>
              <a:t>Examine how their responsibilities have shifted over time and will continue to shift.</a:t>
            </a:r>
          </a:p>
          <a:p>
            <a:r>
              <a:rPr lang="en-GB" sz="3600" dirty="0"/>
              <a:t>Consider how to manage the increased stress and pressure that comes with increase in responsibility.</a:t>
            </a:r>
          </a:p>
        </p:txBody>
      </p:sp>
    </p:spTree>
    <p:extLst>
      <p:ext uri="{BB962C8B-B14F-4D97-AF65-F5344CB8AC3E}">
        <p14:creationId xmlns:p14="http://schemas.microsoft.com/office/powerpoint/2010/main" val="2045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87EDD5-74D5-421C-A4B2-E1D9801E4F6D}"/>
              </a:ext>
            </a:extLst>
          </p:cNvPr>
          <p:cNvSpPr/>
          <p:nvPr/>
        </p:nvSpPr>
        <p:spPr>
          <a:xfrm>
            <a:off x="310601" y="239422"/>
            <a:ext cx="177535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Share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 name="Rectangle 1">
            <a:extLst>
              <a:ext uri="{FF2B5EF4-FFF2-40B4-BE49-F238E27FC236}">
                <a16:creationId xmlns:a16="http://schemas.microsoft.com/office/drawing/2014/main" id="{888F2B6E-C1BD-A546-9ED8-E36724FB9D5E}"/>
              </a:ext>
            </a:extLst>
          </p:cNvPr>
          <p:cNvSpPr/>
          <p:nvPr/>
        </p:nvSpPr>
        <p:spPr>
          <a:xfrm>
            <a:off x="310601" y="1162752"/>
            <a:ext cx="11154567" cy="4401205"/>
          </a:xfrm>
          <a:prstGeom prst="rect">
            <a:avLst/>
          </a:prstGeom>
        </p:spPr>
        <p:txBody>
          <a:bodyPr wrap="square">
            <a:spAutoFit/>
          </a:bodyPr>
          <a:lstStyle/>
          <a:p>
            <a:r>
              <a:rPr lang="en-GB" sz="2800" dirty="0"/>
              <a:t>How many of you feel you have learned some useful things regarding what responsibility is and how you manage it when we have too many responsibilities hitting us all at once?</a:t>
            </a:r>
          </a:p>
          <a:p>
            <a:endParaRPr lang="en-GB" sz="2800" dirty="0"/>
          </a:p>
          <a:p>
            <a:endParaRPr lang="en-GB" sz="2800" dirty="0"/>
          </a:p>
          <a:p>
            <a:r>
              <a:rPr lang="en-GB" sz="2800" dirty="0"/>
              <a:t>This week we are going to examine how our responsibilities shift as we get older. This is important to think about because you will soon be in high school where there will be even more responsibilities.</a:t>
            </a:r>
          </a:p>
          <a:p>
            <a:r>
              <a:rPr lang="en-GB" sz="2800" dirty="0"/>
              <a:t>It’s good to think about those things before they happen so you are better</a:t>
            </a:r>
          </a:p>
          <a:p>
            <a:r>
              <a:rPr lang="en-GB" sz="2800" dirty="0"/>
              <a:t>prepared to handle the new things that are expected or required of you.</a:t>
            </a:r>
          </a:p>
        </p:txBody>
      </p:sp>
    </p:spTree>
    <p:extLst>
      <p:ext uri="{BB962C8B-B14F-4D97-AF65-F5344CB8AC3E}">
        <p14:creationId xmlns:p14="http://schemas.microsoft.com/office/powerpoint/2010/main" val="425245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9CEDEE-EEEF-1441-9789-84C8FE2E60FC}"/>
              </a:ext>
            </a:extLst>
          </p:cNvPr>
          <p:cNvSpPr/>
          <p:nvPr/>
        </p:nvSpPr>
        <p:spPr>
          <a:xfrm>
            <a:off x="0" y="0"/>
            <a:ext cx="12192000" cy="1754326"/>
          </a:xfrm>
          <a:prstGeom prst="rect">
            <a:avLst/>
          </a:prstGeom>
        </p:spPr>
        <p:txBody>
          <a:bodyPr wrap="square">
            <a:spAutoFit/>
          </a:bodyPr>
          <a:lstStyle/>
          <a:p>
            <a:r>
              <a:rPr lang="en-GB" sz="3600" dirty="0"/>
              <a:t>Quickly, let’s think about some of the responsibilities you have had in school this year? What responsibilities do you think you will have in school next year? </a:t>
            </a:r>
          </a:p>
        </p:txBody>
      </p:sp>
      <p:sp>
        <p:nvSpPr>
          <p:cNvPr id="2" name="Rectangle 1">
            <a:extLst>
              <a:ext uri="{FF2B5EF4-FFF2-40B4-BE49-F238E27FC236}">
                <a16:creationId xmlns:a16="http://schemas.microsoft.com/office/drawing/2014/main" id="{6D9C089A-CA73-5F49-8644-ADFCFDB59C56}"/>
              </a:ext>
            </a:extLst>
          </p:cNvPr>
          <p:cNvSpPr/>
          <p:nvPr/>
        </p:nvSpPr>
        <p:spPr>
          <a:xfrm>
            <a:off x="142461" y="1754326"/>
            <a:ext cx="11907078" cy="4154984"/>
          </a:xfrm>
          <a:prstGeom prst="rect">
            <a:avLst/>
          </a:prstGeom>
        </p:spPr>
        <p:txBody>
          <a:bodyPr wrap="square">
            <a:spAutoFit/>
          </a:bodyPr>
          <a:lstStyle/>
          <a:p>
            <a:r>
              <a:rPr lang="en-GB" sz="2400" dirty="0">
                <a:latin typeface="Helvetica" pitchFamily="2" charset="0"/>
              </a:rPr>
              <a:t>Have a think about your time in grades 2, 4, 6, and 8. </a:t>
            </a:r>
          </a:p>
          <a:p>
            <a:r>
              <a:rPr lang="en-GB" sz="2400" dirty="0">
                <a:latin typeface="Helvetica" pitchFamily="2" charset="0"/>
              </a:rPr>
              <a:t>What kind of responsibilities did you have during your time in these grades.</a:t>
            </a:r>
          </a:p>
          <a:p>
            <a:r>
              <a:rPr lang="en-GB" sz="2400" dirty="0">
                <a:latin typeface="Helvetica" pitchFamily="2" charset="0"/>
              </a:rPr>
              <a:t>These could include:</a:t>
            </a:r>
          </a:p>
          <a:p>
            <a:r>
              <a:rPr lang="en-GB" sz="2400" dirty="0">
                <a:latin typeface="Helvetica" pitchFamily="2" charset="0"/>
              </a:rPr>
              <a:t>● </a:t>
            </a:r>
            <a:r>
              <a:rPr lang="en-GB" sz="2400" b="1" dirty="0">
                <a:latin typeface="Helvetica" pitchFamily="2" charset="0"/>
              </a:rPr>
              <a:t>Academic responsibilities: </a:t>
            </a:r>
            <a:r>
              <a:rPr lang="en-GB" sz="2400" dirty="0">
                <a:latin typeface="Helvetica" pitchFamily="2" charset="0"/>
              </a:rPr>
              <a:t>Things you had to learn and do, like learning to read or memorizing multiplication tables or, in later grades, maybe taking an elective class or joining a school club. Also include different classroom “jobs” they had in younger grades such as “weather watcher” or “line leader” or “end friend”.</a:t>
            </a:r>
          </a:p>
          <a:p>
            <a:r>
              <a:rPr lang="en-GB" sz="2400" dirty="0">
                <a:latin typeface="Helvetica" pitchFamily="2" charset="0"/>
              </a:rPr>
              <a:t>● </a:t>
            </a:r>
            <a:r>
              <a:rPr lang="en-GB" sz="2400" b="1" dirty="0">
                <a:latin typeface="Helvetica" pitchFamily="2" charset="0"/>
              </a:rPr>
              <a:t>Responsibilities at home</a:t>
            </a:r>
            <a:r>
              <a:rPr lang="en-GB" sz="2400" dirty="0">
                <a:latin typeface="Helvetica" pitchFamily="2" charset="0"/>
              </a:rPr>
              <a:t> ( jobs or expectations you parents had for</a:t>
            </a:r>
          </a:p>
          <a:p>
            <a:r>
              <a:rPr lang="en-GB" sz="2400" dirty="0">
                <a:latin typeface="Helvetica" pitchFamily="2" charset="0"/>
              </a:rPr>
              <a:t>you).</a:t>
            </a:r>
          </a:p>
          <a:p>
            <a:r>
              <a:rPr lang="en-GB" sz="2400" dirty="0">
                <a:latin typeface="Helvetica" pitchFamily="2" charset="0"/>
              </a:rPr>
              <a:t>● </a:t>
            </a:r>
            <a:r>
              <a:rPr lang="en-GB" sz="2400" b="1" dirty="0">
                <a:latin typeface="Helvetica" pitchFamily="2" charset="0"/>
              </a:rPr>
              <a:t>Responsibilities with their stuff/possessions.</a:t>
            </a:r>
          </a:p>
          <a:p>
            <a:r>
              <a:rPr lang="en-GB" sz="2400" dirty="0">
                <a:latin typeface="Helvetica" pitchFamily="2" charset="0"/>
              </a:rPr>
              <a:t>● </a:t>
            </a:r>
            <a:r>
              <a:rPr lang="en-GB" sz="2400" b="1" dirty="0">
                <a:latin typeface="Helvetica" pitchFamily="2" charset="0"/>
              </a:rPr>
              <a:t>Responsibilities in their communities/on teams.</a:t>
            </a:r>
            <a:endParaRPr lang="en-GB" sz="2400" b="1" dirty="0">
              <a:effectLst/>
              <a:latin typeface="Helvetica" pitchFamily="2" charset="0"/>
            </a:endParaRPr>
          </a:p>
        </p:txBody>
      </p:sp>
      <p:sp>
        <p:nvSpPr>
          <p:cNvPr id="3" name="TextBox 2">
            <a:extLst>
              <a:ext uri="{FF2B5EF4-FFF2-40B4-BE49-F238E27FC236}">
                <a16:creationId xmlns:a16="http://schemas.microsoft.com/office/drawing/2014/main" id="{85DF0C3C-1623-A44E-95E8-55A7FAF6A977}"/>
              </a:ext>
            </a:extLst>
          </p:cNvPr>
          <p:cNvSpPr txBox="1"/>
          <p:nvPr/>
        </p:nvSpPr>
        <p:spPr>
          <a:xfrm>
            <a:off x="397565" y="5909310"/>
            <a:ext cx="10774018" cy="584775"/>
          </a:xfrm>
          <a:prstGeom prst="rect">
            <a:avLst/>
          </a:prstGeom>
          <a:noFill/>
        </p:spPr>
        <p:txBody>
          <a:bodyPr wrap="square" rtlCol="0">
            <a:spAutoFit/>
          </a:bodyPr>
          <a:lstStyle/>
          <a:p>
            <a:pPr algn="ctr"/>
            <a:r>
              <a:rPr lang="en-US" sz="3200" b="1" dirty="0">
                <a:highlight>
                  <a:srgbClr val="FFFF00"/>
                </a:highlight>
              </a:rPr>
              <a:t>What responsibilities do you think you will have in Grade 9?</a:t>
            </a:r>
          </a:p>
        </p:txBody>
      </p:sp>
    </p:spTree>
    <p:extLst>
      <p:ext uri="{BB962C8B-B14F-4D97-AF65-F5344CB8AC3E}">
        <p14:creationId xmlns:p14="http://schemas.microsoft.com/office/powerpoint/2010/main" val="21181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5598-BC0F-40BF-8D7B-EBED468D1CD9}"/>
              </a:ext>
            </a:extLst>
          </p:cNvPr>
          <p:cNvSpPr>
            <a:spLocks noGrp="1"/>
          </p:cNvSpPr>
          <p:nvPr>
            <p:ph type="title"/>
          </p:nvPr>
        </p:nvSpPr>
        <p:spPr/>
        <p:txBody>
          <a:bodyPr/>
          <a:lstStyle/>
          <a:p>
            <a:r>
              <a:rPr lang="en-US" dirty="0"/>
              <a:t>Reflect</a:t>
            </a:r>
            <a:endParaRPr lang="en-AE" dirty="0"/>
          </a:p>
        </p:txBody>
      </p:sp>
      <p:sp>
        <p:nvSpPr>
          <p:cNvPr id="3" name="Content Placeholder 2">
            <a:extLst>
              <a:ext uri="{FF2B5EF4-FFF2-40B4-BE49-F238E27FC236}">
                <a16:creationId xmlns:a16="http://schemas.microsoft.com/office/drawing/2014/main" id="{7E086A3A-A37B-4B2C-8014-5FA0DF86E613}"/>
              </a:ext>
            </a:extLst>
          </p:cNvPr>
          <p:cNvSpPr>
            <a:spLocks noGrp="1"/>
          </p:cNvSpPr>
          <p:nvPr>
            <p:ph idx="1"/>
          </p:nvPr>
        </p:nvSpPr>
        <p:spPr/>
        <p:txBody>
          <a:bodyPr>
            <a:normAutofit/>
          </a:bodyPr>
          <a:lstStyle/>
          <a:p>
            <a:r>
              <a:rPr lang="en-GB" sz="3200" dirty="0"/>
              <a:t>Clearly you have had many responsibilities over the years! How do you think you will handle the responsibilities of high school? </a:t>
            </a:r>
          </a:p>
          <a:p>
            <a:r>
              <a:rPr lang="en-GB" sz="3200" dirty="0"/>
              <a:t>What are some strategies you can use to help you remain self-disciplined to do everything that is expected or required of you?</a:t>
            </a:r>
          </a:p>
          <a:p>
            <a:r>
              <a:rPr lang="en-GB" sz="3200" dirty="0"/>
              <a:t> Think back to what we learned in Week 1 of the unit. </a:t>
            </a:r>
          </a:p>
        </p:txBody>
      </p:sp>
    </p:spTree>
    <p:extLst>
      <p:ext uri="{BB962C8B-B14F-4D97-AF65-F5344CB8AC3E}">
        <p14:creationId xmlns:p14="http://schemas.microsoft.com/office/powerpoint/2010/main" val="46971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4b2b1f2-60e9-4873-a720-0da2f5bde98a">
      <UserInfo>
        <DisplayName/>
        <AccountId xsi:nil="true"/>
        <AccountType/>
      </UserInfo>
    </SharedWithUsers>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65ABDF-2B8E-4FAB-852A-87B4BB0BBC1D}">
  <ds:schemaRefs>
    <ds:schemaRef ds:uri="http://schemas.microsoft.com/sharepoint/v3/contenttype/forms"/>
  </ds:schemaRefs>
</ds:datastoreItem>
</file>

<file path=customXml/itemProps2.xml><?xml version="1.0" encoding="utf-8"?>
<ds:datastoreItem xmlns:ds="http://schemas.openxmlformats.org/officeDocument/2006/customXml" ds:itemID="{A394BEFD-36BE-4B1C-B171-3D8CAFB86246}">
  <ds:schemaRefs>
    <ds:schemaRef ds:uri="http://schemas.microsoft.com/office/2006/metadata/properties"/>
    <ds:schemaRef ds:uri="http://schemas.microsoft.com/office/infopath/2007/PartnerControls"/>
    <ds:schemaRef ds:uri="24b2b1f2-60e9-4873-a720-0da2f5bde98a"/>
    <ds:schemaRef ds:uri="c219d832-1076-4c15-87a4-e4c3e333e237"/>
  </ds:schemaRefs>
</ds:datastoreItem>
</file>

<file path=customXml/itemProps3.xml><?xml version="1.0" encoding="utf-8"?>
<ds:datastoreItem xmlns:ds="http://schemas.openxmlformats.org/officeDocument/2006/customXml" ds:itemID="{58F0F6B0-A032-463D-B5C5-7F24B31E61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352</TotalTime>
  <Words>442</Words>
  <Application>Microsoft Office PowerPoint</Application>
  <PresentationFormat>Widescreen</PresentationFormat>
  <Paragraphs>34</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Century Gothic</vt:lpstr>
      <vt:lpstr>Helvetica</vt:lpstr>
      <vt:lpstr>ProximaNova-Regular</vt:lpstr>
      <vt:lpstr>Office Theme</vt:lpstr>
      <vt:lpstr>PowerPoint Presentation</vt:lpstr>
      <vt:lpstr>In this lesson students will </vt:lpstr>
      <vt:lpstr>PowerPoint Presentation</vt:lpstr>
      <vt:lpstr>PowerPoint Presentation</vt:lpstr>
      <vt:lpstr>Reflect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Hollis</dc:creator>
  <cp:lastModifiedBy>Mona Mohamed Arshe</cp:lastModifiedBy>
  <cp:revision>45</cp:revision>
  <dcterms:created xsi:type="dcterms:W3CDTF">2020-08-28T16:08:04Z</dcterms:created>
  <dcterms:modified xsi:type="dcterms:W3CDTF">2023-03-23T05:45:18Z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y fmtid="{D5CDD505-2E9C-101B-9397-08002B2CF9AE}" pid="3" name="Order">
    <vt:r8>37200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