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Indie Flower" panose="020B0604020202020204" charset="0"/>
      <p:regular r:id="rId16"/>
    </p:embeddedFont>
    <p:embeddedFont>
      <p:font typeface="Lato" panose="020B0604020202020204" charset="0"/>
      <p:regular r:id="rId17"/>
      <p:bold r:id="rId18"/>
      <p:italic r:id="rId19"/>
      <p:boldItalic r:id="rId20"/>
    </p:embeddedFont>
    <p:embeddedFont>
      <p:font typeface="Rubik" panose="020B0604020202020204" charset="-79"/>
      <p:regular r:id="rId21"/>
      <p:bold r:id="rId22"/>
      <p:italic r:id="rId23"/>
      <p:boldItalic r:id="rId24"/>
    </p:embeddedFont>
    <p:embeddedFont>
      <p:font typeface="Rubik Light" panose="020B0604020202020204" charset="-79"/>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4"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3e5627dc2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 name="Google Shape;23;g3e5627dc2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e99bd6c0d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e99bd6c0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de35316d2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de35316d2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cee70153f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cee70153f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e5ccd1c6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e5ccd1c6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3b037fe8d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3b037fe8d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e99bd6c0d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e99bd6c0d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e35316d2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de35316d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de35316d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de35316d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e5627dc2f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e5627dc2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e5627dc2f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e5627dc2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99bd6c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99bd6c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rtl="0">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4">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5">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17" name="Google Shape;17;p4"/>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18" name="Google Shape;18;p4"/>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19" name="Google Shape;19;p4"/>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pixabay.com/en/equilibrist-hand-drawing-fantasia-14457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commonsense.org/education/videos/my-media-balanc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www.youtube.com/watch?v=USlHaqNfwK4" TargetMode="External"/><Relationship Id="rId4" Type="http://schemas.openxmlformats.org/officeDocument/2006/relationships/hyperlink" Target="https://video.link/w/7DB7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3">
            <a:alphaModFix/>
          </a:blip>
          <a:srcRect l="19585" r="12028"/>
          <a:stretch/>
        </p:blipFill>
        <p:spPr>
          <a:xfrm>
            <a:off x="3631050" y="0"/>
            <a:ext cx="5512949" cy="5143499"/>
          </a:xfrm>
          <a:prstGeom prst="rect">
            <a:avLst/>
          </a:prstGeom>
          <a:noFill/>
          <a:ln>
            <a:noFill/>
          </a:ln>
        </p:spPr>
      </p:pic>
      <p:sp>
        <p:nvSpPr>
          <p:cNvPr id="26" name="Google Shape;26;p6"/>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6"/>
          <p:cNvSpPr txBox="1"/>
          <p:nvPr/>
        </p:nvSpPr>
        <p:spPr>
          <a:xfrm>
            <a:off x="193350" y="1741900"/>
            <a:ext cx="32073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Rubik"/>
                <a:ea typeface="Rubik"/>
                <a:cs typeface="Rubik"/>
                <a:sym typeface="Rubik"/>
              </a:rPr>
              <a:t>Finding </a:t>
            </a:r>
            <a:br>
              <a:rPr lang="en" sz="3600">
                <a:latin typeface="Rubik"/>
                <a:ea typeface="Rubik"/>
                <a:cs typeface="Rubik"/>
                <a:sym typeface="Rubik"/>
              </a:rPr>
            </a:br>
            <a:r>
              <a:rPr lang="en" sz="3600">
                <a:latin typeface="Rubik"/>
                <a:ea typeface="Rubik"/>
                <a:cs typeface="Rubik"/>
                <a:sym typeface="Rubik"/>
              </a:rPr>
              <a:t>My Media Balance</a:t>
            </a:r>
            <a:endParaRPr sz="3600">
              <a:latin typeface="Rubik"/>
              <a:ea typeface="Rubik"/>
              <a:cs typeface="Rubik"/>
              <a:sym typeface="Rubik"/>
            </a:endParaRPr>
          </a:p>
          <a:p>
            <a:pPr marL="0" lvl="0" indent="0" algn="l" rtl="0">
              <a:lnSpc>
                <a:spcPct val="115000"/>
              </a:lnSpc>
              <a:spcBef>
                <a:spcPts val="0"/>
              </a:spcBef>
              <a:spcAft>
                <a:spcPts val="0"/>
              </a:spcAft>
              <a:buNone/>
            </a:pPr>
            <a:endParaRPr sz="3600">
              <a:latin typeface="Rubik Light"/>
              <a:ea typeface="Rubik Light"/>
              <a:cs typeface="Rubik Light"/>
              <a:sym typeface="Rubik Light"/>
            </a:endParaRPr>
          </a:p>
        </p:txBody>
      </p:sp>
      <p:pic>
        <p:nvPicPr>
          <p:cNvPr id="28" name="Google Shape;28;p6"/>
          <p:cNvPicPr preferRelativeResize="0"/>
          <p:nvPr/>
        </p:nvPicPr>
        <p:blipFill>
          <a:blip r:embed="rId4">
            <a:alphaModFix/>
          </a:blip>
          <a:stretch>
            <a:fillRect/>
          </a:stretch>
        </p:blipFill>
        <p:spPr>
          <a:xfrm>
            <a:off x="279275" y="4563276"/>
            <a:ext cx="3064000" cy="290700"/>
          </a:xfrm>
          <a:prstGeom prst="rect">
            <a:avLst/>
          </a:prstGeom>
          <a:noFill/>
          <a:ln>
            <a:noFill/>
          </a:ln>
        </p:spPr>
      </p:pic>
      <p:sp>
        <p:nvSpPr>
          <p:cNvPr id="29" name="Google Shape;29;p6"/>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5</a:t>
            </a:r>
            <a:endParaRPr sz="1200">
              <a:solidFill>
                <a:srgbClr val="999999"/>
              </a:solidFill>
            </a:endParaRPr>
          </a:p>
        </p:txBody>
      </p:sp>
      <p:pic>
        <p:nvPicPr>
          <p:cNvPr id="31" name="Google Shape;31;p6"/>
          <p:cNvPicPr preferRelativeResize="0"/>
          <p:nvPr/>
        </p:nvPicPr>
        <p:blipFill>
          <a:blip r:embed="rId5">
            <a:alphaModFix/>
          </a:blip>
          <a:stretch>
            <a:fillRect/>
          </a:stretch>
        </p:blipFill>
        <p:spPr>
          <a:xfrm>
            <a:off x="-11850" y="0"/>
            <a:ext cx="3642899" cy="91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p:nvPr/>
        </p:nvSpPr>
        <p:spPr>
          <a:xfrm>
            <a:off x="887850" y="2187300"/>
            <a:ext cx="4376700" cy="138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Lato"/>
                <a:ea typeface="Lato"/>
                <a:cs typeface="Lato"/>
                <a:sym typeface="Lato"/>
              </a:rPr>
              <a:t>Using media in a way that feels healthy and in balance with other life activities (family, friends, school, hobbies, etc.)</a:t>
            </a:r>
            <a:endParaRPr sz="2400">
              <a:latin typeface="Lato"/>
              <a:ea typeface="Lato"/>
              <a:cs typeface="Lato"/>
              <a:sym typeface="Lato"/>
            </a:endParaRPr>
          </a:p>
        </p:txBody>
      </p:sp>
      <p:sp>
        <p:nvSpPr>
          <p:cNvPr id="114" name="Google Shape;114;p15"/>
          <p:cNvSpPr txBox="1"/>
          <p:nvPr/>
        </p:nvSpPr>
        <p:spPr>
          <a:xfrm>
            <a:off x="887850" y="1020500"/>
            <a:ext cx="36843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000">
                <a:latin typeface="Rubik"/>
                <a:ea typeface="Rubik"/>
                <a:cs typeface="Rubik"/>
                <a:sym typeface="Rubik"/>
              </a:rPr>
              <a:t>Media Balance</a:t>
            </a:r>
            <a:endParaRPr sz="4000">
              <a:latin typeface="Rubik"/>
              <a:ea typeface="Rubik"/>
              <a:cs typeface="Rubik"/>
              <a:sym typeface="Rubik"/>
            </a:endParaRPr>
          </a:p>
        </p:txBody>
      </p:sp>
      <p:pic>
        <p:nvPicPr>
          <p:cNvPr id="115" name="Google Shape;115;p15"/>
          <p:cNvPicPr preferRelativeResize="0"/>
          <p:nvPr/>
        </p:nvPicPr>
        <p:blipFill rotWithShape="1">
          <a:blip r:embed="rId3">
            <a:alphaModFix/>
          </a:blip>
          <a:srcRect b="10"/>
          <a:stretch/>
        </p:blipFill>
        <p:spPr>
          <a:xfrm>
            <a:off x="198825" y="205553"/>
            <a:ext cx="294540" cy="323700"/>
          </a:xfrm>
          <a:prstGeom prst="rect">
            <a:avLst/>
          </a:prstGeom>
          <a:noFill/>
          <a:ln>
            <a:noFill/>
          </a:ln>
        </p:spPr>
      </p:pic>
      <p:sp>
        <p:nvSpPr>
          <p:cNvPr id="116" name="Google Shape;116;p15"/>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117" name="Google Shape;117;p15"/>
          <p:cNvPicPr preferRelativeResize="0"/>
          <p:nvPr/>
        </p:nvPicPr>
        <p:blipFill rotWithShape="1">
          <a:blip r:embed="rId4">
            <a:alphaModFix/>
          </a:blip>
          <a:srcRect t="11223" b="11215"/>
          <a:stretch/>
        </p:blipFill>
        <p:spPr>
          <a:xfrm>
            <a:off x="823950" y="1425300"/>
            <a:ext cx="3684300" cy="590550"/>
          </a:xfrm>
          <a:prstGeom prst="rect">
            <a:avLst/>
          </a:prstGeom>
          <a:noFill/>
          <a:ln>
            <a:noFill/>
          </a:ln>
        </p:spPr>
      </p:pic>
      <p:pic>
        <p:nvPicPr>
          <p:cNvPr id="118" name="Google Shape;118;p15"/>
          <p:cNvPicPr preferRelativeResize="0"/>
          <p:nvPr/>
        </p:nvPicPr>
        <p:blipFill rotWithShape="1">
          <a:blip r:embed="rId5">
            <a:alphaModFix/>
          </a:blip>
          <a:srcRect b="-9685"/>
          <a:stretch/>
        </p:blipFill>
        <p:spPr>
          <a:xfrm>
            <a:off x="5313225" y="1425300"/>
            <a:ext cx="3256925" cy="2476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p:nvPr/>
        </p:nvSpPr>
        <p:spPr>
          <a:xfrm>
            <a:off x="569575" y="190700"/>
            <a:ext cx="36255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ACTIVITY: MY MEDIA BALANCE</a:t>
            </a:r>
            <a:endParaRPr sz="1200">
              <a:latin typeface="Rubik"/>
              <a:ea typeface="Rubik"/>
              <a:cs typeface="Rubik"/>
              <a:sym typeface="Rubik"/>
            </a:endParaRPr>
          </a:p>
        </p:txBody>
      </p:sp>
      <p:sp>
        <p:nvSpPr>
          <p:cNvPr id="124" name="Google Shape;124;p16"/>
          <p:cNvSpPr/>
          <p:nvPr/>
        </p:nvSpPr>
        <p:spPr>
          <a:xfrm>
            <a:off x="507950" y="1566800"/>
            <a:ext cx="8190600" cy="3009300"/>
          </a:xfrm>
          <a:prstGeom prst="rect">
            <a:avLst/>
          </a:prstGeom>
          <a:noFill/>
          <a:ln>
            <a:noFill/>
          </a:ln>
        </p:spPr>
        <p:txBody>
          <a:bodyPr spcFirstLastPara="1" wrap="square" lIns="274300" tIns="182875" rIns="182875" bIns="182875" anchor="t" anchorCtr="0">
            <a:noAutofit/>
          </a:bodyPr>
          <a:lstStyle/>
          <a:p>
            <a:pPr marL="0" marR="0" lvl="0" indent="0" algn="l" rtl="0">
              <a:lnSpc>
                <a:spcPct val="114000"/>
              </a:lnSpc>
              <a:spcBef>
                <a:spcPts val="0"/>
              </a:spcBef>
              <a:spcAft>
                <a:spcPts val="600"/>
              </a:spcAft>
              <a:buNone/>
            </a:pPr>
            <a:r>
              <a:rPr lang="en" sz="2000">
                <a:latin typeface="Lato"/>
                <a:ea typeface="Lato"/>
                <a:cs typeface="Lato"/>
                <a:sym typeface="Lato"/>
              </a:rPr>
              <a:t>Think about which media and non-media choices help you feel healthy and balanced. Then, use the chart to plan out your perfect day. For each choice, fill out the "What?," "When?," and "How Much?" columns. You can include more than one activity in each row — just draw in the lines yourself!</a:t>
            </a:r>
            <a:endParaRPr sz="2000" i="0" u="none" strike="noStrike" cap="none">
              <a:latin typeface="Lato"/>
              <a:ea typeface="Lato"/>
              <a:cs typeface="Lato"/>
              <a:sym typeface="Lato"/>
            </a:endParaRPr>
          </a:p>
        </p:txBody>
      </p:sp>
      <p:sp>
        <p:nvSpPr>
          <p:cNvPr id="125" name="Google Shape;125;p16"/>
          <p:cNvSpPr txBox="1"/>
          <p:nvPr/>
        </p:nvSpPr>
        <p:spPr>
          <a:xfrm>
            <a:off x="0" y="848592"/>
            <a:ext cx="9144000" cy="423300"/>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Directions</a:t>
            </a:r>
            <a:endParaRPr sz="3000">
              <a:latin typeface="Rubik"/>
              <a:ea typeface="Rubik"/>
              <a:cs typeface="Rubik"/>
              <a:sym typeface="Rubik"/>
            </a:endParaRPr>
          </a:p>
        </p:txBody>
      </p:sp>
      <p:pic>
        <p:nvPicPr>
          <p:cNvPr id="126" name="Google Shape;126;p16"/>
          <p:cNvPicPr preferRelativeResize="0"/>
          <p:nvPr/>
        </p:nvPicPr>
        <p:blipFill>
          <a:blip r:embed="rId3">
            <a:alphaModFix/>
          </a:blip>
          <a:stretch>
            <a:fillRect/>
          </a:stretch>
        </p:blipFill>
        <p:spPr>
          <a:xfrm>
            <a:off x="216175" y="190700"/>
            <a:ext cx="353400" cy="353400"/>
          </a:xfrm>
          <a:prstGeom prst="rect">
            <a:avLst/>
          </a:prstGeom>
          <a:noFill/>
          <a:ln>
            <a:noFill/>
          </a:ln>
        </p:spPr>
      </p:pic>
      <p:pic>
        <p:nvPicPr>
          <p:cNvPr id="127" name="Google Shape;127;p16"/>
          <p:cNvPicPr preferRelativeResize="0"/>
          <p:nvPr/>
        </p:nvPicPr>
        <p:blipFill rotWithShape="1">
          <a:blip r:embed="rId4">
            <a:alphaModFix/>
          </a:blip>
          <a:srcRect l="-8958" r="-14605" b="58104"/>
          <a:stretch/>
        </p:blipFill>
        <p:spPr>
          <a:xfrm>
            <a:off x="1888050" y="3409900"/>
            <a:ext cx="5621627" cy="124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7"/>
          <p:cNvPicPr preferRelativeResize="0"/>
          <p:nvPr/>
        </p:nvPicPr>
        <p:blipFill>
          <a:blip r:embed="rId3">
            <a:alphaModFix/>
          </a:blip>
          <a:stretch>
            <a:fillRect/>
          </a:stretch>
        </p:blipFill>
        <p:spPr>
          <a:xfrm rot="9338740">
            <a:off x="6463075" y="1120505"/>
            <a:ext cx="504275" cy="655191"/>
          </a:xfrm>
          <a:prstGeom prst="rect">
            <a:avLst/>
          </a:prstGeom>
          <a:noFill/>
          <a:ln>
            <a:noFill/>
          </a:ln>
        </p:spPr>
      </p:pic>
      <p:pic>
        <p:nvPicPr>
          <p:cNvPr id="133" name="Google Shape;133;p17"/>
          <p:cNvPicPr preferRelativeResize="0"/>
          <p:nvPr/>
        </p:nvPicPr>
        <p:blipFill>
          <a:blip r:embed="rId3">
            <a:alphaModFix/>
          </a:blip>
          <a:stretch>
            <a:fillRect/>
          </a:stretch>
        </p:blipFill>
        <p:spPr>
          <a:xfrm rot="-914922">
            <a:off x="2141275" y="1120505"/>
            <a:ext cx="504275" cy="655191"/>
          </a:xfrm>
          <a:prstGeom prst="rect">
            <a:avLst/>
          </a:prstGeom>
          <a:noFill/>
          <a:ln>
            <a:noFill/>
          </a:ln>
        </p:spPr>
      </p:pic>
      <p:pic>
        <p:nvPicPr>
          <p:cNvPr id="134" name="Google Shape;134;p17"/>
          <p:cNvPicPr preferRelativeResize="0"/>
          <p:nvPr/>
        </p:nvPicPr>
        <p:blipFill>
          <a:blip r:embed="rId4">
            <a:alphaModFix/>
          </a:blip>
          <a:stretch>
            <a:fillRect/>
          </a:stretch>
        </p:blipFill>
        <p:spPr>
          <a:xfrm>
            <a:off x="2496075" y="733725"/>
            <a:ext cx="4248150" cy="1428750"/>
          </a:xfrm>
          <a:prstGeom prst="rect">
            <a:avLst/>
          </a:prstGeom>
          <a:noFill/>
          <a:ln>
            <a:noFill/>
          </a:ln>
        </p:spPr>
      </p:pic>
      <p:pic>
        <p:nvPicPr>
          <p:cNvPr id="135" name="Google Shape;135;p17"/>
          <p:cNvPicPr preferRelativeResize="0"/>
          <p:nvPr/>
        </p:nvPicPr>
        <p:blipFill rotWithShape="1">
          <a:blip r:embed="rId5">
            <a:alphaModFix/>
          </a:blip>
          <a:srcRect l="-1870" t="-1537" r="1870" b="30353"/>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p:nvPr/>
        </p:nvSpPr>
        <p:spPr>
          <a:xfrm>
            <a:off x="0" y="2257350"/>
            <a:ext cx="9144000" cy="9699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sz="2400" b="1">
                <a:solidFill>
                  <a:srgbClr val="44AA00"/>
                </a:solidFill>
                <a:latin typeface="Indie Flower"/>
                <a:ea typeface="Indie Flower"/>
                <a:cs typeface="Indie Flower"/>
                <a:sym typeface="Indie Flower"/>
              </a:rPr>
              <a:t>What does media balance mean for me?</a:t>
            </a:r>
            <a:endParaRPr sz="2400" b="1">
              <a:solidFill>
                <a:srgbClr val="44AA00"/>
              </a:solidFill>
              <a:latin typeface="Indie Flower"/>
              <a:ea typeface="Indie Flower"/>
              <a:cs typeface="Indie Flower"/>
              <a:sym typeface="Indie Flower"/>
            </a:endParaRPr>
          </a:p>
        </p:txBody>
      </p:sp>
      <p:sp>
        <p:nvSpPr>
          <p:cNvPr id="37" name="Google Shape;37;p7"/>
          <p:cNvSpPr txBox="1"/>
          <p:nvPr/>
        </p:nvSpPr>
        <p:spPr>
          <a:xfrm>
            <a:off x="0" y="1231400"/>
            <a:ext cx="9144000" cy="62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Rubik"/>
                <a:ea typeface="Rubik"/>
                <a:cs typeface="Rubik"/>
                <a:sym typeface="Rubik"/>
              </a:rPr>
              <a:t>Essential Question</a:t>
            </a:r>
            <a:endParaRPr sz="3000">
              <a:latin typeface="Rubik"/>
              <a:ea typeface="Rubik"/>
              <a:cs typeface="Rubik"/>
              <a:sym typeface="Rubik"/>
            </a:endParaRPr>
          </a:p>
        </p:txBody>
      </p:sp>
      <p:pic>
        <p:nvPicPr>
          <p:cNvPr id="38" name="Google Shape;38;p7"/>
          <p:cNvPicPr preferRelativeResize="0"/>
          <p:nvPr/>
        </p:nvPicPr>
        <p:blipFill rotWithShape="1">
          <a:blip r:embed="rId3">
            <a:alphaModFix/>
          </a:blip>
          <a:srcRect/>
          <a:stretch/>
        </p:blipFill>
        <p:spPr>
          <a:xfrm>
            <a:off x="1695000" y="2257352"/>
            <a:ext cx="246850" cy="320725"/>
          </a:xfrm>
          <a:prstGeom prst="rect">
            <a:avLst/>
          </a:prstGeom>
          <a:noFill/>
          <a:ln>
            <a:noFill/>
          </a:ln>
        </p:spPr>
      </p:pic>
      <p:pic>
        <p:nvPicPr>
          <p:cNvPr id="39" name="Google Shape;39;p7"/>
          <p:cNvPicPr preferRelativeResize="0"/>
          <p:nvPr/>
        </p:nvPicPr>
        <p:blipFill rotWithShape="1">
          <a:blip r:embed="rId3">
            <a:alphaModFix/>
          </a:blip>
          <a:srcRect/>
          <a:stretch/>
        </p:blipFill>
        <p:spPr>
          <a:xfrm rot="10800000">
            <a:off x="7123100" y="2581927"/>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8"/>
          <p:cNvSpPr txBox="1"/>
          <p:nvPr/>
        </p:nvSpPr>
        <p:spPr>
          <a:xfrm>
            <a:off x="0" y="315192"/>
            <a:ext cx="9144000" cy="423300"/>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Learning Objectives</a:t>
            </a:r>
            <a:endParaRPr sz="3000">
              <a:latin typeface="Rubik"/>
              <a:ea typeface="Rubik"/>
              <a:cs typeface="Rubik"/>
              <a:sym typeface="Rubik"/>
            </a:endParaRPr>
          </a:p>
        </p:txBody>
      </p:sp>
      <p:sp>
        <p:nvSpPr>
          <p:cNvPr id="45" name="Google Shape;45;p8"/>
          <p:cNvSpPr txBox="1"/>
          <p:nvPr/>
        </p:nvSpPr>
        <p:spPr>
          <a:xfrm>
            <a:off x="2130350" y="1002100"/>
            <a:ext cx="5657100" cy="34221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rgbClr val="249910"/>
              </a:buClr>
              <a:buSzPts val="1920"/>
              <a:buFont typeface="Lato"/>
              <a:buNone/>
            </a:pPr>
            <a:r>
              <a:rPr lang="en" sz="2000">
                <a:latin typeface="Lato"/>
                <a:ea typeface="Lato"/>
                <a:cs typeface="Lato"/>
                <a:sym typeface="Lato"/>
              </a:rPr>
              <a:t>Reflect on how balanced they are in their </a:t>
            </a:r>
            <a:br>
              <a:rPr lang="en" sz="2000">
                <a:latin typeface="Lato"/>
                <a:ea typeface="Lato"/>
                <a:cs typeface="Lato"/>
                <a:sym typeface="Lato"/>
              </a:rPr>
            </a:br>
            <a:r>
              <a:rPr lang="en" sz="2000">
                <a:latin typeface="Lato"/>
                <a:ea typeface="Lato"/>
                <a:cs typeface="Lato"/>
                <a:sym typeface="Lato"/>
              </a:rPr>
              <a:t>daily lives.</a:t>
            </a:r>
            <a:br>
              <a:rPr lang="en" sz="2000">
                <a:latin typeface="Lato"/>
                <a:ea typeface="Lato"/>
                <a:cs typeface="Lato"/>
                <a:sym typeface="Lato"/>
              </a:rPr>
            </a:br>
            <a:endParaRPr sz="2000">
              <a:latin typeface="Lato"/>
              <a:ea typeface="Lato"/>
              <a:cs typeface="Lato"/>
              <a:sym typeface="Lato"/>
            </a:endParaRPr>
          </a:p>
          <a:p>
            <a:pPr marL="0" marR="0" lvl="0" indent="0" algn="l" rtl="0">
              <a:lnSpc>
                <a:spcPct val="115000"/>
              </a:lnSpc>
              <a:spcBef>
                <a:spcPts val="1000"/>
              </a:spcBef>
              <a:spcAft>
                <a:spcPts val="0"/>
              </a:spcAft>
              <a:buClr>
                <a:srgbClr val="249910"/>
              </a:buClr>
              <a:buSzPts val="1920"/>
              <a:buFont typeface="Lato"/>
              <a:buNone/>
            </a:pPr>
            <a:r>
              <a:rPr lang="en" sz="2000">
                <a:latin typeface="Lato"/>
                <a:ea typeface="Lato"/>
                <a:cs typeface="Lato"/>
                <a:sym typeface="Lato"/>
              </a:rPr>
              <a:t>Consider what "media balance" means and how it applies to them.</a:t>
            </a:r>
            <a:br>
              <a:rPr lang="en" sz="2000">
                <a:latin typeface="Lato"/>
                <a:ea typeface="Lato"/>
                <a:cs typeface="Lato"/>
                <a:sym typeface="Lato"/>
              </a:rPr>
            </a:br>
            <a:endParaRPr sz="2000">
              <a:latin typeface="Lato"/>
              <a:ea typeface="Lato"/>
              <a:cs typeface="Lato"/>
              <a:sym typeface="Lato"/>
            </a:endParaRPr>
          </a:p>
          <a:p>
            <a:pPr marL="0" marR="0" lvl="0" indent="0" algn="l" rtl="0">
              <a:lnSpc>
                <a:spcPct val="115000"/>
              </a:lnSpc>
              <a:spcBef>
                <a:spcPts val="1000"/>
              </a:spcBef>
              <a:spcAft>
                <a:spcPts val="1000"/>
              </a:spcAft>
              <a:buClr>
                <a:srgbClr val="249910"/>
              </a:buClr>
              <a:buSzPts val="1920"/>
              <a:buFont typeface="Lato"/>
              <a:buNone/>
            </a:pPr>
            <a:r>
              <a:rPr lang="en" sz="2000">
                <a:latin typeface="Lato"/>
                <a:ea typeface="Lato"/>
                <a:cs typeface="Lato"/>
                <a:sym typeface="Lato"/>
              </a:rPr>
              <a:t>Create a personalized plan for healthy and balanced media use.</a:t>
            </a:r>
            <a:br>
              <a:rPr lang="en" sz="2000">
                <a:latin typeface="Lato"/>
                <a:ea typeface="Lato"/>
                <a:cs typeface="Lato"/>
                <a:sym typeface="Lato"/>
              </a:rPr>
            </a:br>
            <a:endParaRPr sz="2000">
              <a:latin typeface="Lato"/>
              <a:ea typeface="Lato"/>
              <a:cs typeface="Lato"/>
              <a:sym typeface="Lato"/>
            </a:endParaRPr>
          </a:p>
        </p:txBody>
      </p:sp>
      <p:pic>
        <p:nvPicPr>
          <p:cNvPr id="46" name="Google Shape;46;p8"/>
          <p:cNvPicPr preferRelativeResize="0"/>
          <p:nvPr/>
        </p:nvPicPr>
        <p:blipFill>
          <a:blip r:embed="rId3">
            <a:alphaModFix/>
          </a:blip>
          <a:stretch>
            <a:fillRect/>
          </a:stretch>
        </p:blipFill>
        <p:spPr>
          <a:xfrm>
            <a:off x="1239213" y="1677986"/>
            <a:ext cx="473007" cy="473008"/>
          </a:xfrm>
          <a:prstGeom prst="rect">
            <a:avLst/>
          </a:prstGeom>
          <a:noFill/>
          <a:ln>
            <a:noFill/>
          </a:ln>
        </p:spPr>
      </p:pic>
      <p:pic>
        <p:nvPicPr>
          <p:cNvPr id="47" name="Google Shape;47;p8"/>
          <p:cNvPicPr preferRelativeResize="0"/>
          <p:nvPr/>
        </p:nvPicPr>
        <p:blipFill>
          <a:blip r:embed="rId3">
            <a:alphaModFix/>
          </a:blip>
          <a:stretch>
            <a:fillRect/>
          </a:stretch>
        </p:blipFill>
        <p:spPr>
          <a:xfrm>
            <a:off x="1239213" y="3000954"/>
            <a:ext cx="473007" cy="473008"/>
          </a:xfrm>
          <a:prstGeom prst="rect">
            <a:avLst/>
          </a:prstGeom>
          <a:noFill/>
          <a:ln>
            <a:noFill/>
          </a:ln>
        </p:spPr>
      </p:pic>
      <p:sp>
        <p:nvSpPr>
          <p:cNvPr id="48" name="Google Shape;48;p8"/>
          <p:cNvSpPr/>
          <p:nvPr/>
        </p:nvSpPr>
        <p:spPr>
          <a:xfrm>
            <a:off x="1172975" y="980475"/>
            <a:ext cx="605400" cy="621300"/>
          </a:xfrm>
          <a:prstGeom prst="ellipse">
            <a:avLst/>
          </a:prstGeom>
          <a:solidFill>
            <a:srgbClr val="44A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49" name="Google Shape;49;p8"/>
          <p:cNvSpPr/>
          <p:nvPr/>
        </p:nvSpPr>
        <p:spPr>
          <a:xfrm>
            <a:off x="1172975" y="2227224"/>
            <a:ext cx="605400" cy="621300"/>
          </a:xfrm>
          <a:prstGeom prst="ellipse">
            <a:avLst/>
          </a:prstGeom>
          <a:solidFill>
            <a:srgbClr val="0085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50" name="Google Shape;50;p8"/>
          <p:cNvSpPr/>
          <p:nvPr/>
        </p:nvSpPr>
        <p:spPr>
          <a:xfrm>
            <a:off x="1172975" y="3550174"/>
            <a:ext cx="605400" cy="621300"/>
          </a:xfrm>
          <a:prstGeom prst="ellipse">
            <a:avLst/>
          </a:prstGeom>
          <a:solidFill>
            <a:srgbClr val="009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p:nvPr/>
        </p:nvSpPr>
        <p:spPr>
          <a:xfrm>
            <a:off x="569575" y="190700"/>
            <a:ext cx="36255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WARM UP: MY PERFECT DAY</a:t>
            </a:r>
            <a:endParaRPr sz="1200">
              <a:latin typeface="Rubik"/>
              <a:ea typeface="Rubik"/>
              <a:cs typeface="Rubik"/>
              <a:sym typeface="Rubik"/>
            </a:endParaRPr>
          </a:p>
        </p:txBody>
      </p:sp>
      <p:sp>
        <p:nvSpPr>
          <p:cNvPr id="56" name="Google Shape;56;p9"/>
          <p:cNvSpPr/>
          <p:nvPr/>
        </p:nvSpPr>
        <p:spPr>
          <a:xfrm>
            <a:off x="507950" y="1566800"/>
            <a:ext cx="8190600" cy="3009300"/>
          </a:xfrm>
          <a:prstGeom prst="rect">
            <a:avLst/>
          </a:prstGeom>
          <a:noFill/>
          <a:ln>
            <a:noFill/>
          </a:ln>
        </p:spPr>
        <p:txBody>
          <a:bodyPr spcFirstLastPara="1" wrap="square" lIns="274300" tIns="182875" rIns="182875" bIns="182875" anchor="t" anchorCtr="0">
            <a:noAutofit/>
          </a:bodyPr>
          <a:lstStyle/>
          <a:p>
            <a:pPr marL="0" marR="0" lvl="0" indent="0" algn="l" rtl="0">
              <a:lnSpc>
                <a:spcPct val="114000"/>
              </a:lnSpc>
              <a:spcBef>
                <a:spcPts val="0"/>
              </a:spcBef>
              <a:spcAft>
                <a:spcPts val="600"/>
              </a:spcAft>
              <a:buNone/>
            </a:pPr>
            <a:r>
              <a:rPr lang="en" sz="2000">
                <a:latin typeface="Lato"/>
                <a:ea typeface="Lato"/>
                <a:cs typeface="Lato"/>
                <a:sym typeface="Lato"/>
              </a:rPr>
              <a:t>If you could plan your perfect day — where you would do anything </a:t>
            </a:r>
            <a:br>
              <a:rPr lang="en" sz="2000">
                <a:latin typeface="Lato"/>
                <a:ea typeface="Lato"/>
                <a:cs typeface="Lato"/>
                <a:sym typeface="Lato"/>
              </a:rPr>
            </a:br>
            <a:r>
              <a:rPr lang="en" sz="2000">
                <a:latin typeface="Lato"/>
                <a:ea typeface="Lato"/>
                <a:cs typeface="Lato"/>
                <a:sym typeface="Lato"/>
              </a:rPr>
              <a:t>you wanted — what would it include? Write a short reflection on your handout describing what you would do. Include as much detail as </a:t>
            </a:r>
            <a:br>
              <a:rPr lang="en" sz="2000">
                <a:latin typeface="Lato"/>
                <a:ea typeface="Lato"/>
                <a:cs typeface="Lato"/>
                <a:sym typeface="Lato"/>
              </a:rPr>
            </a:br>
            <a:r>
              <a:rPr lang="en" sz="2000">
                <a:latin typeface="Lato"/>
                <a:ea typeface="Lato"/>
                <a:cs typeface="Lato"/>
                <a:sym typeface="Lato"/>
              </a:rPr>
              <a:t>you can.</a:t>
            </a:r>
            <a:endParaRPr sz="2000" i="0" u="none" strike="noStrike" cap="none">
              <a:latin typeface="Lato"/>
              <a:ea typeface="Lato"/>
              <a:cs typeface="Lato"/>
              <a:sym typeface="Lato"/>
            </a:endParaRPr>
          </a:p>
        </p:txBody>
      </p:sp>
      <p:sp>
        <p:nvSpPr>
          <p:cNvPr id="57" name="Google Shape;57;p9"/>
          <p:cNvSpPr txBox="1"/>
          <p:nvPr/>
        </p:nvSpPr>
        <p:spPr>
          <a:xfrm>
            <a:off x="0" y="848592"/>
            <a:ext cx="9144000" cy="423300"/>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Directions</a:t>
            </a:r>
            <a:endParaRPr sz="3000">
              <a:latin typeface="Rubik"/>
              <a:ea typeface="Rubik"/>
              <a:cs typeface="Rubik"/>
              <a:sym typeface="Rubik"/>
            </a:endParaRPr>
          </a:p>
        </p:txBody>
      </p:sp>
      <p:pic>
        <p:nvPicPr>
          <p:cNvPr id="58" name="Google Shape;58;p9"/>
          <p:cNvPicPr preferRelativeResize="0"/>
          <p:nvPr/>
        </p:nvPicPr>
        <p:blipFill>
          <a:blip r:embed="rId3">
            <a:alphaModFix/>
          </a:blip>
          <a:stretch>
            <a:fillRect/>
          </a:stretch>
        </p:blipFill>
        <p:spPr>
          <a:xfrm>
            <a:off x="216175" y="190700"/>
            <a:ext cx="353400" cy="353400"/>
          </a:xfrm>
          <a:prstGeom prst="rect">
            <a:avLst/>
          </a:prstGeom>
          <a:noFill/>
          <a:ln>
            <a:noFill/>
          </a:ln>
        </p:spPr>
      </p:pic>
      <p:pic>
        <p:nvPicPr>
          <p:cNvPr id="59" name="Google Shape;59;p9"/>
          <p:cNvPicPr preferRelativeResize="0"/>
          <p:nvPr/>
        </p:nvPicPr>
        <p:blipFill rotWithShape="1">
          <a:blip r:embed="rId4">
            <a:alphaModFix/>
          </a:blip>
          <a:srcRect l="21094" r="21094" b="66866"/>
          <a:stretch/>
        </p:blipFill>
        <p:spPr>
          <a:xfrm rot="10800000">
            <a:off x="7082599" y="0"/>
            <a:ext cx="1820651" cy="14901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0"/>
          <p:cNvPicPr preferRelativeResize="0"/>
          <p:nvPr/>
        </p:nvPicPr>
        <p:blipFill>
          <a:blip r:embed="rId3">
            <a:alphaModFix/>
          </a:blip>
          <a:stretch>
            <a:fillRect/>
          </a:stretch>
        </p:blipFill>
        <p:spPr>
          <a:xfrm>
            <a:off x="181350" y="173296"/>
            <a:ext cx="388225" cy="388194"/>
          </a:xfrm>
          <a:prstGeom prst="rect">
            <a:avLst/>
          </a:prstGeom>
          <a:noFill/>
          <a:ln>
            <a:noFill/>
          </a:ln>
        </p:spPr>
      </p:pic>
      <p:sp>
        <p:nvSpPr>
          <p:cNvPr id="65" name="Google Shape;65;p10"/>
          <p:cNvSpPr txBox="1"/>
          <p:nvPr/>
        </p:nvSpPr>
        <p:spPr>
          <a:xfrm>
            <a:off x="569575" y="190700"/>
            <a:ext cx="36255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THINK, PAIR, SHARE</a:t>
            </a:r>
            <a:endParaRPr sz="1200">
              <a:latin typeface="Rubik"/>
              <a:ea typeface="Rubik"/>
              <a:cs typeface="Rubik"/>
              <a:sym typeface="Rubik"/>
            </a:endParaRPr>
          </a:p>
        </p:txBody>
      </p:sp>
      <p:sp>
        <p:nvSpPr>
          <p:cNvPr id="66" name="Google Shape;66;p10"/>
          <p:cNvSpPr/>
          <p:nvPr/>
        </p:nvSpPr>
        <p:spPr>
          <a:xfrm>
            <a:off x="507950" y="901200"/>
            <a:ext cx="8203200" cy="33411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a:latin typeface="Rubik"/>
                <a:ea typeface="Rubik"/>
                <a:cs typeface="Rubik"/>
                <a:sym typeface="Rubik"/>
              </a:rPr>
              <a:t>Now imagine that your perfect day will be granted for seven straight days. Would you change anything in your perfect day? </a:t>
            </a:r>
            <a:br>
              <a:rPr lang="en" sz="2000">
                <a:latin typeface="Rubik"/>
                <a:ea typeface="Rubik"/>
                <a:cs typeface="Rubik"/>
                <a:sym typeface="Rubik"/>
              </a:rPr>
            </a:br>
            <a:r>
              <a:rPr lang="en" sz="2000">
                <a:latin typeface="Rubik"/>
                <a:ea typeface="Rubik"/>
                <a:cs typeface="Rubik"/>
                <a:sym typeface="Rubik"/>
              </a:rPr>
              <a:t>If so, what?</a:t>
            </a:r>
            <a:endParaRPr sz="2000">
              <a:latin typeface="Rubik"/>
              <a:ea typeface="Rubik"/>
              <a:cs typeface="Rubik"/>
              <a:sym typeface="Rubik"/>
            </a:endParaRPr>
          </a:p>
          <a:p>
            <a:pPr marL="0" marR="0" lvl="0" indent="0" algn="l" rtl="0">
              <a:lnSpc>
                <a:spcPct val="115000"/>
              </a:lnSpc>
              <a:spcBef>
                <a:spcPts val="1000"/>
              </a:spcBef>
              <a:spcAft>
                <a:spcPts val="0"/>
              </a:spcAft>
              <a:buNone/>
            </a:pPr>
            <a:endParaRPr sz="2000">
              <a:latin typeface="Rubik"/>
              <a:ea typeface="Rubik"/>
              <a:cs typeface="Rubik"/>
              <a:sym typeface="Rubik"/>
            </a:endParaRPr>
          </a:p>
          <a:p>
            <a:pPr marL="0" marR="0" lvl="0" indent="0" algn="l" rtl="0">
              <a:lnSpc>
                <a:spcPct val="115000"/>
              </a:lnSpc>
              <a:spcBef>
                <a:spcPts val="100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marL="342900" marR="0" lvl="0" indent="-358140" algn="l" rtl="0">
              <a:lnSpc>
                <a:spcPct val="115000"/>
              </a:lnSpc>
              <a:spcBef>
                <a:spcPts val="1000"/>
              </a:spcBef>
              <a:spcAft>
                <a:spcPts val="0"/>
              </a:spcAft>
              <a:buClr>
                <a:srgbClr val="000000"/>
              </a:buClr>
              <a:buSzPts val="2000"/>
              <a:buFont typeface="Lato"/>
              <a:buAutoNum type="arabicPeriod"/>
            </a:pPr>
            <a:r>
              <a:rPr lang="en" sz="2000">
                <a:latin typeface="Lato"/>
                <a:ea typeface="Lato"/>
                <a:cs typeface="Lato"/>
                <a:sym typeface="Lato"/>
              </a:rPr>
              <a:t>Take a moment to think silently about these questions.</a:t>
            </a:r>
            <a:endParaRPr sz="2000">
              <a:latin typeface="Lato"/>
              <a:ea typeface="Lato"/>
              <a:cs typeface="Lato"/>
              <a:sym typeface="Lato"/>
            </a:endParaRPr>
          </a:p>
          <a:p>
            <a:pPr marL="342900" marR="0" lvl="0" indent="-358140" algn="l" rtl="0">
              <a:lnSpc>
                <a:spcPct val="115000"/>
              </a:lnSpc>
              <a:spcBef>
                <a:spcPts val="1000"/>
              </a:spcBef>
              <a:spcAft>
                <a:spcPts val="1000"/>
              </a:spcAft>
              <a:buClr>
                <a:srgbClr val="000000"/>
              </a:buClr>
              <a:buSzPts val="2000"/>
              <a:buFont typeface="Lato"/>
              <a:buAutoNum type="arabicPeriod"/>
            </a:pPr>
            <a:r>
              <a:rPr lang="en" sz="2000">
                <a:latin typeface="Lato"/>
                <a:ea typeface="Lato"/>
                <a:cs typeface="Lato"/>
                <a:sym typeface="Lato"/>
              </a:rPr>
              <a:t>Then, take turns sharing your response with your partner.</a:t>
            </a:r>
            <a:endParaRPr sz="2000" i="0" u="none" strike="noStrike" cap="none">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p:nvPr/>
        </p:nvSpPr>
        <p:spPr>
          <a:xfrm>
            <a:off x="569575" y="190700"/>
            <a:ext cx="36255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OBSERVE + DISCUSS</a:t>
            </a:r>
            <a:endParaRPr sz="1200">
              <a:latin typeface="Rubik"/>
              <a:ea typeface="Rubik"/>
              <a:cs typeface="Rubik"/>
              <a:sym typeface="Rubik"/>
            </a:endParaRPr>
          </a:p>
        </p:txBody>
      </p:sp>
      <p:sp>
        <p:nvSpPr>
          <p:cNvPr id="72" name="Google Shape;72;p11"/>
          <p:cNvSpPr/>
          <p:nvPr/>
        </p:nvSpPr>
        <p:spPr>
          <a:xfrm>
            <a:off x="1020100" y="3282600"/>
            <a:ext cx="7132200" cy="1543200"/>
          </a:xfrm>
          <a:prstGeom prst="rect">
            <a:avLst/>
          </a:prstGeom>
          <a:noFill/>
          <a:ln>
            <a:noFill/>
          </a:ln>
        </p:spPr>
        <p:txBody>
          <a:bodyPr spcFirstLastPara="1" wrap="square" lIns="274300" tIns="182875" rIns="182875" bIns="182875" anchor="t" anchorCtr="0">
            <a:noAutofit/>
          </a:bodyPr>
          <a:lstStyle/>
          <a:p>
            <a:pPr marL="0" marR="0" lvl="0" indent="0" algn="l" rtl="0">
              <a:lnSpc>
                <a:spcPct val="114000"/>
              </a:lnSpc>
              <a:spcBef>
                <a:spcPts val="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marL="0" marR="0" lvl="0" indent="0" algn="l" rtl="0">
              <a:lnSpc>
                <a:spcPct val="115000"/>
              </a:lnSpc>
              <a:spcBef>
                <a:spcPts val="0"/>
              </a:spcBef>
              <a:spcAft>
                <a:spcPts val="1000"/>
              </a:spcAft>
              <a:buNone/>
            </a:pPr>
            <a:r>
              <a:rPr lang="en" sz="2000">
                <a:latin typeface="Lato"/>
                <a:ea typeface="Lato"/>
                <a:cs typeface="Lato"/>
                <a:sym typeface="Lato"/>
              </a:rPr>
              <a:t>Take a moment to think silently about the question. Then, take turns sharing your response with your partner.</a:t>
            </a:r>
            <a:endParaRPr sz="2000" i="0" u="none" strike="noStrike" cap="none">
              <a:latin typeface="Lato"/>
              <a:ea typeface="Lato"/>
              <a:cs typeface="Lato"/>
              <a:sym typeface="Lato"/>
            </a:endParaRPr>
          </a:p>
        </p:txBody>
      </p:sp>
      <p:pic>
        <p:nvPicPr>
          <p:cNvPr id="73" name="Google Shape;73;p11"/>
          <p:cNvPicPr preferRelativeResize="0"/>
          <p:nvPr/>
        </p:nvPicPr>
        <p:blipFill>
          <a:blip r:embed="rId3">
            <a:alphaModFix/>
          </a:blip>
          <a:stretch>
            <a:fillRect/>
          </a:stretch>
        </p:blipFill>
        <p:spPr>
          <a:xfrm>
            <a:off x="2664175" y="1623314"/>
            <a:ext cx="1769862" cy="1659274"/>
          </a:xfrm>
          <a:prstGeom prst="rect">
            <a:avLst/>
          </a:prstGeom>
          <a:noFill/>
          <a:ln w="9525" cap="flat" cmpd="sng">
            <a:solidFill>
              <a:srgbClr val="999999"/>
            </a:solidFill>
            <a:prstDash val="solid"/>
            <a:round/>
            <a:headEnd type="none" w="sm" len="sm"/>
            <a:tailEnd type="none" w="sm" len="sm"/>
          </a:ln>
        </p:spPr>
      </p:pic>
      <p:pic>
        <p:nvPicPr>
          <p:cNvPr id="74" name="Google Shape;74;p11">
            <a:hlinkClick r:id="rId4"/>
          </p:cNvPr>
          <p:cNvPicPr preferRelativeResize="0"/>
          <p:nvPr/>
        </p:nvPicPr>
        <p:blipFill rotWithShape="1">
          <a:blip r:embed="rId5">
            <a:alphaModFix/>
          </a:blip>
          <a:srcRect t="24642" r="49205" b="13720"/>
          <a:stretch/>
        </p:blipFill>
        <p:spPr>
          <a:xfrm>
            <a:off x="4808975" y="1623325"/>
            <a:ext cx="1769850" cy="1659274"/>
          </a:xfrm>
          <a:prstGeom prst="rect">
            <a:avLst/>
          </a:prstGeom>
          <a:noFill/>
          <a:ln w="9525" cap="flat" cmpd="sng">
            <a:solidFill>
              <a:srgbClr val="999999"/>
            </a:solidFill>
            <a:prstDash val="solid"/>
            <a:round/>
            <a:headEnd type="none" w="sm" len="sm"/>
            <a:tailEnd type="none" w="sm" len="sm"/>
          </a:ln>
        </p:spPr>
      </p:pic>
      <p:sp>
        <p:nvSpPr>
          <p:cNvPr id="75" name="Google Shape;75;p11"/>
          <p:cNvSpPr txBox="1"/>
          <p:nvPr/>
        </p:nvSpPr>
        <p:spPr>
          <a:xfrm>
            <a:off x="1194400" y="654775"/>
            <a:ext cx="6957900" cy="894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2000">
                <a:solidFill>
                  <a:schemeClr val="dk1"/>
                </a:solidFill>
                <a:latin typeface="Rubik"/>
                <a:ea typeface="Rubik"/>
                <a:cs typeface="Rubik"/>
                <a:sym typeface="Rubik"/>
              </a:rPr>
              <a:t>What do you think of when you see these images? What do they show?</a:t>
            </a:r>
            <a:endParaRPr/>
          </a:p>
        </p:txBody>
      </p:sp>
      <p:pic>
        <p:nvPicPr>
          <p:cNvPr id="76" name="Google Shape;76;p11"/>
          <p:cNvPicPr preferRelativeResize="0"/>
          <p:nvPr/>
        </p:nvPicPr>
        <p:blipFill>
          <a:blip r:embed="rId6">
            <a:alphaModFix/>
          </a:blip>
          <a:stretch>
            <a:fillRect/>
          </a:stretch>
        </p:blipFill>
        <p:spPr>
          <a:xfrm>
            <a:off x="216175" y="190700"/>
            <a:ext cx="353400" cy="35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p:nvPr/>
        </p:nvSpPr>
        <p:spPr>
          <a:xfrm>
            <a:off x="887850" y="2187300"/>
            <a:ext cx="4516800" cy="76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Lato"/>
                <a:ea typeface="Lato"/>
                <a:cs typeface="Lato"/>
                <a:sym typeface="Lato"/>
              </a:rPr>
              <a:t>All of the parts are in the </a:t>
            </a:r>
            <a:br>
              <a:rPr lang="en" sz="2400">
                <a:latin typeface="Lato"/>
                <a:ea typeface="Lato"/>
                <a:cs typeface="Lato"/>
                <a:sym typeface="Lato"/>
              </a:rPr>
            </a:br>
            <a:r>
              <a:rPr lang="en" sz="2400">
                <a:latin typeface="Lato"/>
                <a:ea typeface="Lato"/>
                <a:cs typeface="Lato"/>
                <a:sym typeface="Lato"/>
              </a:rPr>
              <a:t>correct — though not necessarily equal </a:t>
            </a:r>
            <a:r>
              <a:rPr lang="en" sz="2400">
                <a:solidFill>
                  <a:schemeClr val="dk1"/>
                </a:solidFill>
                <a:latin typeface="Lato"/>
                <a:ea typeface="Lato"/>
                <a:cs typeface="Lato"/>
                <a:sym typeface="Lato"/>
              </a:rPr>
              <a:t>—</a:t>
            </a:r>
            <a:r>
              <a:rPr lang="en" sz="2400">
                <a:latin typeface="Lato"/>
                <a:ea typeface="Lato"/>
                <a:cs typeface="Lato"/>
                <a:sym typeface="Lato"/>
              </a:rPr>
              <a:t> proportions</a:t>
            </a:r>
            <a:endParaRPr sz="2400">
              <a:latin typeface="Lato"/>
              <a:ea typeface="Lato"/>
              <a:cs typeface="Lato"/>
              <a:sym typeface="Lato"/>
            </a:endParaRPr>
          </a:p>
        </p:txBody>
      </p:sp>
      <p:sp>
        <p:nvSpPr>
          <p:cNvPr id="82" name="Google Shape;82;p12"/>
          <p:cNvSpPr txBox="1"/>
          <p:nvPr/>
        </p:nvSpPr>
        <p:spPr>
          <a:xfrm>
            <a:off x="887850" y="1020500"/>
            <a:ext cx="36843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000">
                <a:latin typeface="Rubik"/>
                <a:ea typeface="Rubik"/>
                <a:cs typeface="Rubik"/>
                <a:sym typeface="Rubik"/>
              </a:rPr>
              <a:t>Balance</a:t>
            </a:r>
            <a:endParaRPr sz="4000">
              <a:latin typeface="Rubik"/>
              <a:ea typeface="Rubik"/>
              <a:cs typeface="Rubik"/>
              <a:sym typeface="Rubik"/>
            </a:endParaRPr>
          </a:p>
        </p:txBody>
      </p:sp>
      <p:pic>
        <p:nvPicPr>
          <p:cNvPr id="83" name="Google Shape;83;p12"/>
          <p:cNvPicPr preferRelativeResize="0"/>
          <p:nvPr/>
        </p:nvPicPr>
        <p:blipFill rotWithShape="1">
          <a:blip r:embed="rId3">
            <a:alphaModFix/>
          </a:blip>
          <a:srcRect b="10"/>
          <a:stretch/>
        </p:blipFill>
        <p:spPr>
          <a:xfrm>
            <a:off x="198825" y="205553"/>
            <a:ext cx="294540" cy="323700"/>
          </a:xfrm>
          <a:prstGeom prst="rect">
            <a:avLst/>
          </a:prstGeom>
          <a:noFill/>
          <a:ln>
            <a:noFill/>
          </a:ln>
        </p:spPr>
      </p:pic>
      <p:sp>
        <p:nvSpPr>
          <p:cNvPr id="84" name="Google Shape;84;p12"/>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85" name="Google Shape;85;p12"/>
          <p:cNvPicPr preferRelativeResize="0"/>
          <p:nvPr/>
        </p:nvPicPr>
        <p:blipFill rotWithShape="1">
          <a:blip r:embed="rId4">
            <a:alphaModFix/>
          </a:blip>
          <a:srcRect t="11223" b="11215"/>
          <a:stretch/>
        </p:blipFill>
        <p:spPr>
          <a:xfrm>
            <a:off x="823950" y="1501500"/>
            <a:ext cx="2204747" cy="353400"/>
          </a:xfrm>
          <a:prstGeom prst="rect">
            <a:avLst/>
          </a:prstGeom>
          <a:noFill/>
          <a:ln>
            <a:noFill/>
          </a:ln>
        </p:spPr>
      </p:pic>
      <p:pic>
        <p:nvPicPr>
          <p:cNvPr id="86" name="Google Shape;86;p12"/>
          <p:cNvPicPr preferRelativeResize="0"/>
          <p:nvPr/>
        </p:nvPicPr>
        <p:blipFill>
          <a:blip r:embed="rId5">
            <a:alphaModFix/>
          </a:blip>
          <a:stretch>
            <a:fillRect/>
          </a:stretch>
        </p:blipFill>
        <p:spPr>
          <a:xfrm>
            <a:off x="4774300" y="1088788"/>
            <a:ext cx="3574052" cy="23280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3"/>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92" name="Google Shape;92;p13"/>
          <p:cNvSpPr/>
          <p:nvPr/>
        </p:nvSpPr>
        <p:spPr>
          <a:xfrm>
            <a:off x="4854400" y="544100"/>
            <a:ext cx="4128300" cy="3984600"/>
          </a:xfrm>
          <a:prstGeom prst="rect">
            <a:avLst/>
          </a:prstGeom>
          <a:noFill/>
          <a:ln>
            <a:noFill/>
          </a:ln>
        </p:spPr>
        <p:txBody>
          <a:bodyPr spcFirstLastPara="1" wrap="square" lIns="274300" tIns="182875" rIns="182875" bIns="182875" anchor="t" anchorCtr="0">
            <a:noAutofit/>
          </a:bodyPr>
          <a:lstStyle/>
          <a:p>
            <a:pPr marL="0" marR="0" lvl="0" indent="0" algn="l" rtl="0">
              <a:lnSpc>
                <a:spcPct val="115000"/>
              </a:lnSpc>
              <a:spcBef>
                <a:spcPts val="0"/>
              </a:spcBef>
              <a:spcAft>
                <a:spcPts val="0"/>
              </a:spcAft>
              <a:buNone/>
            </a:pPr>
            <a:r>
              <a:rPr lang="en" sz="2000" dirty="0">
                <a:latin typeface="Rubik"/>
                <a:ea typeface="Rubik"/>
                <a:cs typeface="Rubik"/>
                <a:sym typeface="Rubik"/>
              </a:rPr>
              <a:t>Discuss:</a:t>
            </a:r>
            <a:endParaRPr sz="2000" dirty="0">
              <a:latin typeface="Rubik"/>
              <a:ea typeface="Rubik"/>
              <a:cs typeface="Rubik"/>
              <a:sym typeface="Rubik"/>
            </a:endParaRPr>
          </a:p>
          <a:p>
            <a:pPr marL="342900" marR="0" lvl="0" indent="-358140" algn="l" rtl="0">
              <a:lnSpc>
                <a:spcPct val="115000"/>
              </a:lnSpc>
              <a:spcBef>
                <a:spcPts val="1000"/>
              </a:spcBef>
              <a:spcAft>
                <a:spcPts val="1000"/>
              </a:spcAft>
              <a:buClr>
                <a:srgbClr val="000000"/>
              </a:buClr>
              <a:buSzPts val="2000"/>
              <a:buFont typeface="Lato"/>
              <a:buChar char="●"/>
            </a:pPr>
            <a:r>
              <a:rPr lang="en" sz="2000" dirty="0">
                <a:latin typeface="Lato"/>
                <a:ea typeface="Lato"/>
                <a:cs typeface="Lato"/>
                <a:sym typeface="Lato"/>
              </a:rPr>
              <a:t>According to the video, what is media balance?</a:t>
            </a:r>
          </a:p>
          <a:p>
            <a:pPr marL="342900" marR="0" lvl="0" indent="-358140" algn="l" rtl="0">
              <a:lnSpc>
                <a:spcPct val="115000"/>
              </a:lnSpc>
              <a:spcBef>
                <a:spcPts val="1000"/>
              </a:spcBef>
              <a:spcAft>
                <a:spcPts val="1000"/>
              </a:spcAft>
              <a:buClr>
                <a:srgbClr val="000000"/>
              </a:buClr>
              <a:buSzPts val="2000"/>
              <a:buFont typeface="Lato"/>
              <a:buChar char="●"/>
            </a:pPr>
            <a:endParaRPr lang="en" sz="2000" dirty="0">
              <a:latin typeface="Lato"/>
              <a:ea typeface="Lato"/>
              <a:cs typeface="Lato"/>
              <a:sym typeface="Lato"/>
            </a:endParaRPr>
          </a:p>
          <a:p>
            <a:pPr marR="0" lvl="0" algn="l" rtl="0">
              <a:lnSpc>
                <a:spcPct val="115000"/>
              </a:lnSpc>
              <a:spcBef>
                <a:spcPts val="1000"/>
              </a:spcBef>
              <a:spcAft>
                <a:spcPts val="1000"/>
              </a:spcAft>
              <a:buClr>
                <a:srgbClr val="000000"/>
              </a:buClr>
              <a:buSzPts val="2000"/>
            </a:pPr>
            <a:r>
              <a:rPr lang="en" sz="2000" dirty="0">
                <a:latin typeface="Lato"/>
                <a:ea typeface="Lato"/>
                <a:cs typeface="Lato"/>
                <a:sym typeface="Lato"/>
              </a:rPr>
              <a:t>Use Safe YouTube Link to Watch:</a:t>
            </a:r>
          </a:p>
          <a:p>
            <a:pPr marR="0" lvl="0" algn="l" rtl="0">
              <a:lnSpc>
                <a:spcPct val="115000"/>
              </a:lnSpc>
              <a:spcBef>
                <a:spcPts val="1000"/>
              </a:spcBef>
              <a:spcAft>
                <a:spcPts val="1000"/>
              </a:spcAft>
              <a:buClr>
                <a:srgbClr val="000000"/>
              </a:buClr>
              <a:buSzPts val="2000"/>
            </a:pPr>
            <a:r>
              <a:rPr lang="en-US" sz="2000" dirty="0">
                <a:latin typeface="Lato"/>
                <a:ea typeface="Lato"/>
                <a:cs typeface="Lato"/>
                <a:sym typeface="Lato"/>
                <a:hlinkClick r:id="rId4"/>
              </a:rPr>
              <a:t>https://video.link/w/7DB7c</a:t>
            </a:r>
            <a:r>
              <a:rPr lang="en" sz="2000" dirty="0">
                <a:latin typeface="Lato"/>
                <a:ea typeface="Lato"/>
                <a:cs typeface="Lato"/>
                <a:sym typeface="Lato"/>
              </a:rPr>
              <a:t> </a:t>
            </a:r>
          </a:p>
        </p:txBody>
      </p:sp>
      <p:sp>
        <p:nvSpPr>
          <p:cNvPr id="93" name="Google Shape;93;p13"/>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pic>
        <p:nvPicPr>
          <p:cNvPr id="94" name="Google Shape;94;p13" descr="Looking for a lesson plan on this topic? Visit https://www.commonsense.org/education/digital-citizenship/lesson/finding-my-media-balance&#10;&#10;Every day, we make choices about the media we consume and create. But do kids actually understand what makes their media choices healthy or not? Hint: It’s about a lot more than just screen time. &#10;Use this video to give your students a framework for making informed media choices, and to help them find media balance in their lives." title="My Media Balance">
            <a:hlinkClick r:id="rId5"/>
          </p:cNvPr>
          <p:cNvPicPr preferRelativeResize="0"/>
          <p:nvPr/>
        </p:nvPicPr>
        <p:blipFill>
          <a:blip r:embed="rId6">
            <a:alphaModFix/>
          </a:blip>
          <a:stretch>
            <a:fillRect/>
          </a:stretch>
        </p:blipFill>
        <p:spPr>
          <a:xfrm>
            <a:off x="152400" y="714950"/>
            <a:ext cx="4549600" cy="3412200"/>
          </a:xfrm>
          <a:prstGeom prst="rect">
            <a:avLst/>
          </a:prstGeom>
          <a:noFill/>
          <a:ln>
            <a:noFill/>
          </a:ln>
        </p:spPr>
      </p:pic>
      <p:sp>
        <p:nvSpPr>
          <p:cNvPr id="95" name="Google Shape;95;p13"/>
          <p:cNvSpPr txBox="1"/>
          <p:nvPr/>
        </p:nvSpPr>
        <p:spPr>
          <a:xfrm>
            <a:off x="152400" y="4127150"/>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Lato"/>
                <a:ea typeface="Lato"/>
                <a:cs typeface="Lato"/>
                <a:sym typeface="Lato"/>
              </a:rPr>
              <a:t>To watch this video on the Common Sense Education site, click </a:t>
            </a:r>
            <a:r>
              <a:rPr lang="en" sz="700" b="1">
                <a:solidFill>
                  <a:srgbClr val="249910"/>
                </a:solidFill>
                <a:uFill>
                  <a:noFill/>
                </a:uFill>
                <a:latin typeface="Lato"/>
                <a:ea typeface="Lato"/>
                <a:cs typeface="Lato"/>
                <a:sym typeface="Lato"/>
                <a:hlinkClick r:id="rId7">
                  <a:extLst>
                    <a:ext uri="{A12FA001-AC4F-418D-AE19-62706E023703}">
                      <ahyp:hlinkClr xmlns:ahyp="http://schemas.microsoft.com/office/drawing/2018/hyperlinkcolor" val="tx"/>
                    </a:ext>
                  </a:extLst>
                </a:hlinkClick>
              </a:rPr>
              <a:t>here</a:t>
            </a:r>
            <a:r>
              <a:rPr lang="en" sz="700">
                <a:latin typeface="Lato"/>
                <a:ea typeface="Lato"/>
                <a:cs typeface="Lato"/>
                <a:sym typeface="Lato"/>
              </a:rPr>
              <a:t>.</a:t>
            </a:r>
            <a:endParaRPr sz="7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a:off x="0" y="160100"/>
            <a:ext cx="9144000" cy="834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35353"/>
              </a:buClr>
              <a:buSzPts val="600"/>
              <a:buFont typeface="Lato"/>
              <a:buNone/>
            </a:pPr>
            <a:r>
              <a:rPr lang="en" sz="3000">
                <a:latin typeface="Rubik"/>
                <a:ea typeface="Rubik"/>
                <a:cs typeface="Rubik"/>
                <a:sym typeface="Rubik"/>
              </a:rPr>
              <a:t>What makes a healthy media choice?</a:t>
            </a:r>
            <a:endParaRPr sz="3000">
              <a:latin typeface="Rubik"/>
              <a:ea typeface="Rubik"/>
              <a:cs typeface="Rubik"/>
              <a:sym typeface="Rubik"/>
            </a:endParaRPr>
          </a:p>
        </p:txBody>
      </p:sp>
      <p:sp>
        <p:nvSpPr>
          <p:cNvPr id="101" name="Google Shape;101;p14"/>
          <p:cNvSpPr txBox="1"/>
          <p:nvPr/>
        </p:nvSpPr>
        <p:spPr>
          <a:xfrm>
            <a:off x="587900" y="1971675"/>
            <a:ext cx="2378400" cy="2289300"/>
          </a:xfrm>
          <a:prstGeom prst="rect">
            <a:avLst/>
          </a:prstGeom>
          <a:noFill/>
          <a:ln>
            <a:noFill/>
          </a:ln>
        </p:spPr>
        <p:txBody>
          <a:bodyPr spcFirstLastPara="1" wrap="square" lIns="81550" tIns="40750" rIns="81550" bIns="40750" anchor="t" anchorCtr="0">
            <a:noAutofit/>
          </a:bodyPr>
          <a:lstStyle/>
          <a:p>
            <a:pPr marL="0" marR="0" lvl="0" indent="0" algn="l" rtl="0">
              <a:lnSpc>
                <a:spcPct val="120000"/>
              </a:lnSpc>
              <a:spcBef>
                <a:spcPts val="0"/>
              </a:spcBef>
              <a:spcAft>
                <a:spcPts val="0"/>
              </a:spcAft>
              <a:buNone/>
            </a:pPr>
            <a:r>
              <a:rPr lang="en" sz="1200">
                <a:latin typeface="Lato"/>
                <a:ea typeface="Lato"/>
                <a:cs typeface="Lato"/>
                <a:sym typeface="Lato"/>
              </a:rPr>
              <a:t>What are the media you're consuming (or creating)?</a:t>
            </a:r>
            <a:endParaRPr sz="1200">
              <a:latin typeface="Lato"/>
              <a:ea typeface="Lato"/>
              <a:cs typeface="Lato"/>
              <a:sym typeface="Lato"/>
            </a:endParaRPr>
          </a:p>
          <a:p>
            <a:pPr marL="0" marR="0" lvl="0" indent="0" algn="l" rtl="0">
              <a:lnSpc>
                <a:spcPct val="120000"/>
              </a:lnSpc>
              <a:spcBef>
                <a:spcPts val="1000"/>
              </a:spcBef>
              <a:spcAft>
                <a:spcPts val="0"/>
              </a:spcAft>
              <a:buNone/>
            </a:pPr>
            <a:r>
              <a:rPr lang="en" sz="1200">
                <a:latin typeface="Lato"/>
                <a:ea typeface="Lato"/>
                <a:cs typeface="Lato"/>
                <a:sym typeface="Lato"/>
              </a:rPr>
              <a:t>What platforms are you using to consume the media (i.e., a streaming platform like Netflix)? </a:t>
            </a:r>
            <a:endParaRPr sz="1200">
              <a:latin typeface="Lato"/>
              <a:ea typeface="Lato"/>
              <a:cs typeface="Lato"/>
              <a:sym typeface="Lato"/>
            </a:endParaRPr>
          </a:p>
          <a:p>
            <a:pPr marL="0" marR="0" lvl="0" indent="0" algn="l" rtl="0">
              <a:lnSpc>
                <a:spcPct val="120000"/>
              </a:lnSpc>
              <a:spcBef>
                <a:spcPts val="1000"/>
              </a:spcBef>
              <a:spcAft>
                <a:spcPts val="0"/>
              </a:spcAft>
              <a:buNone/>
            </a:pPr>
            <a:r>
              <a:rPr lang="en" sz="1200">
                <a:latin typeface="Lato"/>
                <a:ea typeface="Lato"/>
                <a:cs typeface="Lato"/>
                <a:sym typeface="Lato"/>
              </a:rPr>
              <a:t>or …</a:t>
            </a:r>
            <a:endParaRPr sz="1200">
              <a:latin typeface="Lato"/>
              <a:ea typeface="Lato"/>
              <a:cs typeface="Lato"/>
              <a:sym typeface="Lato"/>
            </a:endParaRPr>
          </a:p>
          <a:p>
            <a:pPr marL="0" marR="0" lvl="0" indent="0" algn="l" rtl="0">
              <a:lnSpc>
                <a:spcPct val="120000"/>
              </a:lnSpc>
              <a:spcBef>
                <a:spcPts val="1000"/>
              </a:spcBef>
              <a:spcAft>
                <a:spcPts val="1000"/>
              </a:spcAft>
              <a:buNone/>
            </a:pPr>
            <a:r>
              <a:rPr lang="en" sz="1200">
                <a:latin typeface="Lato"/>
                <a:ea typeface="Lato"/>
                <a:cs typeface="Lato"/>
                <a:sym typeface="Lato"/>
              </a:rPr>
              <a:t>What device(s) are you using to consume (or create) the media?</a:t>
            </a:r>
            <a:endParaRPr sz="1200">
              <a:latin typeface="Lato"/>
              <a:ea typeface="Lato"/>
              <a:cs typeface="Lato"/>
              <a:sym typeface="Lato"/>
            </a:endParaRPr>
          </a:p>
        </p:txBody>
      </p:sp>
      <p:sp>
        <p:nvSpPr>
          <p:cNvPr id="102" name="Google Shape;102;p14"/>
          <p:cNvSpPr txBox="1"/>
          <p:nvPr/>
        </p:nvSpPr>
        <p:spPr>
          <a:xfrm>
            <a:off x="587900" y="1280425"/>
            <a:ext cx="1514400" cy="3672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535353"/>
              </a:buClr>
              <a:buSzPts val="350"/>
              <a:buFont typeface="Lato"/>
              <a:buNone/>
            </a:pPr>
            <a:r>
              <a:rPr lang="en" sz="3400" b="1">
                <a:solidFill>
                  <a:srgbClr val="44AA00"/>
                </a:solidFill>
                <a:latin typeface="Rubik"/>
                <a:ea typeface="Rubik"/>
                <a:cs typeface="Rubik"/>
                <a:sym typeface="Rubik"/>
              </a:rPr>
              <a:t>What</a:t>
            </a:r>
            <a:r>
              <a:rPr lang="en" sz="3200" b="1">
                <a:solidFill>
                  <a:srgbClr val="44AA00"/>
                </a:solidFill>
                <a:latin typeface="Rubik"/>
                <a:ea typeface="Rubik"/>
                <a:cs typeface="Rubik"/>
                <a:sym typeface="Rubik"/>
              </a:rPr>
              <a:t>?</a:t>
            </a:r>
            <a:endParaRPr sz="3200" b="1">
              <a:solidFill>
                <a:srgbClr val="44AA00"/>
              </a:solidFill>
              <a:latin typeface="Rubik"/>
              <a:ea typeface="Rubik"/>
              <a:cs typeface="Rubik"/>
              <a:sym typeface="Rubik"/>
            </a:endParaRPr>
          </a:p>
        </p:txBody>
      </p:sp>
      <p:sp>
        <p:nvSpPr>
          <p:cNvPr id="103" name="Google Shape;103;p14"/>
          <p:cNvSpPr txBox="1"/>
          <p:nvPr/>
        </p:nvSpPr>
        <p:spPr>
          <a:xfrm>
            <a:off x="3317325" y="1971675"/>
            <a:ext cx="2619300" cy="2289300"/>
          </a:xfrm>
          <a:prstGeom prst="rect">
            <a:avLst/>
          </a:prstGeom>
          <a:noFill/>
          <a:ln>
            <a:noFill/>
          </a:ln>
        </p:spPr>
        <p:txBody>
          <a:bodyPr spcFirstLastPara="1" wrap="square" lIns="81550" tIns="40750" rIns="81550" bIns="40750" anchor="t" anchorCtr="0">
            <a:noAutofit/>
          </a:bodyPr>
          <a:lstStyle/>
          <a:p>
            <a:pPr marL="0" marR="0" lvl="0" indent="0" algn="l" rtl="0">
              <a:lnSpc>
                <a:spcPct val="120000"/>
              </a:lnSpc>
              <a:spcBef>
                <a:spcPts val="0"/>
              </a:spcBef>
              <a:spcAft>
                <a:spcPts val="0"/>
              </a:spcAft>
              <a:buClr>
                <a:srgbClr val="249910"/>
              </a:buClr>
              <a:buSzPts val="300"/>
              <a:buFont typeface="Lato"/>
              <a:buNone/>
            </a:pPr>
            <a:r>
              <a:rPr lang="en" sz="1200">
                <a:latin typeface="Lato"/>
                <a:ea typeface="Lato"/>
                <a:cs typeface="Lato"/>
                <a:sym typeface="Lato"/>
              </a:rPr>
              <a:t>When are you consuming (or creating) the media?</a:t>
            </a:r>
            <a:endParaRPr sz="1200">
              <a:latin typeface="Lato"/>
              <a:ea typeface="Lato"/>
              <a:cs typeface="Lato"/>
              <a:sym typeface="Lato"/>
            </a:endParaRPr>
          </a:p>
          <a:p>
            <a:pPr marL="0" marR="0" lvl="0" indent="0" algn="l" rtl="0">
              <a:lnSpc>
                <a:spcPct val="120000"/>
              </a:lnSpc>
              <a:spcBef>
                <a:spcPts val="1000"/>
              </a:spcBef>
              <a:spcAft>
                <a:spcPts val="0"/>
              </a:spcAft>
              <a:buClr>
                <a:srgbClr val="249910"/>
              </a:buClr>
              <a:buSzPts val="300"/>
              <a:buFont typeface="Lato"/>
              <a:buNone/>
            </a:pPr>
            <a:r>
              <a:rPr lang="en" sz="1200">
                <a:latin typeface="Lato"/>
                <a:ea typeface="Lato"/>
                <a:cs typeface="Lato"/>
                <a:sym typeface="Lato"/>
              </a:rPr>
              <a:t>What time of day? What day of the week?</a:t>
            </a:r>
            <a:endParaRPr sz="1200">
              <a:latin typeface="Lato"/>
              <a:ea typeface="Lato"/>
              <a:cs typeface="Lato"/>
              <a:sym typeface="Lato"/>
            </a:endParaRPr>
          </a:p>
          <a:p>
            <a:pPr marL="0" marR="0" lvl="0" indent="0" algn="l" rtl="0">
              <a:lnSpc>
                <a:spcPct val="120000"/>
              </a:lnSpc>
              <a:spcBef>
                <a:spcPts val="1000"/>
              </a:spcBef>
              <a:spcAft>
                <a:spcPts val="1000"/>
              </a:spcAft>
              <a:buClr>
                <a:srgbClr val="249910"/>
              </a:buClr>
              <a:buSzPts val="300"/>
              <a:buFont typeface="Lato"/>
              <a:buNone/>
            </a:pPr>
            <a:r>
              <a:rPr lang="en" sz="1200">
                <a:latin typeface="Lato"/>
                <a:ea typeface="Lato"/>
                <a:cs typeface="Lato"/>
                <a:sym typeface="Lato"/>
              </a:rPr>
              <a:t>What else is happening at this time (i.e., is it during dinnertime, right before bed, etc.)?</a:t>
            </a:r>
            <a:endParaRPr sz="1200">
              <a:latin typeface="Lato"/>
              <a:ea typeface="Lato"/>
              <a:cs typeface="Lato"/>
              <a:sym typeface="Lato"/>
            </a:endParaRPr>
          </a:p>
        </p:txBody>
      </p:sp>
      <p:sp>
        <p:nvSpPr>
          <p:cNvPr id="104" name="Google Shape;104;p14"/>
          <p:cNvSpPr txBox="1"/>
          <p:nvPr/>
        </p:nvSpPr>
        <p:spPr>
          <a:xfrm>
            <a:off x="3317325" y="1280426"/>
            <a:ext cx="1643100" cy="3672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535353"/>
              </a:buClr>
              <a:buSzPts val="350"/>
              <a:buFont typeface="Lato"/>
              <a:buNone/>
            </a:pPr>
            <a:r>
              <a:rPr lang="en" sz="3400" b="1">
                <a:solidFill>
                  <a:srgbClr val="00857D"/>
                </a:solidFill>
                <a:latin typeface="Rubik"/>
                <a:ea typeface="Rubik"/>
                <a:cs typeface="Rubik"/>
                <a:sym typeface="Rubik"/>
              </a:rPr>
              <a:t>When?</a:t>
            </a:r>
            <a:endParaRPr sz="3400" b="1">
              <a:solidFill>
                <a:srgbClr val="00857D"/>
              </a:solidFill>
              <a:latin typeface="Rubik"/>
              <a:ea typeface="Rubik"/>
              <a:cs typeface="Rubik"/>
              <a:sym typeface="Rubik"/>
            </a:endParaRPr>
          </a:p>
        </p:txBody>
      </p:sp>
      <p:sp>
        <p:nvSpPr>
          <p:cNvPr id="105" name="Google Shape;105;p14"/>
          <p:cNvSpPr txBox="1"/>
          <p:nvPr/>
        </p:nvSpPr>
        <p:spPr>
          <a:xfrm>
            <a:off x="6208875" y="1971675"/>
            <a:ext cx="2749200" cy="2244900"/>
          </a:xfrm>
          <a:prstGeom prst="rect">
            <a:avLst/>
          </a:prstGeom>
          <a:noFill/>
          <a:ln>
            <a:noFill/>
          </a:ln>
        </p:spPr>
        <p:txBody>
          <a:bodyPr spcFirstLastPara="1" wrap="square" lIns="81550" tIns="40750" rIns="81550" bIns="40750" anchor="t" anchorCtr="0">
            <a:noAutofit/>
          </a:bodyPr>
          <a:lstStyle/>
          <a:p>
            <a:pPr marL="0" marR="0" lvl="0" indent="0" algn="l" rtl="0">
              <a:lnSpc>
                <a:spcPct val="120000"/>
              </a:lnSpc>
              <a:spcBef>
                <a:spcPts val="0"/>
              </a:spcBef>
              <a:spcAft>
                <a:spcPts val="0"/>
              </a:spcAft>
              <a:buNone/>
            </a:pPr>
            <a:r>
              <a:rPr lang="en" sz="1200">
                <a:latin typeface="Lato"/>
                <a:ea typeface="Lato"/>
                <a:cs typeface="Lato"/>
                <a:sym typeface="Lato"/>
              </a:rPr>
              <a:t>How much media are you consuming?</a:t>
            </a:r>
            <a:endParaRPr sz="1200">
              <a:latin typeface="Lato"/>
              <a:ea typeface="Lato"/>
              <a:cs typeface="Lato"/>
              <a:sym typeface="Lato"/>
            </a:endParaRPr>
          </a:p>
          <a:p>
            <a:pPr marL="0" marR="0" lvl="0" indent="0" algn="l" rtl="0">
              <a:lnSpc>
                <a:spcPct val="120000"/>
              </a:lnSpc>
              <a:spcBef>
                <a:spcPts val="1000"/>
              </a:spcBef>
              <a:spcAft>
                <a:spcPts val="0"/>
              </a:spcAft>
              <a:buNone/>
            </a:pPr>
            <a:r>
              <a:rPr lang="en" sz="1200">
                <a:latin typeface="Lato"/>
                <a:ea typeface="Lato"/>
                <a:cs typeface="Lato"/>
                <a:sym typeface="Lato"/>
              </a:rPr>
              <a:t>How long are you spending with the media at one time?</a:t>
            </a:r>
            <a:endParaRPr sz="1200">
              <a:latin typeface="Lato"/>
              <a:ea typeface="Lato"/>
              <a:cs typeface="Lato"/>
              <a:sym typeface="Lato"/>
            </a:endParaRPr>
          </a:p>
          <a:p>
            <a:pPr marL="0" marR="0" lvl="0" indent="0" algn="l" rtl="0">
              <a:lnSpc>
                <a:spcPct val="120000"/>
              </a:lnSpc>
              <a:spcBef>
                <a:spcPts val="1000"/>
              </a:spcBef>
              <a:spcAft>
                <a:spcPts val="1000"/>
              </a:spcAft>
              <a:buNone/>
            </a:pPr>
            <a:r>
              <a:rPr lang="en" sz="1200">
                <a:latin typeface="Lato"/>
                <a:ea typeface="Lato"/>
                <a:cs typeface="Lato"/>
                <a:sym typeface="Lato"/>
              </a:rPr>
              <a:t>How often are you consuming the media?</a:t>
            </a:r>
            <a:endParaRPr sz="1200">
              <a:latin typeface="Lato"/>
              <a:ea typeface="Lato"/>
              <a:cs typeface="Lato"/>
              <a:sym typeface="Lato"/>
            </a:endParaRPr>
          </a:p>
        </p:txBody>
      </p:sp>
      <p:sp>
        <p:nvSpPr>
          <p:cNvPr id="106" name="Google Shape;106;p14"/>
          <p:cNvSpPr txBox="1"/>
          <p:nvPr/>
        </p:nvSpPr>
        <p:spPr>
          <a:xfrm>
            <a:off x="6208875" y="1280425"/>
            <a:ext cx="2839800" cy="3672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535353"/>
              </a:buClr>
              <a:buSzPts val="350"/>
              <a:buFont typeface="Lato"/>
              <a:buNone/>
            </a:pPr>
            <a:r>
              <a:rPr lang="en" sz="3400" b="1">
                <a:solidFill>
                  <a:srgbClr val="0177FF"/>
                </a:solidFill>
                <a:latin typeface="Rubik"/>
                <a:ea typeface="Rubik"/>
                <a:cs typeface="Rubik"/>
                <a:sym typeface="Rubik"/>
              </a:rPr>
              <a:t>How much?</a:t>
            </a:r>
            <a:endParaRPr sz="3400" b="1">
              <a:solidFill>
                <a:srgbClr val="0177FF"/>
              </a:solidFill>
              <a:latin typeface="Rubik"/>
              <a:ea typeface="Rubik"/>
              <a:cs typeface="Rubik"/>
              <a:sym typeface="Rubik"/>
            </a:endParaRPr>
          </a:p>
        </p:txBody>
      </p:sp>
      <p:cxnSp>
        <p:nvCxnSpPr>
          <p:cNvPr id="107" name="Google Shape;107;p14"/>
          <p:cNvCxnSpPr/>
          <p:nvPr/>
        </p:nvCxnSpPr>
        <p:spPr>
          <a:xfrm>
            <a:off x="3064650" y="19717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108" name="Google Shape;108;p14"/>
          <p:cNvCxnSpPr/>
          <p:nvPr/>
        </p:nvCxnSpPr>
        <p:spPr>
          <a:xfrm>
            <a:off x="6015325" y="1971750"/>
            <a:ext cx="0" cy="2244900"/>
          </a:xfrm>
          <a:prstGeom prst="straightConnector1">
            <a:avLst/>
          </a:prstGeom>
          <a:noFill/>
          <a:ln w="9525" cap="flat" cmpd="sng">
            <a:solidFill>
              <a:srgbClr val="999999"/>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2" ma:contentTypeDescription="Create a new document." ma:contentTypeScope="" ma:versionID="748ded7d7a22ae126bce982be651fdf2">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d24cafa3de19620868409dbed27e2a0a"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CF18C1-CE7C-43B9-A3EE-7AB9FE8C2A76}"/>
</file>

<file path=customXml/itemProps2.xml><?xml version="1.0" encoding="utf-8"?>
<ds:datastoreItem xmlns:ds="http://schemas.openxmlformats.org/officeDocument/2006/customXml" ds:itemID="{A8B409F0-A089-422B-998B-9A90DBFF2986}"/>
</file>

<file path=customXml/itemProps3.xml><?xml version="1.0" encoding="utf-8"?>
<ds:datastoreItem xmlns:ds="http://schemas.openxmlformats.org/officeDocument/2006/customXml" ds:itemID="{5509DB7D-A9DD-40BC-BB62-FB5E8507E390}"/>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On-screen Show (16:9)</PresentationFormat>
  <Paragraphs>54</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Rubik</vt:lpstr>
      <vt:lpstr>Rubik Light</vt:lpstr>
      <vt:lpstr>Lato</vt:lpstr>
      <vt:lpstr>Indie Flower</vt:lpstr>
      <vt:lpstr>Arial</vt:lpstr>
      <vt:lpstr>DigCit 2.0</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 Hollis</cp:lastModifiedBy>
  <cp:revision>1</cp:revision>
  <dcterms:modified xsi:type="dcterms:W3CDTF">2021-09-03T16:29:22Z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