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g3d810272d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 name="Google Shape;23;g3d810272d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d810272d3_1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d810272d3_1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e00b051b6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e00b051b6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d810272d3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3d810272d3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c5590bcca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c5590bcca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c5590bcc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c5590bcc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ed1f0b992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ed1f0b992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c5590bcca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c5590bcca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c5590bcca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c5590bcca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c5590bcca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c5590bcca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7" name="Shape 17"/>
        <p:cNvGrpSpPr/>
        <p:nvPr/>
      </p:nvGrpSpPr>
      <p:grpSpPr>
        <a:xfrm>
          <a:off x="0" y="0"/>
          <a:ext cx="0" cy="0"/>
          <a:chOff x="0" y="0"/>
          <a:chExt cx="0" cy="0"/>
        </a:xfrm>
      </p:grpSpPr>
      <p:sp>
        <p:nvSpPr>
          <p:cNvPr id="18" name="Google Shape;18;p5"/>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 name="Google Shape;19;p5"/>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20" name="Google Shape;20;p5"/>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0.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 name="Shape 11"/>
        <p:cNvGrpSpPr/>
        <p:nvPr/>
      </p:nvGrpSpPr>
      <p:grpSpPr>
        <a:xfrm>
          <a:off x="0" y="0"/>
          <a:ext cx="0" cy="0"/>
          <a:chOff x="0" y="0"/>
          <a:chExt cx="0" cy="0"/>
        </a:xfrm>
      </p:grpSpPr>
      <p:pic>
        <p:nvPicPr>
          <p:cNvPr id="12" name="Google Shape;12;p3"/>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13" name="Google Shape;13;p3"/>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14" name="Google Shape;14;p3"/>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15" name="Google Shape;15;p3"/>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26.png"/><Relationship Id="rId8"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hyperlink" Target="https://www.commonsense.org/education/videos/private-and-personal-information" TargetMode="External"/><Relationship Id="rId5" Type="http://schemas.openxmlformats.org/officeDocument/2006/relationships/hyperlink" Target="http://www.youtube.com/watch?v=MjPpG2e71Ec" TargetMode="External"/><Relationship Id="rId6"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6"/>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 name="Google Shape;26;p6"/>
          <p:cNvPicPr preferRelativeResize="0"/>
          <p:nvPr/>
        </p:nvPicPr>
        <p:blipFill>
          <a:blip r:embed="rId3">
            <a:alphaModFix/>
          </a:blip>
          <a:stretch>
            <a:fillRect/>
          </a:stretch>
        </p:blipFill>
        <p:spPr>
          <a:xfrm>
            <a:off x="-11850" y="0"/>
            <a:ext cx="3642899" cy="910738"/>
          </a:xfrm>
          <a:prstGeom prst="rect">
            <a:avLst/>
          </a:prstGeom>
          <a:noFill/>
          <a:ln>
            <a:noFill/>
          </a:ln>
        </p:spPr>
      </p:pic>
      <p:sp>
        <p:nvSpPr>
          <p:cNvPr id="27" name="Google Shape;27;p6"/>
          <p:cNvSpPr txBox="1"/>
          <p:nvPr/>
        </p:nvSpPr>
        <p:spPr>
          <a:xfrm>
            <a:off x="193350" y="1741900"/>
            <a:ext cx="3207300" cy="241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latin typeface="Rubik"/>
                <a:ea typeface="Rubik"/>
                <a:cs typeface="Rubik"/>
                <a:sym typeface="Rubik"/>
              </a:rPr>
              <a:t>Private &amp; Personal Information</a:t>
            </a:r>
            <a:endParaRPr sz="3600">
              <a:latin typeface="Rubik Light"/>
              <a:ea typeface="Rubik Light"/>
              <a:cs typeface="Rubik Light"/>
              <a:sym typeface="Rubik Light"/>
            </a:endParaRPr>
          </a:p>
        </p:txBody>
      </p:sp>
      <p:pic>
        <p:nvPicPr>
          <p:cNvPr id="28" name="Google Shape;28;p6"/>
          <p:cNvPicPr preferRelativeResize="0"/>
          <p:nvPr/>
        </p:nvPicPr>
        <p:blipFill>
          <a:blip r:embed="rId4">
            <a:alphaModFix/>
          </a:blip>
          <a:stretch>
            <a:fillRect/>
          </a:stretch>
        </p:blipFill>
        <p:spPr>
          <a:xfrm>
            <a:off x="279275" y="4563276"/>
            <a:ext cx="3064000" cy="290700"/>
          </a:xfrm>
          <a:prstGeom prst="rect">
            <a:avLst/>
          </a:prstGeom>
          <a:noFill/>
          <a:ln>
            <a:noFill/>
          </a:ln>
        </p:spPr>
      </p:pic>
      <p:sp>
        <p:nvSpPr>
          <p:cNvPr id="29" name="Google Shape;29;p6"/>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4</a:t>
            </a:r>
            <a:endParaRPr sz="1200">
              <a:solidFill>
                <a:srgbClr val="999999"/>
              </a:solidFill>
            </a:endParaRPr>
          </a:p>
        </p:txBody>
      </p:sp>
      <p:pic>
        <p:nvPicPr>
          <p:cNvPr id="31" name="Google Shape;31;p6"/>
          <p:cNvPicPr preferRelativeResize="0"/>
          <p:nvPr/>
        </p:nvPicPr>
        <p:blipFill rotWithShape="1">
          <a:blip r:embed="rId5">
            <a:alphaModFix/>
          </a:blip>
          <a:srcRect b="0" l="10813" r="3840" t="0"/>
          <a:stretch/>
        </p:blipFill>
        <p:spPr>
          <a:xfrm>
            <a:off x="3631050" y="-3075"/>
            <a:ext cx="5512950" cy="5160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5"/>
          <p:cNvPicPr preferRelativeResize="0"/>
          <p:nvPr/>
        </p:nvPicPr>
        <p:blipFill>
          <a:blip r:embed="rId3">
            <a:alphaModFix/>
          </a:blip>
          <a:stretch>
            <a:fillRect/>
          </a:stretch>
        </p:blipFill>
        <p:spPr>
          <a:xfrm>
            <a:off x="2752700" y="816675"/>
            <a:ext cx="3638600" cy="1223750"/>
          </a:xfrm>
          <a:prstGeom prst="rect">
            <a:avLst/>
          </a:prstGeom>
          <a:noFill/>
          <a:ln>
            <a:noFill/>
          </a:ln>
        </p:spPr>
      </p:pic>
      <p:pic>
        <p:nvPicPr>
          <p:cNvPr id="126" name="Google Shape;126;p15"/>
          <p:cNvPicPr preferRelativeResize="0"/>
          <p:nvPr/>
        </p:nvPicPr>
        <p:blipFill>
          <a:blip r:embed="rId4">
            <a:alphaModFix/>
          </a:blip>
          <a:stretch>
            <a:fillRect/>
          </a:stretch>
        </p:blipFill>
        <p:spPr>
          <a:xfrm rot="-1537178">
            <a:off x="2505372" y="1122225"/>
            <a:ext cx="471548" cy="612651"/>
          </a:xfrm>
          <a:prstGeom prst="rect">
            <a:avLst/>
          </a:prstGeom>
          <a:noFill/>
          <a:ln>
            <a:noFill/>
          </a:ln>
        </p:spPr>
      </p:pic>
      <p:pic>
        <p:nvPicPr>
          <p:cNvPr id="127" name="Google Shape;127;p15"/>
          <p:cNvPicPr preferRelativeResize="0"/>
          <p:nvPr/>
        </p:nvPicPr>
        <p:blipFill>
          <a:blip r:embed="rId4">
            <a:alphaModFix/>
          </a:blip>
          <a:stretch>
            <a:fillRect/>
          </a:stretch>
        </p:blipFill>
        <p:spPr>
          <a:xfrm rot="8999978">
            <a:off x="6144647" y="1122223"/>
            <a:ext cx="471547" cy="612650"/>
          </a:xfrm>
          <a:prstGeom prst="rect">
            <a:avLst/>
          </a:prstGeom>
          <a:noFill/>
          <a:ln>
            <a:noFill/>
          </a:ln>
        </p:spPr>
      </p:pic>
      <p:pic>
        <p:nvPicPr>
          <p:cNvPr id="128" name="Google Shape;128;p15"/>
          <p:cNvPicPr preferRelativeResize="0"/>
          <p:nvPr/>
        </p:nvPicPr>
        <p:blipFill rotWithShape="1">
          <a:blip r:embed="rId5">
            <a:alphaModFix/>
          </a:blip>
          <a:srcRect b="30353" l="-1870" r="1870" t="-1537"/>
          <a:stretch/>
        </p:blipFill>
        <p:spPr>
          <a:xfrm>
            <a:off x="2454388" y="2260925"/>
            <a:ext cx="4082825" cy="238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p:nvPr/>
        </p:nvSpPr>
        <p:spPr>
          <a:xfrm>
            <a:off x="-49" y="0"/>
            <a:ext cx="9144000" cy="4666800"/>
          </a:xfrm>
          <a:prstGeom prst="rect">
            <a:avLst/>
          </a:prstGeom>
          <a:solidFill>
            <a:srgbClr val="B2DA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7"/>
          <p:cNvPicPr preferRelativeResize="0"/>
          <p:nvPr/>
        </p:nvPicPr>
        <p:blipFill rotWithShape="1">
          <a:blip r:embed="rId3">
            <a:alphaModFix/>
          </a:blip>
          <a:srcRect b="50212" l="5853" r="5853" t="4094"/>
          <a:stretch/>
        </p:blipFill>
        <p:spPr>
          <a:xfrm>
            <a:off x="1490175" y="110025"/>
            <a:ext cx="6967201" cy="4556878"/>
          </a:xfrm>
          <a:prstGeom prst="rect">
            <a:avLst/>
          </a:prstGeom>
          <a:noFill/>
          <a:ln>
            <a:noFill/>
          </a:ln>
        </p:spPr>
      </p:pic>
      <p:sp>
        <p:nvSpPr>
          <p:cNvPr id="38" name="Google Shape;38;p7"/>
          <p:cNvSpPr txBox="1"/>
          <p:nvPr>
            <p:ph idx="1" type="body"/>
          </p:nvPr>
        </p:nvSpPr>
        <p:spPr>
          <a:xfrm rot="-243">
            <a:off x="2512350" y="495256"/>
            <a:ext cx="4251300" cy="1461600"/>
          </a:xfrm>
          <a:prstGeom prst="rect">
            <a:avLst/>
          </a:prstGeom>
        </p:spPr>
        <p:txBody>
          <a:bodyPr anchorCtr="0" anchor="ctr"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rPr lang="en" sz="3600">
                <a:solidFill>
                  <a:srgbClr val="00857D"/>
                </a:solidFill>
              </a:rPr>
              <a:t>What</a:t>
            </a:r>
            <a:r>
              <a:rPr lang="en" sz="3600">
                <a:solidFill>
                  <a:srgbClr val="00857D"/>
                </a:solidFill>
              </a:rPr>
              <a:t> information about you is OK to share online?</a:t>
            </a:r>
            <a:endParaRPr sz="4600">
              <a:solidFill>
                <a:srgbClr val="00857D"/>
              </a:solidFill>
            </a:endParaRPr>
          </a:p>
        </p:txBody>
      </p:sp>
      <p:pic>
        <p:nvPicPr>
          <p:cNvPr id="39" name="Google Shape;39;p7"/>
          <p:cNvPicPr preferRelativeResize="0"/>
          <p:nvPr/>
        </p:nvPicPr>
        <p:blipFill rotWithShape="1">
          <a:blip r:embed="rId4">
            <a:alphaModFix/>
          </a:blip>
          <a:srcRect b="0" l="0" r="0" t="0"/>
          <a:stretch/>
        </p:blipFill>
        <p:spPr>
          <a:xfrm>
            <a:off x="2796325" y="297302"/>
            <a:ext cx="246850" cy="320725"/>
          </a:xfrm>
          <a:prstGeom prst="rect">
            <a:avLst/>
          </a:prstGeom>
          <a:noFill/>
          <a:ln>
            <a:noFill/>
          </a:ln>
        </p:spPr>
      </p:pic>
      <p:pic>
        <p:nvPicPr>
          <p:cNvPr id="40" name="Google Shape;40;p7"/>
          <p:cNvPicPr preferRelativeResize="0"/>
          <p:nvPr/>
        </p:nvPicPr>
        <p:blipFill rotWithShape="1">
          <a:blip r:embed="rId4">
            <a:alphaModFix/>
          </a:blip>
          <a:srcRect b="0" l="0" r="0" t="0"/>
          <a:stretch/>
        </p:blipFill>
        <p:spPr>
          <a:xfrm rot="-8930978">
            <a:off x="5782725" y="1993876"/>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8"/>
          <p:cNvSpPr txBox="1"/>
          <p:nvPr/>
        </p:nvSpPr>
        <p:spPr>
          <a:xfrm>
            <a:off x="0" y="5437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Learning Objectives</a:t>
            </a:r>
            <a:endParaRPr sz="3000">
              <a:latin typeface="Rubik"/>
              <a:ea typeface="Rubik"/>
              <a:cs typeface="Rubik"/>
              <a:sym typeface="Rubik"/>
            </a:endParaRPr>
          </a:p>
        </p:txBody>
      </p:sp>
      <p:sp>
        <p:nvSpPr>
          <p:cNvPr id="46" name="Google Shape;46;p8"/>
          <p:cNvSpPr txBox="1"/>
          <p:nvPr/>
        </p:nvSpPr>
        <p:spPr>
          <a:xfrm>
            <a:off x="2196475" y="1285275"/>
            <a:ext cx="6140700" cy="30048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sz="2000">
                <a:latin typeface="Lato"/>
                <a:ea typeface="Lato"/>
                <a:cs typeface="Lato"/>
                <a:sym typeface="Lato"/>
              </a:rPr>
              <a:t>Identify the reasons why people share information about themselves online.</a:t>
            </a:r>
            <a:endParaRPr sz="2000">
              <a:latin typeface="Lato"/>
              <a:ea typeface="Lato"/>
              <a:cs typeface="Lato"/>
              <a:sym typeface="Lato"/>
            </a:endParaRPr>
          </a:p>
          <a:p>
            <a:pPr indent="0" lvl="0" marL="0" rtl="0" algn="l">
              <a:lnSpc>
                <a:spcPct val="115000"/>
              </a:lnSpc>
              <a:spcBef>
                <a:spcPts val="0"/>
              </a:spcBef>
              <a:spcAft>
                <a:spcPts val="0"/>
              </a:spcAft>
              <a:buNone/>
            </a:pPr>
            <a:br>
              <a:rPr lang="en" sz="2000">
                <a:latin typeface="Lato"/>
                <a:ea typeface="Lato"/>
                <a:cs typeface="Lato"/>
                <a:sym typeface="Lato"/>
              </a:rPr>
            </a:br>
            <a:r>
              <a:rPr lang="en" sz="2000">
                <a:latin typeface="Lato"/>
                <a:ea typeface="Lato"/>
                <a:cs typeface="Lato"/>
                <a:sym typeface="Lato"/>
              </a:rPr>
              <a:t>Explain the difference between private and </a:t>
            </a:r>
            <a:br>
              <a:rPr lang="en" sz="2000">
                <a:latin typeface="Lato"/>
                <a:ea typeface="Lato"/>
                <a:cs typeface="Lato"/>
                <a:sym typeface="Lato"/>
              </a:rPr>
            </a:br>
            <a:r>
              <a:rPr lang="en" sz="2000">
                <a:latin typeface="Lato"/>
                <a:ea typeface="Lato"/>
                <a:cs typeface="Lato"/>
                <a:sym typeface="Lato"/>
              </a:rPr>
              <a:t>personal information.</a:t>
            </a:r>
            <a:endParaRPr sz="2000">
              <a:latin typeface="Lato"/>
              <a:ea typeface="Lato"/>
              <a:cs typeface="Lato"/>
              <a:sym typeface="Lato"/>
            </a:endParaRPr>
          </a:p>
          <a:p>
            <a:pPr indent="0" lvl="0" marL="0" rtl="0" algn="l">
              <a:lnSpc>
                <a:spcPct val="115000"/>
              </a:lnSpc>
              <a:spcBef>
                <a:spcPts val="0"/>
              </a:spcBef>
              <a:spcAft>
                <a:spcPts val="0"/>
              </a:spcAft>
              <a:buNone/>
            </a:pPr>
            <a:br>
              <a:rPr lang="en" sz="2000">
                <a:latin typeface="Lato"/>
                <a:ea typeface="Lato"/>
                <a:cs typeface="Lato"/>
                <a:sym typeface="Lato"/>
              </a:rPr>
            </a:br>
            <a:r>
              <a:rPr lang="en" sz="2000">
                <a:latin typeface="Lato"/>
                <a:ea typeface="Lato"/>
                <a:cs typeface="Lato"/>
                <a:sym typeface="Lato"/>
              </a:rPr>
              <a:t>Explain why it's risky to share private </a:t>
            </a:r>
            <a:br>
              <a:rPr lang="en" sz="2000">
                <a:latin typeface="Lato"/>
                <a:ea typeface="Lato"/>
                <a:cs typeface="Lato"/>
                <a:sym typeface="Lato"/>
              </a:rPr>
            </a:br>
            <a:r>
              <a:rPr lang="en" sz="2000">
                <a:latin typeface="Lato"/>
                <a:ea typeface="Lato"/>
                <a:cs typeface="Lato"/>
                <a:sym typeface="Lato"/>
              </a:rPr>
              <a:t>information online.</a:t>
            </a:r>
            <a:endParaRPr sz="2000">
              <a:latin typeface="Lato"/>
              <a:ea typeface="Lato"/>
              <a:cs typeface="Lato"/>
              <a:sym typeface="Lato"/>
            </a:endParaRPr>
          </a:p>
        </p:txBody>
      </p:sp>
      <p:pic>
        <p:nvPicPr>
          <p:cNvPr id="47" name="Google Shape;47;p8"/>
          <p:cNvPicPr preferRelativeResize="0"/>
          <p:nvPr/>
        </p:nvPicPr>
        <p:blipFill>
          <a:blip r:embed="rId3">
            <a:alphaModFix/>
          </a:blip>
          <a:stretch>
            <a:fillRect/>
          </a:stretch>
        </p:blipFill>
        <p:spPr>
          <a:xfrm>
            <a:off x="1239213" y="1906586"/>
            <a:ext cx="473007" cy="473008"/>
          </a:xfrm>
          <a:prstGeom prst="rect">
            <a:avLst/>
          </a:prstGeom>
          <a:noFill/>
          <a:ln>
            <a:noFill/>
          </a:ln>
        </p:spPr>
      </p:pic>
      <p:pic>
        <p:nvPicPr>
          <p:cNvPr id="48" name="Google Shape;48;p8"/>
          <p:cNvPicPr preferRelativeResize="0"/>
          <p:nvPr/>
        </p:nvPicPr>
        <p:blipFill>
          <a:blip r:embed="rId3">
            <a:alphaModFix/>
          </a:blip>
          <a:stretch>
            <a:fillRect/>
          </a:stretch>
        </p:blipFill>
        <p:spPr>
          <a:xfrm>
            <a:off x="1239213" y="3000954"/>
            <a:ext cx="473007" cy="473008"/>
          </a:xfrm>
          <a:prstGeom prst="rect">
            <a:avLst/>
          </a:prstGeom>
          <a:noFill/>
          <a:ln>
            <a:noFill/>
          </a:ln>
        </p:spPr>
      </p:pic>
      <p:sp>
        <p:nvSpPr>
          <p:cNvPr id="49" name="Google Shape;49;p8"/>
          <p:cNvSpPr/>
          <p:nvPr/>
        </p:nvSpPr>
        <p:spPr>
          <a:xfrm>
            <a:off x="1172975" y="1285275"/>
            <a:ext cx="605400" cy="621300"/>
          </a:xfrm>
          <a:prstGeom prst="ellipse">
            <a:avLst/>
          </a:prstGeom>
          <a:solidFill>
            <a:srgbClr val="0085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lang="en" sz="3000">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50" name="Google Shape;50;p8"/>
          <p:cNvSpPr/>
          <p:nvPr/>
        </p:nvSpPr>
        <p:spPr>
          <a:xfrm>
            <a:off x="1172975" y="2379624"/>
            <a:ext cx="605400" cy="621300"/>
          </a:xfrm>
          <a:prstGeom prst="ellipse">
            <a:avLst/>
          </a:prstGeom>
          <a:solidFill>
            <a:srgbClr val="017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51" name="Google Shape;51;p8"/>
          <p:cNvSpPr/>
          <p:nvPr/>
        </p:nvSpPr>
        <p:spPr>
          <a:xfrm>
            <a:off x="1172975" y="3473974"/>
            <a:ext cx="605400" cy="621300"/>
          </a:xfrm>
          <a:prstGeom prst="ellipse">
            <a:avLst/>
          </a:prstGeom>
          <a:solidFill>
            <a:srgbClr val="413F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9"/>
          <p:cNvSpPr/>
          <p:nvPr/>
        </p:nvSpPr>
        <p:spPr>
          <a:xfrm>
            <a:off x="50" y="0"/>
            <a:ext cx="9144000" cy="4666800"/>
          </a:xfrm>
          <a:prstGeom prst="rect">
            <a:avLst/>
          </a:prstGeom>
          <a:solidFill>
            <a:srgbClr val="C6C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9"/>
          <p:cNvPicPr preferRelativeResize="0"/>
          <p:nvPr/>
        </p:nvPicPr>
        <p:blipFill rotWithShape="1">
          <a:blip r:embed="rId3">
            <a:alphaModFix/>
          </a:blip>
          <a:srcRect b="42071" l="-6863" r="32745" t="-1152"/>
          <a:stretch/>
        </p:blipFill>
        <p:spPr>
          <a:xfrm rot="-7">
            <a:off x="7295500" y="2386475"/>
            <a:ext cx="1848500" cy="2280324"/>
          </a:xfrm>
          <a:prstGeom prst="rect">
            <a:avLst/>
          </a:prstGeom>
          <a:noFill/>
          <a:ln>
            <a:noFill/>
          </a:ln>
        </p:spPr>
      </p:pic>
      <p:sp>
        <p:nvSpPr>
          <p:cNvPr id="58" name="Google Shape;58;p9"/>
          <p:cNvSpPr txBox="1"/>
          <p:nvPr/>
        </p:nvSpPr>
        <p:spPr>
          <a:xfrm>
            <a:off x="0" y="11533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Directions</a:t>
            </a:r>
            <a:endParaRPr sz="3000">
              <a:latin typeface="Rubik"/>
              <a:ea typeface="Rubik"/>
              <a:cs typeface="Rubik"/>
              <a:sym typeface="Rubik"/>
            </a:endParaRPr>
          </a:p>
        </p:txBody>
      </p:sp>
      <p:sp>
        <p:nvSpPr>
          <p:cNvPr id="59" name="Google Shape;59;p9"/>
          <p:cNvSpPr/>
          <p:nvPr/>
        </p:nvSpPr>
        <p:spPr>
          <a:xfrm>
            <a:off x="507950" y="1871600"/>
            <a:ext cx="8190600" cy="2063400"/>
          </a:xfrm>
          <a:prstGeom prst="rect">
            <a:avLst/>
          </a:prstGeom>
          <a:noFill/>
          <a:ln>
            <a:noFill/>
          </a:ln>
        </p:spPr>
        <p:txBody>
          <a:bodyPr anchorCtr="0" anchor="t" bIns="182875" lIns="274300" spcFirstLastPara="1" rIns="182875" wrap="square" tIns="182875">
            <a:noAutofit/>
          </a:bodyPr>
          <a:lstStyle/>
          <a:p>
            <a:pPr indent="0" lvl="0" marL="0" rtl="0" algn="l">
              <a:lnSpc>
                <a:spcPct val="115000"/>
              </a:lnSpc>
              <a:spcBef>
                <a:spcPts val="0"/>
              </a:spcBef>
              <a:spcAft>
                <a:spcPts val="0"/>
              </a:spcAft>
              <a:buNone/>
            </a:pPr>
            <a:r>
              <a:rPr lang="en" sz="1800">
                <a:latin typeface="Lato"/>
                <a:ea typeface="Lato"/>
                <a:cs typeface="Lato"/>
                <a:sym typeface="Lato"/>
              </a:rPr>
              <a:t>For each statement that's read, if it's true about you, stand up.  </a:t>
            </a:r>
            <a:br>
              <a:rPr lang="en" sz="1800">
                <a:latin typeface="Lato"/>
                <a:ea typeface="Lato"/>
                <a:cs typeface="Lato"/>
                <a:sym typeface="Lato"/>
              </a:rPr>
            </a:br>
            <a:endParaRPr sz="1800">
              <a:latin typeface="Lato"/>
              <a:ea typeface="Lato"/>
              <a:cs typeface="Lato"/>
              <a:sym typeface="Lato"/>
            </a:endParaRPr>
          </a:p>
          <a:p>
            <a:pPr indent="0" lvl="0" marL="0" rtl="0" algn="l">
              <a:lnSpc>
                <a:spcPct val="115000"/>
              </a:lnSpc>
              <a:spcBef>
                <a:spcPts val="1200"/>
              </a:spcBef>
              <a:spcAft>
                <a:spcPts val="1200"/>
              </a:spcAft>
              <a:buNone/>
            </a:pPr>
            <a:r>
              <a:rPr lang="en" sz="1800">
                <a:latin typeface="Lato"/>
                <a:ea typeface="Lato"/>
                <a:cs typeface="Lato"/>
                <a:sym typeface="Lato"/>
              </a:rPr>
              <a:t>If it isn't true, stay seated.</a:t>
            </a:r>
            <a:endParaRPr sz="1800">
              <a:latin typeface="Lato"/>
              <a:ea typeface="Lato"/>
              <a:cs typeface="Lato"/>
              <a:sym typeface="Lato"/>
            </a:endParaRPr>
          </a:p>
        </p:txBody>
      </p:sp>
      <p:sp>
        <p:nvSpPr>
          <p:cNvPr id="60" name="Google Shape;60;p9"/>
          <p:cNvSpPr txBox="1"/>
          <p:nvPr/>
        </p:nvSpPr>
        <p:spPr>
          <a:xfrm>
            <a:off x="569575" y="190700"/>
            <a:ext cx="24945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WARM UP: STAND UP, SIT DOWN</a:t>
            </a:r>
            <a:endParaRPr sz="1200">
              <a:latin typeface="Rubik"/>
              <a:ea typeface="Rubik"/>
              <a:cs typeface="Rubik"/>
              <a:sym typeface="Rubik"/>
            </a:endParaRPr>
          </a:p>
        </p:txBody>
      </p:sp>
      <p:pic>
        <p:nvPicPr>
          <p:cNvPr id="61" name="Google Shape;61;p9"/>
          <p:cNvPicPr preferRelativeResize="0"/>
          <p:nvPr/>
        </p:nvPicPr>
        <p:blipFill>
          <a:blip r:embed="rId4">
            <a:alphaModFix/>
          </a:blip>
          <a:stretch>
            <a:fillRect/>
          </a:stretch>
        </p:blipFill>
        <p:spPr>
          <a:xfrm>
            <a:off x="195850" y="190700"/>
            <a:ext cx="353400" cy="35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0"/>
          <p:cNvPicPr preferRelativeResize="0"/>
          <p:nvPr/>
        </p:nvPicPr>
        <p:blipFill>
          <a:blip r:embed="rId3">
            <a:alphaModFix/>
          </a:blip>
          <a:stretch>
            <a:fillRect/>
          </a:stretch>
        </p:blipFill>
        <p:spPr>
          <a:xfrm>
            <a:off x="261625" y="220125"/>
            <a:ext cx="294551" cy="294551"/>
          </a:xfrm>
          <a:prstGeom prst="rect">
            <a:avLst/>
          </a:prstGeom>
          <a:noFill/>
          <a:ln>
            <a:noFill/>
          </a:ln>
        </p:spPr>
      </p:pic>
      <p:sp>
        <p:nvSpPr>
          <p:cNvPr id="67" name="Google Shape;67;p10"/>
          <p:cNvSpPr txBox="1"/>
          <p:nvPr/>
        </p:nvSpPr>
        <p:spPr>
          <a:xfrm>
            <a:off x="0" y="4249175"/>
            <a:ext cx="9144000" cy="259500"/>
          </a:xfrm>
          <a:prstGeom prst="rect">
            <a:avLst/>
          </a:prstGeom>
          <a:noFill/>
          <a:ln>
            <a:noFill/>
          </a:ln>
        </p:spPr>
        <p:txBody>
          <a:bodyPr anchorCtr="0" anchor="ctr" bIns="91425" lIns="91425" spcFirstLastPara="1" rIns="91425" wrap="square" tIns="91425">
            <a:noAutofit/>
          </a:bodyPr>
          <a:lstStyle/>
          <a:p>
            <a:pPr indent="0" lvl="0" marL="342900" marR="571500" rtl="0" algn="ctr">
              <a:lnSpc>
                <a:spcPct val="112000"/>
              </a:lnSpc>
              <a:spcBef>
                <a:spcPts val="600"/>
              </a:spcBef>
              <a:spcAft>
                <a:spcPts val="0"/>
              </a:spcAft>
              <a:buNone/>
            </a:pPr>
            <a:r>
              <a:rPr lang="en" sz="700">
                <a:latin typeface="Lato Black"/>
                <a:ea typeface="Lato Black"/>
                <a:cs typeface="Lato Black"/>
                <a:sym typeface="Lato Black"/>
              </a:rPr>
              <a:t>Source</a:t>
            </a:r>
            <a:r>
              <a:rPr lang="en" sz="700">
                <a:latin typeface="Lato"/>
                <a:ea typeface="Lato"/>
                <a:cs typeface="Lato"/>
                <a:sym typeface="Lato"/>
              </a:rPr>
              <a:t>:</a:t>
            </a:r>
            <a:r>
              <a:rPr lang="en" sz="700">
                <a:latin typeface="Lato"/>
                <a:ea typeface="Lato"/>
                <a:cs typeface="Lato"/>
                <a:sym typeface="Lato"/>
              </a:rPr>
              <a:t> "Why Do We Share Stories, News, and Information with Others?," </a:t>
            </a:r>
            <a:r>
              <a:rPr i="1" lang="en" sz="700">
                <a:latin typeface="Lato"/>
                <a:ea typeface="Lato"/>
                <a:cs typeface="Lato"/>
                <a:sym typeface="Lato"/>
              </a:rPr>
              <a:t>Association for Psychological Science</a:t>
            </a:r>
            <a:endParaRPr b="1" sz="700">
              <a:latin typeface="Lato"/>
              <a:ea typeface="Lato"/>
              <a:cs typeface="Lato"/>
              <a:sym typeface="Lato"/>
            </a:endParaRPr>
          </a:p>
        </p:txBody>
      </p:sp>
      <p:sp>
        <p:nvSpPr>
          <p:cNvPr id="68" name="Google Shape;68;p10"/>
          <p:cNvSpPr txBox="1"/>
          <p:nvPr/>
        </p:nvSpPr>
        <p:spPr>
          <a:xfrm>
            <a:off x="569575" y="190700"/>
            <a:ext cx="35253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CLASS DISCUSSION: WHY DO PEOPLE SHARE?</a:t>
            </a:r>
            <a:endParaRPr sz="1200">
              <a:latin typeface="Rubik"/>
              <a:ea typeface="Rubik"/>
              <a:cs typeface="Rubik"/>
              <a:sym typeface="Rubik"/>
            </a:endParaRPr>
          </a:p>
        </p:txBody>
      </p:sp>
      <p:sp>
        <p:nvSpPr>
          <p:cNvPr id="69" name="Google Shape;69;p10"/>
          <p:cNvSpPr txBox="1"/>
          <p:nvPr/>
        </p:nvSpPr>
        <p:spPr>
          <a:xfrm>
            <a:off x="0" y="63904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Did You Know?</a:t>
            </a:r>
            <a:endParaRPr sz="3000">
              <a:latin typeface="Rubik"/>
              <a:ea typeface="Rubik"/>
              <a:cs typeface="Rubik"/>
              <a:sym typeface="Rubik"/>
            </a:endParaRPr>
          </a:p>
        </p:txBody>
      </p:sp>
      <p:pic>
        <p:nvPicPr>
          <p:cNvPr id="70" name="Google Shape;70;p10"/>
          <p:cNvPicPr preferRelativeResize="0"/>
          <p:nvPr/>
        </p:nvPicPr>
        <p:blipFill>
          <a:blip r:embed="rId4">
            <a:alphaModFix/>
          </a:blip>
          <a:stretch>
            <a:fillRect/>
          </a:stretch>
        </p:blipFill>
        <p:spPr>
          <a:xfrm>
            <a:off x="696375" y="1174875"/>
            <a:ext cx="294549" cy="294549"/>
          </a:xfrm>
          <a:prstGeom prst="rect">
            <a:avLst/>
          </a:prstGeom>
          <a:noFill/>
          <a:ln>
            <a:noFill/>
          </a:ln>
        </p:spPr>
      </p:pic>
      <p:sp>
        <p:nvSpPr>
          <p:cNvPr id="71" name="Google Shape;71;p10"/>
          <p:cNvSpPr txBox="1"/>
          <p:nvPr/>
        </p:nvSpPr>
        <p:spPr>
          <a:xfrm>
            <a:off x="1105700" y="2768350"/>
            <a:ext cx="7539000" cy="1419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200">
                <a:latin typeface="Lato"/>
                <a:ea typeface="Lato"/>
                <a:cs typeface="Lato"/>
                <a:sym typeface="Lato"/>
              </a:rPr>
              <a:t>	</a:t>
            </a:r>
            <a:r>
              <a:rPr b="1" lang="en" sz="1200">
                <a:latin typeface="Lato"/>
                <a:ea typeface="Lato"/>
                <a:cs typeface="Lato"/>
                <a:sym typeface="Lato"/>
              </a:rPr>
              <a:t>It helps you feel good! </a:t>
            </a:r>
            <a:r>
              <a:rPr lang="en" sz="1200">
                <a:latin typeface="Lato"/>
                <a:ea typeface="Lato"/>
                <a:cs typeface="Lato"/>
                <a:sym typeface="Lato"/>
              </a:rPr>
              <a:t>Sharing positive experiences helps you remember them, even after they’re over.</a:t>
            </a:r>
            <a:endParaRPr sz="1200">
              <a:latin typeface="Lato"/>
              <a:ea typeface="Lato"/>
              <a:cs typeface="Lato"/>
              <a:sym typeface="Lato"/>
            </a:endParaRPr>
          </a:p>
          <a:p>
            <a:pPr indent="0" lvl="0" marL="0" rtl="0" algn="l">
              <a:lnSpc>
                <a:spcPct val="150000"/>
              </a:lnSpc>
              <a:spcBef>
                <a:spcPts val="1000"/>
              </a:spcBef>
              <a:spcAft>
                <a:spcPts val="0"/>
              </a:spcAft>
              <a:buNone/>
            </a:pPr>
            <a:r>
              <a:rPr lang="en" sz="1200">
                <a:latin typeface="Lato"/>
                <a:ea typeface="Lato"/>
                <a:cs typeface="Lato"/>
                <a:sym typeface="Lato"/>
              </a:rPr>
              <a:t>	</a:t>
            </a:r>
            <a:r>
              <a:rPr b="1" lang="en" sz="1200">
                <a:latin typeface="Lato"/>
                <a:ea typeface="Lato"/>
                <a:cs typeface="Lato"/>
                <a:sym typeface="Lato"/>
              </a:rPr>
              <a:t>It helps you learn!</a:t>
            </a:r>
            <a:r>
              <a:rPr lang="en" sz="1200">
                <a:latin typeface="Lato"/>
                <a:ea typeface="Lato"/>
                <a:cs typeface="Lato"/>
                <a:sym typeface="Lato"/>
              </a:rPr>
              <a:t> Sharing knowledge helps everyone be more informed.</a:t>
            </a:r>
            <a:endParaRPr sz="1200">
              <a:latin typeface="Lato"/>
              <a:ea typeface="Lato"/>
              <a:cs typeface="Lato"/>
              <a:sym typeface="Lato"/>
            </a:endParaRPr>
          </a:p>
          <a:p>
            <a:pPr indent="0" lvl="0" marL="0" rtl="0" algn="l">
              <a:lnSpc>
                <a:spcPct val="150000"/>
              </a:lnSpc>
              <a:spcBef>
                <a:spcPts val="1000"/>
              </a:spcBef>
              <a:spcAft>
                <a:spcPts val="0"/>
              </a:spcAft>
              <a:buNone/>
            </a:pPr>
            <a:r>
              <a:rPr lang="en" sz="1200">
                <a:latin typeface="Lato"/>
                <a:ea typeface="Lato"/>
                <a:cs typeface="Lato"/>
                <a:sym typeface="Lato"/>
              </a:rPr>
              <a:t>	</a:t>
            </a:r>
            <a:r>
              <a:rPr b="1" lang="en" sz="1200">
                <a:latin typeface="Lato"/>
                <a:ea typeface="Lato"/>
                <a:cs typeface="Lato"/>
                <a:sym typeface="Lato"/>
              </a:rPr>
              <a:t>It helps you connect!</a:t>
            </a:r>
            <a:r>
              <a:rPr lang="en" sz="1200">
                <a:latin typeface="Lato"/>
                <a:ea typeface="Lato"/>
                <a:cs typeface="Lato"/>
                <a:sym typeface="Lato"/>
              </a:rPr>
              <a:t> Sharing your interests is a way to make new friends and strengthen relationships. </a:t>
            </a:r>
            <a:endParaRPr sz="1200">
              <a:latin typeface="Lato"/>
              <a:ea typeface="Lato"/>
              <a:cs typeface="Lato"/>
              <a:sym typeface="Lato"/>
            </a:endParaRPr>
          </a:p>
          <a:p>
            <a:pPr indent="0" lvl="0" marL="0" rtl="0" algn="l">
              <a:lnSpc>
                <a:spcPct val="150000"/>
              </a:lnSpc>
              <a:spcBef>
                <a:spcPts val="1000"/>
              </a:spcBef>
              <a:spcAft>
                <a:spcPts val="1000"/>
              </a:spcAft>
              <a:buNone/>
            </a:pPr>
            <a:r>
              <a:rPr lang="en" sz="1200">
                <a:latin typeface="Lato"/>
                <a:ea typeface="Lato"/>
                <a:cs typeface="Lato"/>
                <a:sym typeface="Lato"/>
              </a:rPr>
              <a:t>	</a:t>
            </a:r>
            <a:r>
              <a:rPr b="1" lang="en" sz="1200">
                <a:latin typeface="Lato"/>
                <a:ea typeface="Lato"/>
                <a:cs typeface="Lato"/>
                <a:sym typeface="Lato"/>
              </a:rPr>
              <a:t>It helps you persuade!</a:t>
            </a:r>
            <a:r>
              <a:rPr lang="en" sz="1200">
                <a:latin typeface="Lato"/>
                <a:ea typeface="Lato"/>
                <a:cs typeface="Lato"/>
                <a:sym typeface="Lato"/>
              </a:rPr>
              <a:t> Sharing what you care about can inspire others to act and to support good causes.</a:t>
            </a:r>
            <a:r>
              <a:rPr lang="en" sz="1200">
                <a:latin typeface="Lato"/>
                <a:ea typeface="Lato"/>
                <a:cs typeface="Lato"/>
                <a:sym typeface="Lato"/>
              </a:rPr>
              <a:t> </a:t>
            </a:r>
            <a:endParaRPr sz="1200">
              <a:latin typeface="Lato"/>
              <a:ea typeface="Lato"/>
              <a:cs typeface="Lato"/>
              <a:sym typeface="Lato"/>
            </a:endParaRPr>
          </a:p>
        </p:txBody>
      </p:sp>
      <p:sp>
        <p:nvSpPr>
          <p:cNvPr id="72" name="Google Shape;72;p10"/>
          <p:cNvSpPr txBox="1"/>
          <p:nvPr/>
        </p:nvSpPr>
        <p:spPr>
          <a:xfrm>
            <a:off x="1096425" y="1100125"/>
            <a:ext cx="6741600" cy="141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600">
                <a:solidFill>
                  <a:schemeClr val="dk1"/>
                </a:solidFill>
                <a:latin typeface="Lato"/>
                <a:ea typeface="Lato"/>
                <a:cs typeface="Lato"/>
                <a:sym typeface="Lato"/>
              </a:rPr>
              <a:t>The human brain is wired to share with others.</a:t>
            </a:r>
            <a:endParaRPr sz="1600">
              <a:solidFill>
                <a:schemeClr val="dk1"/>
              </a:solidFill>
              <a:latin typeface="Lato"/>
              <a:ea typeface="Lato"/>
              <a:cs typeface="Lato"/>
              <a:sym typeface="Lato"/>
            </a:endParaRPr>
          </a:p>
          <a:p>
            <a:pPr indent="0" lvl="0" marL="0" rtl="0" algn="l">
              <a:lnSpc>
                <a:spcPct val="100000"/>
              </a:lnSpc>
              <a:spcBef>
                <a:spcPts val="1000"/>
              </a:spcBef>
              <a:spcAft>
                <a:spcPts val="0"/>
              </a:spcAft>
              <a:buClr>
                <a:schemeClr val="dk1"/>
              </a:buClr>
              <a:buSzPts val="1100"/>
              <a:buFont typeface="Arial"/>
              <a:buNone/>
            </a:pPr>
            <a:r>
              <a:rPr lang="en" sz="1600">
                <a:solidFill>
                  <a:schemeClr val="dk1"/>
                </a:solidFill>
                <a:latin typeface="Lato"/>
                <a:ea typeface="Lato"/>
                <a:cs typeface="Lato"/>
                <a:sym typeface="Lato"/>
              </a:rPr>
              <a:t>When your brain gets excited, you feel emotions, and something called the “autonomic nervous system” causes you to want to share with others. </a:t>
            </a:r>
            <a:endParaRPr sz="1600">
              <a:solidFill>
                <a:schemeClr val="dk1"/>
              </a:solidFill>
              <a:latin typeface="Lato"/>
              <a:ea typeface="Lato"/>
              <a:cs typeface="Lato"/>
              <a:sym typeface="Lato"/>
            </a:endParaRPr>
          </a:p>
          <a:p>
            <a:pPr indent="0" lvl="0" marL="0" rtl="0" algn="l">
              <a:lnSpc>
                <a:spcPct val="100000"/>
              </a:lnSpc>
              <a:spcBef>
                <a:spcPts val="1000"/>
              </a:spcBef>
              <a:spcAft>
                <a:spcPts val="1000"/>
              </a:spcAft>
              <a:buClr>
                <a:schemeClr val="dk1"/>
              </a:buClr>
              <a:buSzPts val="1100"/>
              <a:buFont typeface="Arial"/>
              <a:buNone/>
            </a:pPr>
            <a:r>
              <a:rPr lang="en" sz="1600">
                <a:solidFill>
                  <a:schemeClr val="dk1"/>
                </a:solidFill>
                <a:latin typeface="Lato"/>
                <a:ea typeface="Lato"/>
                <a:cs typeface="Lato"/>
                <a:sym typeface="Lato"/>
              </a:rPr>
              <a:t>Sharing with others has lots of cool benefits: </a:t>
            </a:r>
            <a:endParaRPr sz="1600"/>
          </a:p>
        </p:txBody>
      </p:sp>
      <p:pic>
        <p:nvPicPr>
          <p:cNvPr id="73" name="Google Shape;73;p10"/>
          <p:cNvPicPr preferRelativeResize="0"/>
          <p:nvPr/>
        </p:nvPicPr>
        <p:blipFill>
          <a:blip r:embed="rId4">
            <a:alphaModFix/>
          </a:blip>
          <a:stretch>
            <a:fillRect/>
          </a:stretch>
        </p:blipFill>
        <p:spPr>
          <a:xfrm>
            <a:off x="696375" y="1575488"/>
            <a:ext cx="294549" cy="294549"/>
          </a:xfrm>
          <a:prstGeom prst="rect">
            <a:avLst/>
          </a:prstGeom>
          <a:noFill/>
          <a:ln>
            <a:noFill/>
          </a:ln>
        </p:spPr>
      </p:pic>
      <p:pic>
        <p:nvPicPr>
          <p:cNvPr id="74" name="Google Shape;74;p10"/>
          <p:cNvPicPr preferRelativeResize="0"/>
          <p:nvPr/>
        </p:nvPicPr>
        <p:blipFill>
          <a:blip r:embed="rId4">
            <a:alphaModFix/>
          </a:blip>
          <a:stretch>
            <a:fillRect/>
          </a:stretch>
        </p:blipFill>
        <p:spPr>
          <a:xfrm>
            <a:off x="696375" y="2141525"/>
            <a:ext cx="294549" cy="294549"/>
          </a:xfrm>
          <a:prstGeom prst="rect">
            <a:avLst/>
          </a:prstGeom>
          <a:noFill/>
          <a:ln>
            <a:noFill/>
          </a:ln>
        </p:spPr>
      </p:pic>
      <p:pic>
        <p:nvPicPr>
          <p:cNvPr id="75" name="Google Shape;75;p10"/>
          <p:cNvPicPr preferRelativeResize="0"/>
          <p:nvPr/>
        </p:nvPicPr>
        <p:blipFill>
          <a:blip r:embed="rId5">
            <a:alphaModFix/>
          </a:blip>
          <a:stretch>
            <a:fillRect/>
          </a:stretch>
        </p:blipFill>
        <p:spPr>
          <a:xfrm>
            <a:off x="1211200" y="3423288"/>
            <a:ext cx="282866" cy="282864"/>
          </a:xfrm>
          <a:prstGeom prst="rect">
            <a:avLst/>
          </a:prstGeom>
          <a:noFill/>
          <a:ln>
            <a:noFill/>
          </a:ln>
        </p:spPr>
      </p:pic>
      <p:pic>
        <p:nvPicPr>
          <p:cNvPr id="76" name="Google Shape;76;p10"/>
          <p:cNvPicPr preferRelativeResize="0"/>
          <p:nvPr/>
        </p:nvPicPr>
        <p:blipFill>
          <a:blip r:embed="rId6">
            <a:alphaModFix/>
          </a:blip>
          <a:stretch>
            <a:fillRect/>
          </a:stretch>
        </p:blipFill>
        <p:spPr>
          <a:xfrm>
            <a:off x="1211200" y="2633712"/>
            <a:ext cx="282866" cy="282864"/>
          </a:xfrm>
          <a:prstGeom prst="rect">
            <a:avLst/>
          </a:prstGeom>
          <a:noFill/>
          <a:ln>
            <a:noFill/>
          </a:ln>
        </p:spPr>
      </p:pic>
      <p:pic>
        <p:nvPicPr>
          <p:cNvPr id="77" name="Google Shape;77;p10"/>
          <p:cNvPicPr preferRelativeResize="0"/>
          <p:nvPr/>
        </p:nvPicPr>
        <p:blipFill>
          <a:blip r:embed="rId7">
            <a:alphaModFix/>
          </a:blip>
          <a:stretch>
            <a:fillRect/>
          </a:stretch>
        </p:blipFill>
        <p:spPr>
          <a:xfrm>
            <a:off x="1211200" y="3008673"/>
            <a:ext cx="282866" cy="282864"/>
          </a:xfrm>
          <a:prstGeom prst="rect">
            <a:avLst/>
          </a:prstGeom>
          <a:noFill/>
          <a:ln>
            <a:noFill/>
          </a:ln>
        </p:spPr>
      </p:pic>
      <p:pic>
        <p:nvPicPr>
          <p:cNvPr id="78" name="Google Shape;78;p10"/>
          <p:cNvPicPr preferRelativeResize="0"/>
          <p:nvPr/>
        </p:nvPicPr>
        <p:blipFill>
          <a:blip r:embed="rId8">
            <a:alphaModFix/>
          </a:blip>
          <a:stretch>
            <a:fillRect/>
          </a:stretch>
        </p:blipFill>
        <p:spPr>
          <a:xfrm>
            <a:off x="1235000" y="3837934"/>
            <a:ext cx="282866" cy="2828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1"/>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84" name="Google Shape;84;p11"/>
          <p:cNvSpPr/>
          <p:nvPr/>
        </p:nvSpPr>
        <p:spPr>
          <a:xfrm>
            <a:off x="4908425" y="1033400"/>
            <a:ext cx="3879000" cy="3341100"/>
          </a:xfrm>
          <a:prstGeom prst="rect">
            <a:avLst/>
          </a:prstGeom>
          <a:noFill/>
          <a:ln>
            <a:noFill/>
          </a:ln>
        </p:spPr>
        <p:txBody>
          <a:bodyPr anchorCtr="0" anchor="t" bIns="182875" lIns="274300" spcFirstLastPara="1" rIns="182875" wrap="square" tIns="182875">
            <a:noAutofit/>
          </a:bodyPr>
          <a:lstStyle/>
          <a:p>
            <a:pPr indent="-358140" lvl="0" marL="342900" marR="0" rtl="0" algn="l">
              <a:lnSpc>
                <a:spcPct val="115000"/>
              </a:lnSpc>
              <a:spcBef>
                <a:spcPts val="0"/>
              </a:spcBef>
              <a:spcAft>
                <a:spcPts val="0"/>
              </a:spcAft>
              <a:buClr>
                <a:srgbClr val="000000"/>
              </a:buClr>
              <a:buSzPts val="2000"/>
              <a:buFont typeface="Lato"/>
              <a:buChar char="●"/>
            </a:pPr>
            <a:r>
              <a:rPr lang="en" sz="2000">
                <a:latin typeface="Lato"/>
                <a:ea typeface="Lato"/>
                <a:cs typeface="Lato"/>
                <a:sym typeface="Lato"/>
              </a:rPr>
              <a:t>What type of information about you is okay to share?  </a:t>
            </a:r>
            <a:endParaRPr sz="2000">
              <a:latin typeface="Lato"/>
              <a:ea typeface="Lato"/>
              <a:cs typeface="Lato"/>
              <a:sym typeface="Lato"/>
            </a:endParaRPr>
          </a:p>
          <a:p>
            <a:pPr indent="-358140" lvl="0" marL="342900" marR="0" rtl="0" algn="l">
              <a:lnSpc>
                <a:spcPct val="115000"/>
              </a:lnSpc>
              <a:spcBef>
                <a:spcPts val="1000"/>
              </a:spcBef>
              <a:spcAft>
                <a:spcPts val="1000"/>
              </a:spcAft>
              <a:buClr>
                <a:srgbClr val="000000"/>
              </a:buClr>
              <a:buSzPts val="2000"/>
              <a:buFont typeface="Lato"/>
              <a:buChar char="●"/>
            </a:pPr>
            <a:r>
              <a:rPr lang="en" sz="2000">
                <a:latin typeface="Lato"/>
                <a:ea typeface="Lato"/>
                <a:cs typeface="Lato"/>
                <a:sym typeface="Lato"/>
              </a:rPr>
              <a:t>What type isn’t?</a:t>
            </a:r>
            <a:endParaRPr sz="2000">
              <a:latin typeface="Lato"/>
              <a:ea typeface="Lato"/>
              <a:cs typeface="Lato"/>
              <a:sym typeface="Lato"/>
            </a:endParaRPr>
          </a:p>
        </p:txBody>
      </p:sp>
      <p:sp>
        <p:nvSpPr>
          <p:cNvPr id="85" name="Google Shape;85;p11"/>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sp>
        <p:nvSpPr>
          <p:cNvPr id="86" name="Google Shape;86;p11"/>
          <p:cNvSpPr txBox="1"/>
          <p:nvPr/>
        </p:nvSpPr>
        <p:spPr>
          <a:xfrm>
            <a:off x="208825" y="4266050"/>
            <a:ext cx="4601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Lato"/>
                <a:ea typeface="Lato"/>
                <a:cs typeface="Lato"/>
                <a:sym typeface="Lato"/>
              </a:rPr>
              <a:t>To watch this video on the Common Sense Education site, click </a:t>
            </a:r>
            <a:r>
              <a:rPr b="1" lang="en" sz="700">
                <a:solidFill>
                  <a:srgbClr val="249910"/>
                </a:solidFill>
                <a:uFill>
                  <a:noFill/>
                </a:uFill>
                <a:latin typeface="Lato"/>
                <a:ea typeface="Lato"/>
                <a:cs typeface="Lato"/>
                <a:sym typeface="Lato"/>
                <a:hlinkClick r:id="rId4">
                  <a:extLst>
                    <a:ext uri="{A12FA001-AC4F-418D-AE19-62706E023703}">
                      <ahyp:hlinkClr val="tx"/>
                    </a:ext>
                  </a:extLst>
                </a:hlinkClick>
              </a:rPr>
              <a:t>here</a:t>
            </a:r>
            <a:r>
              <a:rPr lang="en" sz="700">
                <a:latin typeface="Lato"/>
                <a:ea typeface="Lato"/>
                <a:cs typeface="Lato"/>
                <a:sym typeface="Lato"/>
              </a:rPr>
              <a:t>.</a:t>
            </a:r>
            <a:endParaRPr sz="700">
              <a:latin typeface="Lato"/>
              <a:ea typeface="Lato"/>
              <a:cs typeface="Lato"/>
              <a:sym typeface="Lato"/>
            </a:endParaRPr>
          </a:p>
        </p:txBody>
      </p:sp>
      <p:pic>
        <p:nvPicPr>
          <p:cNvPr descr="Looking for a lesson plan on this topic? Visit https://www.commonsense.org/education/digital-citizenship/lesson/private-and-personal-information&#10;&#10;It’s natural for our students to enjoy sharing and connecting with others. But sharing information online can sometimes come with risks. So, how do we teach kids to build strong, positive, and safe relationships online? Help your students learn the difference between what’s personal, and what’s best left private." id="87" name="Google Shape;87;p11" title="Private and Personal Information">
            <a:hlinkClick r:id="rId5"/>
          </p:cNvPr>
          <p:cNvPicPr preferRelativeResize="0"/>
          <p:nvPr/>
        </p:nvPicPr>
        <p:blipFill>
          <a:blip r:embed="rId6">
            <a:alphaModFix/>
          </a:blip>
          <a:stretch>
            <a:fillRect/>
          </a:stretch>
        </p:blipFill>
        <p:spPr>
          <a:xfrm>
            <a:off x="150950" y="764050"/>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2"/>
          <p:cNvSpPr txBox="1"/>
          <p:nvPr/>
        </p:nvSpPr>
        <p:spPr>
          <a:xfrm>
            <a:off x="897975" y="2142550"/>
            <a:ext cx="3325200" cy="140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latin typeface="Lato"/>
                <a:ea typeface="Lato"/>
                <a:cs typeface="Lato"/>
                <a:sym typeface="Lato"/>
              </a:rPr>
              <a:t>Information about you that can be used to identify you because it's unique to you (e.g., your full name or your address)</a:t>
            </a:r>
            <a:endParaRPr sz="1800">
              <a:latin typeface="Lato"/>
              <a:ea typeface="Lato"/>
              <a:cs typeface="Lato"/>
              <a:sym typeface="Lato"/>
            </a:endParaRPr>
          </a:p>
        </p:txBody>
      </p:sp>
      <p:sp>
        <p:nvSpPr>
          <p:cNvPr id="93" name="Google Shape;93;p12"/>
          <p:cNvSpPr txBox="1"/>
          <p:nvPr/>
        </p:nvSpPr>
        <p:spPr>
          <a:xfrm>
            <a:off x="887850" y="1401500"/>
            <a:ext cx="2950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2400">
                <a:latin typeface="Rubik"/>
                <a:ea typeface="Rubik"/>
                <a:cs typeface="Rubik"/>
                <a:sym typeface="Rubik"/>
              </a:rPr>
              <a:t>Private Information</a:t>
            </a:r>
            <a:endParaRPr sz="2400">
              <a:latin typeface="Rubik"/>
              <a:ea typeface="Rubik"/>
              <a:cs typeface="Rubik"/>
              <a:sym typeface="Rubik"/>
            </a:endParaRPr>
          </a:p>
        </p:txBody>
      </p:sp>
      <p:pic>
        <p:nvPicPr>
          <p:cNvPr id="94" name="Google Shape;94;p12"/>
          <p:cNvPicPr preferRelativeResize="0"/>
          <p:nvPr/>
        </p:nvPicPr>
        <p:blipFill>
          <a:blip r:embed="rId3">
            <a:alphaModFix/>
          </a:blip>
          <a:stretch>
            <a:fillRect/>
          </a:stretch>
        </p:blipFill>
        <p:spPr>
          <a:xfrm>
            <a:off x="776100" y="1596750"/>
            <a:ext cx="3062550" cy="609825"/>
          </a:xfrm>
          <a:prstGeom prst="rect">
            <a:avLst/>
          </a:prstGeom>
          <a:noFill/>
          <a:ln>
            <a:noFill/>
          </a:ln>
        </p:spPr>
      </p:pic>
      <p:sp>
        <p:nvSpPr>
          <p:cNvPr id="95" name="Google Shape;95;p12"/>
          <p:cNvSpPr txBox="1"/>
          <p:nvPr/>
        </p:nvSpPr>
        <p:spPr>
          <a:xfrm>
            <a:off x="5241375" y="2142550"/>
            <a:ext cx="3325200" cy="170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latin typeface="Lato"/>
                <a:ea typeface="Lato"/>
                <a:cs typeface="Lato"/>
                <a:sym typeface="Lato"/>
              </a:rPr>
              <a:t>Information about you that cannot be used to identify you because it is also true for many other people (e.g., your hair color or the city you live in)</a:t>
            </a:r>
            <a:endParaRPr sz="1800">
              <a:latin typeface="Lato"/>
              <a:ea typeface="Lato"/>
              <a:cs typeface="Lato"/>
              <a:sym typeface="Lato"/>
            </a:endParaRPr>
          </a:p>
        </p:txBody>
      </p:sp>
      <p:sp>
        <p:nvSpPr>
          <p:cNvPr id="96" name="Google Shape;96;p12"/>
          <p:cNvSpPr txBox="1"/>
          <p:nvPr/>
        </p:nvSpPr>
        <p:spPr>
          <a:xfrm>
            <a:off x="5231250" y="1401500"/>
            <a:ext cx="3187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2400">
                <a:latin typeface="Rubik"/>
                <a:ea typeface="Rubik"/>
                <a:cs typeface="Rubik"/>
                <a:sym typeface="Rubik"/>
              </a:rPr>
              <a:t>Personal </a:t>
            </a:r>
            <a:r>
              <a:rPr lang="en" sz="2400">
                <a:latin typeface="Rubik"/>
                <a:ea typeface="Rubik"/>
                <a:cs typeface="Rubik"/>
                <a:sym typeface="Rubik"/>
              </a:rPr>
              <a:t>Information</a:t>
            </a:r>
            <a:endParaRPr sz="2400">
              <a:latin typeface="Rubik"/>
              <a:ea typeface="Rubik"/>
              <a:cs typeface="Rubik"/>
              <a:sym typeface="Rubik"/>
            </a:endParaRPr>
          </a:p>
        </p:txBody>
      </p:sp>
      <p:pic>
        <p:nvPicPr>
          <p:cNvPr id="97" name="Google Shape;97;p12"/>
          <p:cNvPicPr preferRelativeResize="0"/>
          <p:nvPr/>
        </p:nvPicPr>
        <p:blipFill>
          <a:blip r:embed="rId3">
            <a:alphaModFix/>
          </a:blip>
          <a:stretch>
            <a:fillRect/>
          </a:stretch>
        </p:blipFill>
        <p:spPr>
          <a:xfrm>
            <a:off x="5119500" y="1596750"/>
            <a:ext cx="3287941" cy="679500"/>
          </a:xfrm>
          <a:prstGeom prst="rect">
            <a:avLst/>
          </a:prstGeom>
          <a:noFill/>
          <a:ln>
            <a:noFill/>
          </a:ln>
        </p:spPr>
      </p:pic>
      <p:cxnSp>
        <p:nvCxnSpPr>
          <p:cNvPr id="98" name="Google Shape;98;p12"/>
          <p:cNvCxnSpPr/>
          <p:nvPr/>
        </p:nvCxnSpPr>
        <p:spPr>
          <a:xfrm>
            <a:off x="4534788" y="1881250"/>
            <a:ext cx="0" cy="1030200"/>
          </a:xfrm>
          <a:prstGeom prst="straightConnector1">
            <a:avLst/>
          </a:prstGeom>
          <a:noFill/>
          <a:ln cap="flat" cmpd="sng" w="9525">
            <a:solidFill>
              <a:srgbClr val="00857D"/>
            </a:solidFill>
            <a:prstDash val="solid"/>
            <a:round/>
            <a:headEnd len="med" w="med" type="none"/>
            <a:tailEnd len="med" w="med" type="none"/>
          </a:ln>
        </p:spPr>
      </p:cxnSp>
      <p:pic>
        <p:nvPicPr>
          <p:cNvPr id="99" name="Google Shape;99;p12"/>
          <p:cNvPicPr preferRelativeResize="0"/>
          <p:nvPr/>
        </p:nvPicPr>
        <p:blipFill rotWithShape="1">
          <a:blip r:embed="rId4">
            <a:alphaModFix/>
          </a:blip>
          <a:srcRect b="0" l="446" r="436" t="0"/>
          <a:stretch/>
        </p:blipFill>
        <p:spPr>
          <a:xfrm>
            <a:off x="198825" y="205553"/>
            <a:ext cx="294540" cy="323700"/>
          </a:xfrm>
          <a:prstGeom prst="rect">
            <a:avLst/>
          </a:prstGeom>
          <a:noFill/>
          <a:ln>
            <a:noFill/>
          </a:ln>
        </p:spPr>
      </p:pic>
      <p:sp>
        <p:nvSpPr>
          <p:cNvPr id="100" name="Google Shape;100;p12"/>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101" name="Google Shape;101;p12"/>
          <p:cNvPicPr preferRelativeResize="0"/>
          <p:nvPr/>
        </p:nvPicPr>
        <p:blipFill rotWithShape="1">
          <a:blip r:embed="rId5">
            <a:alphaModFix/>
          </a:blip>
          <a:srcRect b="25194" l="0" r="0" t="0"/>
          <a:stretch/>
        </p:blipFill>
        <p:spPr>
          <a:xfrm rot="10800000">
            <a:off x="3515914" y="0"/>
            <a:ext cx="2037770" cy="14016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3"/>
          <p:cNvSpPr txBox="1"/>
          <p:nvPr/>
        </p:nvSpPr>
        <p:spPr>
          <a:xfrm>
            <a:off x="0" y="8485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Directions</a:t>
            </a:r>
            <a:endParaRPr sz="3000">
              <a:latin typeface="Rubik"/>
              <a:ea typeface="Rubik"/>
              <a:cs typeface="Rubik"/>
              <a:sym typeface="Rubik"/>
            </a:endParaRPr>
          </a:p>
        </p:txBody>
      </p:sp>
      <p:sp>
        <p:nvSpPr>
          <p:cNvPr id="107" name="Google Shape;107;p13"/>
          <p:cNvSpPr txBox="1"/>
          <p:nvPr/>
        </p:nvSpPr>
        <p:spPr>
          <a:xfrm>
            <a:off x="2213400" y="1542200"/>
            <a:ext cx="6140700" cy="22758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1000"/>
              </a:spcAft>
              <a:buClr>
                <a:srgbClr val="249910"/>
              </a:buClr>
              <a:buSzPts val="1920"/>
              <a:buFont typeface="Lato"/>
              <a:buNone/>
            </a:pPr>
            <a:r>
              <a:t/>
            </a:r>
            <a:endParaRPr sz="2000">
              <a:latin typeface="Lato"/>
              <a:ea typeface="Lato"/>
              <a:cs typeface="Lato"/>
              <a:sym typeface="Lato"/>
            </a:endParaRPr>
          </a:p>
        </p:txBody>
      </p:sp>
      <p:pic>
        <p:nvPicPr>
          <p:cNvPr id="108" name="Google Shape;108;p13"/>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09" name="Google Shape;109;p13"/>
          <p:cNvSpPr txBox="1"/>
          <p:nvPr/>
        </p:nvSpPr>
        <p:spPr>
          <a:xfrm>
            <a:off x="569575" y="190700"/>
            <a:ext cx="32418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ACTIVITY: PRIVATE OR PERSONAL?</a:t>
            </a:r>
            <a:endParaRPr sz="1200">
              <a:latin typeface="Rubik"/>
              <a:ea typeface="Rubik"/>
              <a:cs typeface="Rubik"/>
              <a:sym typeface="Rubik"/>
            </a:endParaRPr>
          </a:p>
        </p:txBody>
      </p:sp>
      <p:sp>
        <p:nvSpPr>
          <p:cNvPr id="110" name="Google Shape;110;p13"/>
          <p:cNvSpPr txBox="1"/>
          <p:nvPr/>
        </p:nvSpPr>
        <p:spPr>
          <a:xfrm>
            <a:off x="531225" y="1281850"/>
            <a:ext cx="7899000" cy="197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sz="2000">
                <a:latin typeface="Lato"/>
                <a:ea typeface="Lato"/>
                <a:cs typeface="Lato"/>
                <a:sym typeface="Lato"/>
              </a:rPr>
              <a:t>For each example, discuss with your partner whether it's private or personal information. To help you decide, ask, "Would this information also be true for many other people?" If so, it's personal. If not, it's private.</a:t>
            </a:r>
            <a:endParaRPr/>
          </a:p>
        </p:txBody>
      </p:sp>
      <p:pic>
        <p:nvPicPr>
          <p:cNvPr id="111" name="Google Shape;111;p13"/>
          <p:cNvPicPr preferRelativeResize="0"/>
          <p:nvPr/>
        </p:nvPicPr>
        <p:blipFill rotWithShape="1">
          <a:blip r:embed="rId4">
            <a:alphaModFix/>
          </a:blip>
          <a:srcRect b="51827" l="-15620" r="59472" t="8988"/>
          <a:stretch/>
        </p:blipFill>
        <p:spPr>
          <a:xfrm flipH="1">
            <a:off x="0" y="3069025"/>
            <a:ext cx="1463250" cy="15879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4"/>
          <p:cNvSpPr txBox="1"/>
          <p:nvPr/>
        </p:nvSpPr>
        <p:spPr>
          <a:xfrm>
            <a:off x="607425" y="1586650"/>
            <a:ext cx="7899000" cy="745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sz="2000">
                <a:latin typeface="Lato"/>
                <a:ea typeface="Lato"/>
                <a:cs typeface="Lato"/>
                <a:sym typeface="Lato"/>
              </a:rPr>
              <a:t>Take five minutes to complete the two questions on your handout.</a:t>
            </a:r>
            <a:endParaRPr/>
          </a:p>
        </p:txBody>
      </p:sp>
      <p:sp>
        <p:nvSpPr>
          <p:cNvPr id="117" name="Google Shape;117;p14"/>
          <p:cNvSpPr txBox="1"/>
          <p:nvPr/>
        </p:nvSpPr>
        <p:spPr>
          <a:xfrm>
            <a:off x="0" y="8485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Directions</a:t>
            </a:r>
            <a:endParaRPr sz="3000">
              <a:latin typeface="Rubik"/>
              <a:ea typeface="Rubik"/>
              <a:cs typeface="Rubik"/>
              <a:sym typeface="Rubik"/>
            </a:endParaRPr>
          </a:p>
        </p:txBody>
      </p:sp>
      <p:sp>
        <p:nvSpPr>
          <p:cNvPr id="118" name="Google Shape;118;p14"/>
          <p:cNvSpPr txBox="1"/>
          <p:nvPr/>
        </p:nvSpPr>
        <p:spPr>
          <a:xfrm>
            <a:off x="540300" y="212925"/>
            <a:ext cx="32418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WRAP UP: EXIT TICKET</a:t>
            </a:r>
            <a:endParaRPr sz="1200">
              <a:latin typeface="Rubik"/>
              <a:ea typeface="Rubik"/>
              <a:cs typeface="Rubik"/>
              <a:sym typeface="Rubik"/>
            </a:endParaRPr>
          </a:p>
        </p:txBody>
      </p:sp>
      <p:pic>
        <p:nvPicPr>
          <p:cNvPr id="119" name="Google Shape;119;p14"/>
          <p:cNvPicPr preferRelativeResize="0"/>
          <p:nvPr/>
        </p:nvPicPr>
        <p:blipFill>
          <a:blip r:embed="rId3">
            <a:alphaModFix/>
          </a:blip>
          <a:stretch>
            <a:fillRect/>
          </a:stretch>
        </p:blipFill>
        <p:spPr>
          <a:xfrm>
            <a:off x="154850" y="168475"/>
            <a:ext cx="353400" cy="353400"/>
          </a:xfrm>
          <a:prstGeom prst="rect">
            <a:avLst/>
          </a:prstGeom>
          <a:noFill/>
          <a:ln>
            <a:noFill/>
          </a:ln>
        </p:spPr>
      </p:pic>
      <p:pic>
        <p:nvPicPr>
          <p:cNvPr id="120" name="Google Shape;120;p14"/>
          <p:cNvPicPr preferRelativeResize="0"/>
          <p:nvPr/>
        </p:nvPicPr>
        <p:blipFill rotWithShape="1">
          <a:blip r:embed="rId4">
            <a:alphaModFix/>
          </a:blip>
          <a:srcRect b="41377" l="-21252" r="31694" t="-3543"/>
          <a:stretch/>
        </p:blipFill>
        <p:spPr>
          <a:xfrm>
            <a:off x="6394650" y="2332450"/>
            <a:ext cx="2749348" cy="23418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