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92" r:id="rId3"/>
    <p:sldId id="283" r:id="rId4"/>
    <p:sldId id="286" r:id="rId5"/>
    <p:sldId id="287" r:id="rId6"/>
    <p:sldId id="288" r:id="rId7"/>
    <p:sldId id="289" r:id="rId8"/>
    <p:sldId id="290" r:id="rId9"/>
    <p:sldId id="291" r:id="rId10"/>
    <p:sldId id="28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0" autoAdjust="0"/>
    <p:restoredTop sz="94630"/>
  </p:normalViewPr>
  <p:slideViewPr>
    <p:cSldViewPr>
      <p:cViewPr varScale="1">
        <p:scale>
          <a:sx n="87" d="100"/>
          <a:sy n="87" d="100"/>
        </p:scale>
        <p:origin x="19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8A8AFC-9152-0910-AB31-04732C4A2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3BA0F-54F8-C90F-93D0-97D3FAD86E7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7D26A0-BBBB-9449-A14E-37DE7EABCC21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AA68F52-80DF-B19C-9B08-C48FBB2BD8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FFCF07C-D2C0-6901-D3F9-DEB2A6882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86F98-0568-9F3A-9617-02BB20FE65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130F7-5DC0-F0B6-7E17-D8F7E83CC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9703DEA-80C5-C948-977F-57ED9E9B1604}" type="slidenum">
              <a:rPr lang="en-GB" altLang="en-AE"/>
              <a:pPr/>
              <a:t>‹#›</a:t>
            </a:fld>
            <a:endParaRPr lang="en-GB" altLang="en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814899ed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814899ed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B16A28A-833F-211A-6122-8614DB1B82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22CB386-DA51-17F1-AE11-1AC920E0AB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D1412-46CA-F133-36CC-A7CCC0B07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C7F1EA-3483-3F4B-8922-4C996083C9BC}" type="slidenum">
              <a:rPr lang="en-GB" altLang="en-AE"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A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F79466C-ED03-248C-66E1-29AF8C2289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5335DAD-FD15-E3EA-959E-637930BEB0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AE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B34B63E-C816-9360-C5FB-76D543909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2B2DE8-97E3-C746-A140-1DC7F9AEB6AD}" type="slidenum">
              <a:rPr lang="en-GB" altLang="en-AE">
                <a:latin typeface="Calibri" panose="020F0502020204030204" pitchFamily="34" charset="0"/>
              </a:rPr>
              <a:pPr eaLnBrk="1" hangingPunct="1"/>
              <a:t>4</a:t>
            </a:fld>
            <a:endParaRPr lang="en-GB" altLang="en-A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157D699-DA5A-3366-626F-7B42D11C34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CD37016-DB80-DDAE-4BAF-5F6B71F760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AE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09B4BD4-E7AE-7227-6161-C9DDDB0C8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9FBC20-BD1E-DA42-B2D4-6EC309488E2B}" type="slidenum">
              <a:rPr lang="en-GB" altLang="en-AE"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A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6CF4F81-E496-819F-8CC0-93F4F82F1B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C8EC8E3-D7AF-6D4C-3997-568BE1EF07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AE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DA86ACF-BDBF-8CD5-0F84-924E5E233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86895B-4FA6-2744-B8B9-C99A257DBFBF}" type="slidenum">
              <a:rPr lang="en-GB" altLang="en-AE">
                <a:latin typeface="Calibri" panose="020F0502020204030204" pitchFamily="34" charset="0"/>
              </a:rPr>
              <a:pPr eaLnBrk="1" hangingPunct="1"/>
              <a:t>6</a:t>
            </a:fld>
            <a:endParaRPr lang="en-GB" altLang="en-A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BD52DC3-CA7D-2458-F017-ABBCF5636D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EEA9295-BC0A-9F63-CB76-566125F14A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AE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29CDF2A-CEAF-8A55-AC2C-02144DFE0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A99CAF-2C7E-8748-ABBC-C7D529194B7F}" type="slidenum">
              <a:rPr lang="en-GB" altLang="en-AE">
                <a:latin typeface="Calibri" panose="020F0502020204030204" pitchFamily="34" charset="0"/>
              </a:rPr>
              <a:pPr eaLnBrk="1" hangingPunct="1"/>
              <a:t>7</a:t>
            </a:fld>
            <a:endParaRPr lang="en-GB" altLang="en-A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D1A396E-61DE-E120-B399-E6EFBC52ED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87C9D6A-EDE2-682F-3797-92B539DA3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AE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043CA1D-1A13-5DA1-C988-C1335A96C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143F2E-5572-C044-B421-DBF752FC9807}" type="slidenum">
              <a:rPr lang="en-GB" altLang="en-AE">
                <a:latin typeface="Calibri" panose="020F0502020204030204" pitchFamily="34" charset="0"/>
              </a:rPr>
              <a:pPr eaLnBrk="1" hangingPunct="1"/>
              <a:t>8</a:t>
            </a:fld>
            <a:endParaRPr lang="en-GB" altLang="en-A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81E5266-79CF-1E9E-3DDA-2BE19B4DB1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7A66557-2347-B3B4-3921-FFA84FF2FF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AE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C6EE0A8-1D7C-3EA0-2DA3-AD27A17AA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80B35A-1BF8-3443-83C2-7546CB886D8B}" type="slidenum">
              <a:rPr lang="en-GB" altLang="en-AE">
                <a:latin typeface="Calibri" panose="020F0502020204030204" pitchFamily="34" charset="0"/>
              </a:rPr>
              <a:pPr eaLnBrk="1" hangingPunct="1"/>
              <a:t>9</a:t>
            </a:fld>
            <a:endParaRPr lang="en-GB" altLang="en-A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C0C44AD-7869-5966-E225-DD26A1DF2C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DD347C4-4506-C3DF-E016-36889D8819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83D65-0046-ACE5-0DE6-F4712D1A5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75B391-18EB-3949-A0D7-3CE65EF753D0}" type="slidenum">
              <a:rPr lang="en-GB" altLang="en-AE">
                <a:latin typeface="Calibri" panose="020F0502020204030204" pitchFamily="34" charset="0"/>
              </a:rPr>
              <a:pPr eaLnBrk="1" hangingPunct="1"/>
              <a:t>10</a:t>
            </a:fld>
            <a:endParaRPr lang="en-GB" altLang="en-A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408DA5C1-2264-485D-4B55-C12355D73FB0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B4B7E4F-0109-210B-0B5F-5165F0D609B0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2C0A3C-A9DD-0E3C-2F62-214A75EF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EE0BD-377F-3549-A1D5-AC3A2E6D2ED3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2272D6-D447-F814-2B5D-ACF4E091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5A64E6-5FBE-FAAD-690E-89A8FF55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C0366-EB82-3B44-BEBA-FB6F484089B4}" type="slidenum">
              <a:rPr lang="en-GB" altLang="en-AE"/>
              <a:pPr/>
              <a:t>‹#›</a:t>
            </a:fld>
            <a:endParaRPr lang="en-GB" altLang="en-AE"/>
          </a:p>
        </p:txBody>
      </p:sp>
    </p:spTree>
    <p:extLst>
      <p:ext uri="{BB962C8B-B14F-4D97-AF65-F5344CB8AC3E}">
        <p14:creationId xmlns:p14="http://schemas.microsoft.com/office/powerpoint/2010/main" val="577063249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3F474-1AD9-E26C-B82E-9F5A2B37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E3DF-0FF6-0D4F-855D-D583644D3694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7BDDB-5DFB-4DDF-91F1-DF339BA6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825BE-4E48-03E3-A48E-157DCC5E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0BA36-9ACD-004D-BF9D-0C637BD7E09C}" type="slidenum">
              <a:rPr lang="en-GB" altLang="en-AE"/>
              <a:pPr/>
              <a:t>‹#›</a:t>
            </a:fld>
            <a:endParaRPr lang="en-GB" altLang="en-AE"/>
          </a:p>
        </p:txBody>
      </p:sp>
    </p:spTree>
    <p:extLst>
      <p:ext uri="{BB962C8B-B14F-4D97-AF65-F5344CB8AC3E}">
        <p14:creationId xmlns:p14="http://schemas.microsoft.com/office/powerpoint/2010/main" val="392704881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09C3F-2014-6748-31F4-BC6BE944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878A-F924-4345-BD5D-9321B7F426EC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0B76F-9BFA-9851-C8DA-C5DEBC30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9D2B-F77D-35AF-38C3-AD6A4798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C3911-C605-654A-AC14-C547FA58B377}" type="slidenum">
              <a:rPr lang="en-GB" altLang="en-AE"/>
              <a:pPr/>
              <a:t>‹#›</a:t>
            </a:fld>
            <a:endParaRPr lang="en-GB" altLang="en-AE"/>
          </a:p>
        </p:txBody>
      </p:sp>
    </p:spTree>
    <p:extLst>
      <p:ext uri="{BB962C8B-B14F-4D97-AF65-F5344CB8AC3E}">
        <p14:creationId xmlns:p14="http://schemas.microsoft.com/office/powerpoint/2010/main" val="2820091048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089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627C2-6279-FCB9-DF55-C501C7AB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10D1-26FA-5C4B-B107-02640B5AF2E2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1CF2A-3D02-96BA-8641-F6A58279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8807-7DE3-4817-04F3-F622794D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F5D10-2415-324B-A7BA-AEF924477D7B}" type="slidenum">
              <a:rPr lang="en-GB" altLang="en-AE"/>
              <a:pPr/>
              <a:t>‹#›</a:t>
            </a:fld>
            <a:endParaRPr lang="en-GB" altLang="en-AE"/>
          </a:p>
        </p:txBody>
      </p:sp>
    </p:spTree>
    <p:extLst>
      <p:ext uri="{BB962C8B-B14F-4D97-AF65-F5344CB8AC3E}">
        <p14:creationId xmlns:p14="http://schemas.microsoft.com/office/powerpoint/2010/main" val="245895886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B12CA2E3-01D4-0B9B-B782-38C75AAFD454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254B2B0-EEBF-9D62-2168-1F974A473F83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8B1CB38-34C7-BED0-E410-4C2B571B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8076-B5BD-AC48-81EF-379EF61CAB50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2E29EF-DA42-0CFD-F91B-BF100447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C7227F-2590-F7BA-B94A-512142A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33ADB-AF9F-A549-BC6D-63390CAB1A1B}" type="slidenum">
              <a:rPr lang="en-GB" altLang="en-AE"/>
              <a:pPr/>
              <a:t>‹#›</a:t>
            </a:fld>
            <a:endParaRPr lang="en-GB" altLang="en-AE"/>
          </a:p>
        </p:txBody>
      </p:sp>
    </p:spTree>
    <p:extLst>
      <p:ext uri="{BB962C8B-B14F-4D97-AF65-F5344CB8AC3E}">
        <p14:creationId xmlns:p14="http://schemas.microsoft.com/office/powerpoint/2010/main" val="255229555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06DAAA-682D-563C-627D-D2DA30A57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9DD5-FBFE-AB4B-8706-9AFCF25F3F85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0A7FB-BC2B-27A0-D57F-293237B5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25AB-057E-2620-1AB1-75250C4C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B4AD3-8522-0D4D-AFBD-67128C16A8A3}" type="slidenum">
              <a:rPr lang="en-GB" altLang="en-AE"/>
              <a:pPr/>
              <a:t>‹#›</a:t>
            </a:fld>
            <a:endParaRPr lang="en-GB" altLang="en-AE"/>
          </a:p>
        </p:txBody>
      </p:sp>
    </p:spTree>
    <p:extLst>
      <p:ext uri="{BB962C8B-B14F-4D97-AF65-F5344CB8AC3E}">
        <p14:creationId xmlns:p14="http://schemas.microsoft.com/office/powerpoint/2010/main" val="1561539124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C97C23-6CC6-059C-01F2-7F00AC22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D0B0B-F03F-C84E-B030-371605BE74E6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B34988-EAC0-CEDB-6A01-E7320FB5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5CC220-BED0-C070-3F57-3228BD66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F040E-B561-094B-9D76-CCE92127CDE3}" type="slidenum">
              <a:rPr lang="en-GB" altLang="en-AE"/>
              <a:pPr/>
              <a:t>‹#›</a:t>
            </a:fld>
            <a:endParaRPr lang="en-GB" altLang="en-AE"/>
          </a:p>
        </p:txBody>
      </p:sp>
    </p:spTree>
    <p:extLst>
      <p:ext uri="{BB962C8B-B14F-4D97-AF65-F5344CB8AC3E}">
        <p14:creationId xmlns:p14="http://schemas.microsoft.com/office/powerpoint/2010/main" val="58414333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93C788-73FC-80CE-E2B5-331AD31C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3470-6131-7042-BE35-45124798AD87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5B4489-AFAA-2D56-2ECE-F89ECF56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897394-3A3D-BCCB-4BA2-3A5BDFF6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00FAD-BA3F-7743-9F96-56128F4C80F4}" type="slidenum">
              <a:rPr lang="en-GB" altLang="en-AE"/>
              <a:pPr/>
              <a:t>‹#›</a:t>
            </a:fld>
            <a:endParaRPr lang="en-GB" altLang="en-AE"/>
          </a:p>
        </p:txBody>
      </p:sp>
    </p:spTree>
    <p:extLst>
      <p:ext uri="{BB962C8B-B14F-4D97-AF65-F5344CB8AC3E}">
        <p14:creationId xmlns:p14="http://schemas.microsoft.com/office/powerpoint/2010/main" val="4204322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2F5900-02A1-B622-ACE4-D69B15A8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C344-302A-FD46-B866-F495541489DB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C6D59-F44E-11A3-28BD-312E8C0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2B8837-EE24-F945-3DE7-6C7B566D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AC3E6-FB38-A34D-B879-6348E6B1872A}" type="slidenum">
              <a:rPr lang="en-GB" altLang="en-AE"/>
              <a:pPr/>
              <a:t>‹#›</a:t>
            </a:fld>
            <a:endParaRPr lang="en-GB" altLang="en-AE"/>
          </a:p>
        </p:txBody>
      </p:sp>
    </p:spTree>
    <p:extLst>
      <p:ext uri="{BB962C8B-B14F-4D97-AF65-F5344CB8AC3E}">
        <p14:creationId xmlns:p14="http://schemas.microsoft.com/office/powerpoint/2010/main" val="1793169908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E92E286F-CD7C-F36F-15A6-BC6CE6835896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EF55640-5C42-FA32-C9CE-59F3BBFFA335}"/>
              </a:ext>
            </a:extLst>
          </p:cNvPr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7EDAF76-4C54-19F7-4F4E-6621A736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44E9-3BEE-BF4E-AD54-37A84B17EC5E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EAE67F1-5BCE-09CA-A00A-6DE9B999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C963858-23F6-322E-C4B1-3DC2B7FB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D3802B-90B9-4749-ADBD-9FA640C10CB8}" type="slidenum">
              <a:rPr lang="en-GB" altLang="en-AE"/>
              <a:pPr/>
              <a:t>‹#›</a:t>
            </a:fld>
            <a:endParaRPr lang="en-GB" altLang="en-AE"/>
          </a:p>
        </p:txBody>
      </p:sp>
    </p:spTree>
    <p:extLst>
      <p:ext uri="{BB962C8B-B14F-4D97-AF65-F5344CB8AC3E}">
        <p14:creationId xmlns:p14="http://schemas.microsoft.com/office/powerpoint/2010/main" val="2472819328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71C0C9BC-8692-28F6-BFFA-7ED854C3826D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BFD6720-E5C7-508C-D814-AD2745598049}"/>
              </a:ext>
            </a:extLst>
          </p:cNvPr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A1BC38E-7042-3CB4-C3BE-26D3FD5362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E2BA-A67A-584B-BDE1-21CDA8B031A4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F1FF61E-9593-6464-A1F0-43525812BC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281F2C6-6490-32EE-B3CD-8BDA1D4850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71F1C54-3C49-A24F-B32B-1F4AB92D6BDA}" type="slidenum">
              <a:rPr lang="en-GB" altLang="en-AE"/>
              <a:pPr/>
              <a:t>‹#›</a:t>
            </a:fld>
            <a:endParaRPr lang="en-GB" altLang="en-AE"/>
          </a:p>
        </p:txBody>
      </p:sp>
    </p:spTree>
    <p:extLst>
      <p:ext uri="{BB962C8B-B14F-4D97-AF65-F5344CB8AC3E}">
        <p14:creationId xmlns:p14="http://schemas.microsoft.com/office/powerpoint/2010/main" val="371970844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E54AF2B-C920-64AB-D896-773428E32A9A}"/>
              </a:ext>
            </a:extLst>
          </p:cNvPr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8B0C257-ED61-741F-BAFA-D30C1062F95C}"/>
              </a:ext>
            </a:extLst>
          </p:cNvPr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23056-3CD9-B6AD-17C8-FA23315D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6277F1AC-08DF-CA4E-009E-46E581469F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AE"/>
              <a:t>Click to edit Master text styles</a:t>
            </a:r>
          </a:p>
          <a:p>
            <a:pPr lvl="1"/>
            <a:r>
              <a:rPr lang="en-US" altLang="en-AE"/>
              <a:t>Second level</a:t>
            </a:r>
          </a:p>
          <a:p>
            <a:pPr lvl="2"/>
            <a:r>
              <a:rPr lang="en-US" altLang="en-AE"/>
              <a:t>Third level</a:t>
            </a:r>
          </a:p>
          <a:p>
            <a:pPr lvl="3"/>
            <a:r>
              <a:rPr lang="en-US" altLang="en-AE"/>
              <a:t>Fourth level</a:t>
            </a:r>
          </a:p>
          <a:p>
            <a:pPr lvl="4"/>
            <a:r>
              <a:rPr lang="en-US" altLang="en-A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3A14-94EA-C443-20CE-C930555A6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24929E-82D3-5E44-B0FC-A34ECF20B1E7}" type="datetimeFigureOut">
              <a:rPr lang="en-GB"/>
              <a:pPr>
                <a:defRPr/>
              </a:pPr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13026-0CF6-796C-263C-0398AF45F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05C95-EF0A-DBE6-10CE-BE089A0E9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36DF9D0D-B3A5-FB44-BC7E-A85C685D4E84}" type="slidenum">
              <a:rPr lang="en-GB" altLang="en-AE"/>
              <a:pPr/>
              <a:t>‹#›</a:t>
            </a:fld>
            <a:endParaRPr lang="en-GB" altLang="en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1" r:id="rId2"/>
    <p:sldLayoutId id="2147483819" r:id="rId3"/>
    <p:sldLayoutId id="2147483812" r:id="rId4"/>
    <p:sldLayoutId id="2147483813" r:id="rId5"/>
    <p:sldLayoutId id="2147483814" r:id="rId6"/>
    <p:sldLayoutId id="2147483815" r:id="rId7"/>
    <p:sldLayoutId id="2147483820" r:id="rId8"/>
    <p:sldLayoutId id="2147483821" r:id="rId9"/>
    <p:sldLayoutId id="2147483816" r:id="rId10"/>
    <p:sldLayoutId id="2147483817" r:id="rId11"/>
    <p:sldLayoutId id="2147483822" r:id="rId12"/>
  </p:sldLayoutIdLst>
  <p:transition spd="slow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road, outdoor, street&#10;&#10;Description automatically generated">
            <a:extLst>
              <a:ext uri="{FF2B5EF4-FFF2-40B4-BE49-F238E27FC236}">
                <a16:creationId xmlns:a16="http://schemas.microsoft.com/office/drawing/2014/main" id="{28AE6B11-FD4E-4919-A132-7629AB03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 r="23298" b="1213"/>
          <a:stretch/>
        </p:blipFill>
        <p:spPr>
          <a:xfrm>
            <a:off x="0" y="-308714"/>
            <a:ext cx="9297650" cy="7355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E967B-7C25-46AA-B6C7-9CB006A2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29" y="4069602"/>
            <a:ext cx="3751652" cy="486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C9140-8912-4AF5-82D3-6831F2A7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31" y="4540735"/>
            <a:ext cx="3764473" cy="4732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253BEB-13B2-47E7-A03B-A68A12B1D682}"/>
              </a:ext>
            </a:extLst>
          </p:cNvPr>
          <p:cNvSpPr txBox="1"/>
          <p:nvPr/>
        </p:nvSpPr>
        <p:spPr>
          <a:xfrm>
            <a:off x="762682" y="4073644"/>
            <a:ext cx="3427915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chemeClr val="bg1">
                    <a:lumMod val="95000"/>
                  </a:schemeClr>
                </a:solidFill>
              </a:rPr>
              <a:t>ASCS </a:t>
            </a:r>
            <a:r>
              <a:rPr lang="en-US" sz="2475" dirty="0" err="1">
                <a:solidFill>
                  <a:schemeClr val="bg1">
                    <a:lumMod val="95000"/>
                  </a:schemeClr>
                </a:solidFill>
              </a:rPr>
              <a:t>Nad</a:t>
            </a:r>
            <a:r>
              <a:rPr lang="en-US" sz="2475" dirty="0">
                <a:solidFill>
                  <a:schemeClr val="bg1">
                    <a:lumMod val="95000"/>
                  </a:schemeClr>
                </a:solidFill>
              </a:rPr>
              <a:t> Al Sheba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2FD24-F0FF-4C6B-98C0-680C927AC304}"/>
              </a:ext>
            </a:extLst>
          </p:cNvPr>
          <p:cNvSpPr txBox="1"/>
          <p:nvPr/>
        </p:nvSpPr>
        <p:spPr>
          <a:xfrm>
            <a:off x="347467" y="4569755"/>
            <a:ext cx="3427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Building Self Esteem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7AA15-BAF3-41BB-B9F1-2683B3A0D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0882"/>
            <a:ext cx="2680684" cy="16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6539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11">
            <a:extLst>
              <a:ext uri="{FF2B5EF4-FFF2-40B4-BE49-F238E27FC236}">
                <a16:creationId xmlns:a16="http://schemas.microsoft.com/office/drawing/2014/main" id="{B0C7D4AF-FE2F-4D22-84E1-DE06DACA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8713788" cy="1152525"/>
          </a:xfrm>
          <a:prstGeom prst="roundRect">
            <a:avLst>
              <a:gd name="adj" fmla="val 16667"/>
            </a:avLst>
          </a:prstGeom>
          <a:solidFill>
            <a:srgbClr val="F4FF0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4400">
                <a:latin typeface="Comic Sans MS" panose="030F0902030302020204" pitchFamily="66" charset="0"/>
              </a:rPr>
              <a:t>Plenary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F6952064-5415-61EF-80A4-9EE18BBD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569325" cy="1816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2800">
                <a:latin typeface="Comic Sans MS" panose="030F0902030302020204" pitchFamily="66" charset="0"/>
              </a:rPr>
              <a:t>There are 5 tips on how you can build your self-esteem. See if you can explain to the class why they might work. </a:t>
            </a:r>
          </a:p>
          <a:p>
            <a:pPr algn="ctr" eaLnBrk="1" hangingPunct="1"/>
            <a:r>
              <a:rPr lang="en-GB" altLang="en-AE" sz="2800">
                <a:latin typeface="Comic Sans MS" panose="030F0902030302020204" pitchFamily="66" charset="0"/>
              </a:rPr>
              <a:t>EXT: Are there any others?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E18F55-E745-D626-9EA1-2C5224222BE0}"/>
              </a:ext>
            </a:extLst>
          </p:cNvPr>
          <p:cNvSpPr/>
          <p:nvPr/>
        </p:nvSpPr>
        <p:spPr>
          <a:xfrm>
            <a:off x="250825" y="3149600"/>
            <a:ext cx="2887663" cy="1503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Comic Sans MS" pitchFamily="66" charset="0"/>
              </a:rPr>
              <a:t>1. Think positively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1D2650-CF3B-25FD-95A9-135A2CA792EC}"/>
              </a:ext>
            </a:extLst>
          </p:cNvPr>
          <p:cNvSpPr/>
          <p:nvPr/>
        </p:nvSpPr>
        <p:spPr>
          <a:xfrm>
            <a:off x="3051175" y="4078288"/>
            <a:ext cx="2765425" cy="20145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Comic Sans MS" pitchFamily="66" charset="0"/>
              </a:rPr>
              <a:t>3. Be able to cope with criticism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915D23-0022-4400-6FFA-11636B5CB166}"/>
              </a:ext>
            </a:extLst>
          </p:cNvPr>
          <p:cNvSpPr/>
          <p:nvPr/>
        </p:nvSpPr>
        <p:spPr>
          <a:xfrm>
            <a:off x="250825" y="5084763"/>
            <a:ext cx="2665413" cy="152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Comic Sans MS" pitchFamily="66" charset="0"/>
              </a:rPr>
              <a:t>2. Take risks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F0A07B-60DF-7FA9-5A74-804612404656}"/>
              </a:ext>
            </a:extLst>
          </p:cNvPr>
          <p:cNvSpPr/>
          <p:nvPr/>
        </p:nvSpPr>
        <p:spPr>
          <a:xfrm>
            <a:off x="5840413" y="4899025"/>
            <a:ext cx="2879725" cy="1895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Comic Sans MS" pitchFamily="66" charset="0"/>
              </a:rPr>
              <a:t>5. Be realistic with your aims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E465FD-E651-F0B7-70BC-E8893B30342E}"/>
              </a:ext>
            </a:extLst>
          </p:cNvPr>
          <p:cNvSpPr/>
          <p:nvPr/>
        </p:nvSpPr>
        <p:spPr>
          <a:xfrm>
            <a:off x="6227763" y="3143250"/>
            <a:ext cx="2649537" cy="1600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Comic Sans MS" pitchFamily="66" charset="0"/>
              </a:rPr>
              <a:t>4. Stand up for yourself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68900" y="3053357"/>
            <a:ext cx="8806200" cy="1708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 b="1" dirty="0"/>
              <a:t>Students will understand the concept of self-esteem and identify strategies for improving their own and others’ self-esteem</a:t>
            </a:r>
          </a:p>
          <a:p>
            <a:pPr marL="38100">
              <a:spcBef>
                <a:spcPts val="0"/>
              </a:spcBef>
              <a:spcAft>
                <a:spcPts val="0"/>
              </a:spcAft>
              <a:buSzPts val="3000"/>
            </a:pPr>
            <a:endParaRPr lang="en-GB" sz="3000" b="1"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0516" y="764704"/>
            <a:ext cx="5731068" cy="17084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F3C501-8430-36BF-2082-19B49EE77916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4"/>
    </mc:Choice>
    <mc:Fallback xmlns="">
      <p:transition spd="slow" advTm="17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1">
            <a:extLst>
              <a:ext uri="{FF2B5EF4-FFF2-40B4-BE49-F238E27FC236}">
                <a16:creationId xmlns:a16="http://schemas.microsoft.com/office/drawing/2014/main" id="{3DD36F79-6E99-C625-DDF2-7FA22D15F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713788" cy="1152525"/>
          </a:xfrm>
          <a:prstGeom prst="roundRect">
            <a:avLst>
              <a:gd name="adj" fmla="val 16667"/>
            </a:avLst>
          </a:prstGeom>
          <a:solidFill>
            <a:srgbClr val="F4FF0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4000">
                <a:latin typeface="Comic Sans MS" panose="030F0902030302020204" pitchFamily="66" charset="0"/>
              </a:rPr>
              <a:t> What is Self Esteem?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42824-3EA9-06D1-AFAA-00108D1BB36B}"/>
              </a:ext>
            </a:extLst>
          </p:cNvPr>
          <p:cNvSpPr txBox="1"/>
          <p:nvPr/>
        </p:nvSpPr>
        <p:spPr>
          <a:xfrm>
            <a:off x="611560" y="1628800"/>
            <a:ext cx="5256584" cy="50167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Self-esteem means having a good opinion of yourself. </a:t>
            </a:r>
          </a:p>
          <a:p>
            <a:pPr algn="ctr">
              <a:defRPr/>
            </a:pPr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It is based on understanding what your strengths are and valuing yourself as a person.</a:t>
            </a:r>
          </a:p>
        </p:txBody>
      </p:sp>
      <p:pic>
        <p:nvPicPr>
          <p:cNvPr id="4" name="Picture 3" descr="A heart with hands hugging&#10;&#10;Description automatically generated">
            <a:extLst>
              <a:ext uri="{FF2B5EF4-FFF2-40B4-BE49-F238E27FC236}">
                <a16:creationId xmlns:a16="http://schemas.microsoft.com/office/drawing/2014/main" id="{0A794EB6-EC10-8366-CBAC-4E7782C264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>
          <a:xfrm>
            <a:off x="6071392" y="2786830"/>
            <a:ext cx="2883734" cy="270069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79B35D2-E298-B3AA-E4AB-B9EB7181637D}"/>
              </a:ext>
            </a:extLst>
          </p:cNvPr>
          <p:cNvSpPr txBox="1">
            <a:spLocks/>
          </p:cNvSpPr>
          <p:nvPr/>
        </p:nvSpPr>
        <p:spPr bwMode="auto">
          <a:xfrm>
            <a:off x="179388" y="260350"/>
            <a:ext cx="8785225" cy="1223963"/>
          </a:xfrm>
          <a:prstGeom prst="roundRect">
            <a:avLst/>
          </a:prstGeom>
          <a:solidFill>
            <a:srgbClr val="F4FF0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6000" dirty="0">
                <a:latin typeface="Comic Sans MS" pitchFamily="66" charset="0"/>
                <a:cs typeface="Arial" charset="0"/>
              </a:rPr>
              <a:t>Talk Partners</a:t>
            </a:r>
            <a:endParaRPr lang="en-GB" sz="6000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185" name="Picture 17" descr="http://t1.gstatic.com/images?q=tbn:ANd9GcSQOcVRjbvLLD1aJfOvvIz5Xt5NNNPl4BG7U6mGeDqDLrAYi94_">
            <a:extLst>
              <a:ext uri="{FF2B5EF4-FFF2-40B4-BE49-F238E27FC236}">
                <a16:creationId xmlns:a16="http://schemas.microsoft.com/office/drawing/2014/main" id="{77A3085A-C1DE-0BE2-2FF0-ED932CC4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76700"/>
            <a:ext cx="3140075" cy="23526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7B353B57-8051-59C6-DD6F-A94434AD74B3}"/>
              </a:ext>
            </a:extLst>
          </p:cNvPr>
          <p:cNvSpPr/>
          <p:nvPr/>
        </p:nvSpPr>
        <p:spPr>
          <a:xfrm>
            <a:off x="5148263" y="3963988"/>
            <a:ext cx="3313112" cy="24542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</a:p>
          <a:p>
            <a:pPr algn="ctr">
              <a:defRPr/>
            </a:pPr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minutes</a:t>
            </a:r>
          </a:p>
        </p:txBody>
      </p:sp>
      <p:sp>
        <p:nvSpPr>
          <p:cNvPr id="9221" name="Content Placeholder 2">
            <a:extLst>
              <a:ext uri="{FF2B5EF4-FFF2-40B4-BE49-F238E27FC236}">
                <a16:creationId xmlns:a16="http://schemas.microsoft.com/office/drawing/2014/main" id="{F630B155-B7BD-6D77-56D1-3FFD689E4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1471612"/>
          </a:xfrm>
        </p:spPr>
        <p:txBody>
          <a:bodyPr/>
          <a:lstStyle/>
          <a:p>
            <a:pPr marL="0" indent="0" eaLnBrk="1" hangingPunct="1"/>
            <a:r>
              <a:rPr lang="en-GB" altLang="en-AE" sz="3200" b="0">
                <a:latin typeface="Comic Sans MS" panose="030F0902030302020204" pitchFamily="66" charset="0"/>
              </a:rPr>
              <a:t>Tell the person next to you 3 of your good points (things that you are good at) and 3 of your bad points (things that you could be better at).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A41168-B61C-E845-B34E-EB2882E1FB4C}"/>
              </a:ext>
            </a:extLst>
          </p:cNvPr>
          <p:cNvSpPr txBox="1">
            <a:spLocks/>
          </p:cNvSpPr>
          <p:nvPr/>
        </p:nvSpPr>
        <p:spPr bwMode="auto">
          <a:xfrm>
            <a:off x="179388" y="260350"/>
            <a:ext cx="8785225" cy="1223963"/>
          </a:xfrm>
          <a:prstGeom prst="roundRect">
            <a:avLst/>
          </a:prstGeom>
          <a:solidFill>
            <a:srgbClr val="F4FF0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6000" dirty="0">
                <a:latin typeface="Comic Sans MS" pitchFamily="66" charset="0"/>
                <a:ea typeface="+mj-ea"/>
                <a:cs typeface="+mj-cs"/>
              </a:rPr>
              <a:t>Write it down!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CB21BAEC-5F84-038A-4AE4-FB9AF8D6E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1471612"/>
          </a:xfrm>
        </p:spPr>
        <p:txBody>
          <a:bodyPr/>
          <a:lstStyle/>
          <a:p>
            <a:pPr marL="0" indent="0" eaLnBrk="1" hangingPunct="1"/>
            <a:r>
              <a:rPr lang="en-GB" altLang="en-AE" sz="3000" b="0">
                <a:latin typeface="Comic Sans MS" panose="030F0902030302020204" pitchFamily="66" charset="0"/>
              </a:rPr>
              <a:t>Fold your page half and draw a line down the middle. On 1 side write ‘strengths’ and on another write ‘weaknesses’.</a:t>
            </a:r>
          </a:p>
          <a:p>
            <a:pPr marL="0" indent="0" eaLnBrk="1" hangingPunct="1"/>
            <a:r>
              <a:rPr lang="en-GB" altLang="en-AE" sz="3000" b="0">
                <a:latin typeface="Comic Sans MS" panose="030F0902030302020204" pitchFamily="66" charset="0"/>
              </a:rPr>
              <a:t>Now record your own strengths and weaknesses.</a:t>
            </a:r>
          </a:p>
          <a:p>
            <a:pPr marL="0" indent="0" eaLnBrk="1" hangingPunct="1"/>
            <a:r>
              <a:rPr lang="en-GB" altLang="en-AE" sz="3000">
                <a:latin typeface="Comic Sans MS" panose="030F0902030302020204" pitchFamily="66" charset="0"/>
              </a:rPr>
              <a:t>EXTENSION: </a:t>
            </a:r>
            <a:r>
              <a:rPr lang="en-GB" altLang="en-AE" sz="3000" b="0">
                <a:latin typeface="Comic Sans MS" panose="030F0902030302020204" pitchFamily="66" charset="0"/>
              </a:rPr>
              <a:t>Are any</a:t>
            </a:r>
          </a:p>
          <a:p>
            <a:pPr marL="0" indent="0" eaLnBrk="1" hangingPunct="1"/>
            <a:r>
              <a:rPr lang="en-GB" altLang="en-AE" sz="3000" b="0">
                <a:latin typeface="Comic Sans MS" panose="030F0902030302020204" pitchFamily="66" charset="0"/>
              </a:rPr>
              <a:t>strengths more useful than</a:t>
            </a:r>
          </a:p>
          <a:p>
            <a:pPr marL="0" indent="0" eaLnBrk="1" hangingPunct="1"/>
            <a:r>
              <a:rPr lang="en-GB" altLang="en-AE" sz="3000" b="0">
                <a:latin typeface="Comic Sans MS" panose="030F0902030302020204" pitchFamily="66" charset="0"/>
              </a:rPr>
              <a:t>others?</a:t>
            </a:r>
          </a:p>
        </p:txBody>
      </p:sp>
      <p:pic>
        <p:nvPicPr>
          <p:cNvPr id="10244" name="Picture 2" descr="http://t2.gstatic.com/images?q=tbn:ANd9GcTKH_nPrbbhS46mQkEFcgdnOE9HQ19xW--R_VV20AoMuvK34JGFUg">
            <a:extLst>
              <a:ext uri="{FF2B5EF4-FFF2-40B4-BE49-F238E27FC236}">
                <a16:creationId xmlns:a16="http://schemas.microsoft.com/office/drawing/2014/main" id="{B5C82CAE-E6FB-AC02-DC8A-644046A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1"/>
          <a:stretch>
            <a:fillRect/>
          </a:stretch>
        </p:blipFill>
        <p:spPr bwMode="auto">
          <a:xfrm>
            <a:off x="6446838" y="3865563"/>
            <a:ext cx="2528887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1080F2EF-4C1C-0F4C-5849-22804AA85550}"/>
              </a:ext>
            </a:extLst>
          </p:cNvPr>
          <p:cNvSpPr/>
          <p:nvPr/>
        </p:nvSpPr>
        <p:spPr>
          <a:xfrm>
            <a:off x="3924300" y="5373688"/>
            <a:ext cx="2376488" cy="12684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5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minutes</a:t>
            </a: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6412CEC-8005-B0C0-4F46-B2949FDFCD90}"/>
              </a:ext>
            </a:extLst>
          </p:cNvPr>
          <p:cNvSpPr txBox="1">
            <a:spLocks/>
          </p:cNvSpPr>
          <p:nvPr/>
        </p:nvSpPr>
        <p:spPr bwMode="auto">
          <a:xfrm>
            <a:off x="179388" y="260350"/>
            <a:ext cx="8785225" cy="1223963"/>
          </a:xfrm>
          <a:prstGeom prst="roundRect">
            <a:avLst/>
          </a:prstGeom>
          <a:solidFill>
            <a:srgbClr val="F4FF0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5400" dirty="0">
                <a:latin typeface="Comic Sans MS" pitchFamily="66" charset="0"/>
                <a:ea typeface="+mj-ea"/>
                <a:cs typeface="+mj-cs"/>
              </a:rPr>
              <a:t>Activity: Spider Diagram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9FE09-20E3-F1FE-4041-6935204BF32E}"/>
              </a:ext>
            </a:extLst>
          </p:cNvPr>
          <p:cNvSpPr txBox="1"/>
          <p:nvPr/>
        </p:nvSpPr>
        <p:spPr>
          <a:xfrm>
            <a:off x="5148263" y="1735138"/>
            <a:ext cx="3600450" cy="489426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latin typeface="Comic Sans MS" pitchFamily="66" charset="0"/>
                <a:cs typeface="Arial" charset="0"/>
              </a:rPr>
              <a:t>INCLUDE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>
                <a:latin typeface="Comic Sans MS" pitchFamily="66" charset="0"/>
                <a:cs typeface="Arial" charset="0"/>
              </a:rPr>
              <a:t>8 positive things about me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400" dirty="0">
                <a:latin typeface="Comic Sans MS" pitchFamily="66" charset="0"/>
                <a:cs typeface="Arial" charset="0"/>
              </a:rPr>
              <a:t>2 things people say they like about me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400" dirty="0">
                <a:latin typeface="Comic Sans MS" pitchFamily="66" charset="0"/>
                <a:cs typeface="Arial" charset="0"/>
              </a:rPr>
              <a:t>2 new experiences I’ve had in the last year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400" dirty="0">
                <a:latin typeface="Comic Sans MS" pitchFamily="66" charset="0"/>
                <a:cs typeface="Arial" charset="0"/>
              </a:rPr>
              <a:t>2 things that I’ve achieved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400" b="1" dirty="0">
                <a:latin typeface="Comic Sans MS" pitchFamily="66" charset="0"/>
                <a:cs typeface="Arial" charset="0"/>
              </a:rPr>
              <a:t>At least </a:t>
            </a:r>
            <a:r>
              <a:rPr lang="en-GB" sz="2400" dirty="0">
                <a:latin typeface="Comic Sans MS" pitchFamily="66" charset="0"/>
                <a:cs typeface="Arial" charset="0"/>
              </a:rPr>
              <a:t>2 reasons friends value my friendship</a:t>
            </a:r>
          </a:p>
        </p:txBody>
      </p:sp>
      <p:pic>
        <p:nvPicPr>
          <p:cNvPr id="29700" name="Picture 4" descr="http://t3.gstatic.com/images?q=tbn:ANd9GcSbmAZrBZfrYNOuBCsbfUYBjuYrKvyYuInUP9d-CnTXDIKVul4o">
            <a:extLst>
              <a:ext uri="{FF2B5EF4-FFF2-40B4-BE49-F238E27FC236}">
                <a16:creationId xmlns:a16="http://schemas.microsoft.com/office/drawing/2014/main" id="{2CEF5E27-5A83-919A-FEBE-283BFE5CF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29" y="1916832"/>
            <a:ext cx="4109399" cy="2946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A7E80DFF-47E6-B10F-C59C-BE9F0F1B24CE}"/>
              </a:ext>
            </a:extLst>
          </p:cNvPr>
          <p:cNvSpPr/>
          <p:nvPr/>
        </p:nvSpPr>
        <p:spPr>
          <a:xfrm>
            <a:off x="1319213" y="5343525"/>
            <a:ext cx="2376487" cy="126841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10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minutes</a:t>
            </a: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5BDCEB3-6D0E-8245-20B5-C8C8E282901F}"/>
              </a:ext>
            </a:extLst>
          </p:cNvPr>
          <p:cNvSpPr txBox="1">
            <a:spLocks/>
          </p:cNvSpPr>
          <p:nvPr/>
        </p:nvSpPr>
        <p:spPr bwMode="auto">
          <a:xfrm>
            <a:off x="179388" y="260350"/>
            <a:ext cx="8785225" cy="1223963"/>
          </a:xfrm>
          <a:prstGeom prst="roundRect">
            <a:avLst/>
          </a:prstGeom>
          <a:solidFill>
            <a:srgbClr val="F4FF0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latin typeface="Comic Sans MS" pitchFamily="66" charset="0"/>
                <a:ea typeface="+mj-ea"/>
                <a:cs typeface="+mj-cs"/>
              </a:rPr>
              <a:t>Activity: Do you agree with…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E4A4F-4643-CEF3-1746-5F0594E6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735138"/>
            <a:ext cx="3600450" cy="1939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1. What other people think of you and your behaviour is more important than what you think yourself.</a:t>
            </a:r>
          </a:p>
        </p:txBody>
      </p:sp>
      <p:sp>
        <p:nvSpPr>
          <p:cNvPr id="12292" name="TextBox 5">
            <a:extLst>
              <a:ext uri="{FF2B5EF4-FFF2-40B4-BE49-F238E27FC236}">
                <a16:creationId xmlns:a16="http://schemas.microsoft.com/office/drawing/2014/main" id="{B0951094-8CF5-96BA-E0E7-8E135423A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35138"/>
            <a:ext cx="3600450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If you agree, go and stand by the door</a:t>
            </a:r>
          </a:p>
          <a:p>
            <a:pPr algn="ctr" eaLnBrk="1" hangingPunct="1"/>
            <a:endParaRPr lang="en-GB" altLang="en-AE" sz="2400">
              <a:latin typeface="Comic Sans MS" panose="030F0902030302020204" pitchFamily="66" charset="0"/>
            </a:endParaRPr>
          </a:p>
          <a:p>
            <a:pPr algn="ctr" eaLnBrk="1" hangingPunct="1"/>
            <a:endParaRPr lang="en-GB" altLang="en-AE" sz="2400">
              <a:latin typeface="Comic Sans MS" panose="030F0902030302020204" pitchFamily="66" charset="0"/>
            </a:endParaRPr>
          </a:p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If you disagree, go and stand by the back wall</a:t>
            </a:r>
          </a:p>
        </p:txBody>
      </p:sp>
      <p:pic>
        <p:nvPicPr>
          <p:cNvPr id="32770" name="Picture 2" descr="http://t0.gstatic.com/images?q=tbn:ANd9GcT_1xs0g5Qer0m2K6g_kNYIx7wWU7tqbAesvWRbi_IWfWykZtnTsw">
            <a:extLst>
              <a:ext uri="{FF2B5EF4-FFF2-40B4-BE49-F238E27FC236}">
                <a16:creationId xmlns:a16="http://schemas.microsoft.com/office/drawing/2014/main" id="{9057BB55-9328-FC0D-6EED-5A87B9C0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750" y="4445529"/>
            <a:ext cx="1257300" cy="2181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2" name="Picture 4" descr="http://t2.gstatic.com/images?q=tbn:ANd9GcSuE_LE22fJn34Z68by_NGql_4yFmQfvb2RVK-XxlcTgp8dDY7rKg">
            <a:extLst>
              <a:ext uri="{FF2B5EF4-FFF2-40B4-BE49-F238E27FC236}">
                <a16:creationId xmlns:a16="http://schemas.microsoft.com/office/drawing/2014/main" id="{4888F3ED-6B59-500A-DEAF-0177FD170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537" y="4851346"/>
            <a:ext cx="1828474" cy="1369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92361D-F3B9-18AB-408B-C8C769757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281488"/>
            <a:ext cx="3600450" cy="1939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2. It’s not being conceited (big headed) to feel proud of yourself and your achievements.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A94D80-8618-9F3D-F91B-5BDE2B8158FF}"/>
              </a:ext>
            </a:extLst>
          </p:cNvPr>
          <p:cNvSpPr txBox="1">
            <a:spLocks/>
          </p:cNvSpPr>
          <p:nvPr/>
        </p:nvSpPr>
        <p:spPr bwMode="auto">
          <a:xfrm>
            <a:off x="179388" y="260350"/>
            <a:ext cx="8785225" cy="1223963"/>
          </a:xfrm>
          <a:prstGeom prst="roundRect">
            <a:avLst/>
          </a:prstGeom>
          <a:solidFill>
            <a:srgbClr val="F4FF0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latin typeface="Comic Sans MS" pitchFamily="66" charset="0"/>
                <a:ea typeface="+mj-ea"/>
                <a:cs typeface="+mj-cs"/>
              </a:rPr>
              <a:t>Activity: Do you agree with…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77328-BC01-1CAB-6F7E-827B0C89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735138"/>
            <a:ext cx="3600450" cy="1939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3. It’s not what you look like that matters, it’s what kind of person you are and how you feel about yourself.</a:t>
            </a:r>
          </a:p>
        </p:txBody>
      </p:sp>
      <p:sp>
        <p:nvSpPr>
          <p:cNvPr id="13316" name="TextBox 5">
            <a:extLst>
              <a:ext uri="{FF2B5EF4-FFF2-40B4-BE49-F238E27FC236}">
                <a16:creationId xmlns:a16="http://schemas.microsoft.com/office/drawing/2014/main" id="{66E48FD4-9E15-F2C5-8E31-C9BECEC6B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35138"/>
            <a:ext cx="3600450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If you agree, go and stand by the door</a:t>
            </a:r>
          </a:p>
          <a:p>
            <a:pPr algn="ctr" eaLnBrk="1" hangingPunct="1"/>
            <a:endParaRPr lang="en-GB" altLang="en-AE" sz="2400">
              <a:latin typeface="Comic Sans MS" panose="030F0902030302020204" pitchFamily="66" charset="0"/>
            </a:endParaRPr>
          </a:p>
          <a:p>
            <a:pPr algn="ctr" eaLnBrk="1" hangingPunct="1"/>
            <a:endParaRPr lang="en-GB" altLang="en-AE" sz="2400">
              <a:latin typeface="Comic Sans MS" panose="030F0902030302020204" pitchFamily="66" charset="0"/>
            </a:endParaRPr>
          </a:p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If you disagree, go and stand by the back wall</a:t>
            </a:r>
          </a:p>
        </p:txBody>
      </p:sp>
      <p:pic>
        <p:nvPicPr>
          <p:cNvPr id="32770" name="Picture 2" descr="http://t0.gstatic.com/images?q=tbn:ANd9GcT_1xs0g5Qer0m2K6g_kNYIx7wWU7tqbAesvWRbi_IWfWykZtnTsw">
            <a:extLst>
              <a:ext uri="{FF2B5EF4-FFF2-40B4-BE49-F238E27FC236}">
                <a16:creationId xmlns:a16="http://schemas.microsoft.com/office/drawing/2014/main" id="{890A214E-1E8F-5545-A875-C6F46DD0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750" y="4445529"/>
            <a:ext cx="1257300" cy="2181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2" name="Picture 4" descr="http://t2.gstatic.com/images?q=tbn:ANd9GcSuE_LE22fJn34Z68by_NGql_4yFmQfvb2RVK-XxlcTgp8dDY7rKg">
            <a:extLst>
              <a:ext uri="{FF2B5EF4-FFF2-40B4-BE49-F238E27FC236}">
                <a16:creationId xmlns:a16="http://schemas.microsoft.com/office/drawing/2014/main" id="{7FF4A16E-9E0B-0575-0258-0E926A1AF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537" y="4851346"/>
            <a:ext cx="1828474" cy="1369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6328B-9136-1C06-A026-08540E9B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281488"/>
            <a:ext cx="3600450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4. If you’re not confident about something, it’s better to avoid doing it rather than risk making a fool of yourself.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E373A1-8853-EC54-C2B9-D06FE73F9122}"/>
              </a:ext>
            </a:extLst>
          </p:cNvPr>
          <p:cNvSpPr txBox="1">
            <a:spLocks/>
          </p:cNvSpPr>
          <p:nvPr/>
        </p:nvSpPr>
        <p:spPr bwMode="auto">
          <a:xfrm>
            <a:off x="179388" y="260350"/>
            <a:ext cx="8785225" cy="1223963"/>
          </a:xfrm>
          <a:prstGeom prst="roundRect">
            <a:avLst/>
          </a:prstGeom>
          <a:solidFill>
            <a:srgbClr val="F4FF0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000" dirty="0">
                <a:latin typeface="Comic Sans MS" pitchFamily="66" charset="0"/>
                <a:ea typeface="+mj-ea"/>
                <a:cs typeface="+mj-cs"/>
              </a:rPr>
              <a:t>Activity: Do you agree with…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F8480-191D-5CB6-987F-0065C189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735138"/>
            <a:ext cx="3600450" cy="157003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5. People who keep putting you down only do so to try to make themselves feel better.</a:t>
            </a:r>
          </a:p>
        </p:txBody>
      </p:sp>
      <p:sp>
        <p:nvSpPr>
          <p:cNvPr id="14340" name="TextBox 5">
            <a:extLst>
              <a:ext uri="{FF2B5EF4-FFF2-40B4-BE49-F238E27FC236}">
                <a16:creationId xmlns:a16="http://schemas.microsoft.com/office/drawing/2014/main" id="{39EAD255-564F-D11E-09FF-43D654A8E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35138"/>
            <a:ext cx="3600450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If you agree, go and stand by the door</a:t>
            </a:r>
          </a:p>
          <a:p>
            <a:pPr algn="ctr" eaLnBrk="1" hangingPunct="1"/>
            <a:endParaRPr lang="en-GB" altLang="en-AE" sz="2400">
              <a:latin typeface="Comic Sans MS" panose="030F0902030302020204" pitchFamily="66" charset="0"/>
            </a:endParaRPr>
          </a:p>
          <a:p>
            <a:pPr algn="ctr" eaLnBrk="1" hangingPunct="1"/>
            <a:endParaRPr lang="en-GB" altLang="en-AE" sz="2400">
              <a:latin typeface="Comic Sans MS" panose="030F0902030302020204" pitchFamily="66" charset="0"/>
            </a:endParaRPr>
          </a:p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If you disagree, go and stand by the back wall</a:t>
            </a:r>
          </a:p>
        </p:txBody>
      </p:sp>
      <p:pic>
        <p:nvPicPr>
          <p:cNvPr id="32770" name="Picture 2" descr="http://t0.gstatic.com/images?q=tbn:ANd9GcT_1xs0g5Qer0m2K6g_kNYIx7wWU7tqbAesvWRbi_IWfWykZtnTsw">
            <a:extLst>
              <a:ext uri="{FF2B5EF4-FFF2-40B4-BE49-F238E27FC236}">
                <a16:creationId xmlns:a16="http://schemas.microsoft.com/office/drawing/2014/main" id="{A7A81E17-270F-322F-D011-09835FB0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750" y="4445529"/>
            <a:ext cx="1257300" cy="2181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2" name="Picture 4" descr="http://t2.gstatic.com/images?q=tbn:ANd9GcSuE_LE22fJn34Z68by_NGql_4yFmQfvb2RVK-XxlcTgp8dDY7rKg">
            <a:extLst>
              <a:ext uri="{FF2B5EF4-FFF2-40B4-BE49-F238E27FC236}">
                <a16:creationId xmlns:a16="http://schemas.microsoft.com/office/drawing/2014/main" id="{9AE9FA5F-8BE9-F882-99A0-5089589FE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537" y="4851346"/>
            <a:ext cx="1828474" cy="1369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20E4-F509-37A1-9E88-894B26101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281488"/>
            <a:ext cx="3600450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AE" sz="2400">
                <a:latin typeface="Comic Sans MS" panose="030F0902030302020204" pitchFamily="66" charset="0"/>
              </a:rPr>
              <a:t>6. Imitating people by doing whatever is regarded as cool and trendy is the best way to boost your confidence.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713</TotalTime>
  <Words>469</Words>
  <Application>Microsoft Macintosh PowerPoint</Application>
  <PresentationFormat>On-screen Show (4:3)</PresentationFormat>
  <Paragraphs>64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Franklin Gothic Medium</vt:lpstr>
      <vt:lpstr>Franklin Gothic Book</vt:lpstr>
      <vt:lpstr>Wingdings</vt:lpstr>
      <vt:lpstr>Calibri</vt:lpstr>
      <vt:lpstr>Comic Sans MS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How are these 3 images linked?</dc:title>
  <dc:creator>Charles</dc:creator>
  <cp:lastModifiedBy>Mona Mohamed Arshe</cp:lastModifiedBy>
  <cp:revision>69</cp:revision>
  <dcterms:created xsi:type="dcterms:W3CDTF">2012-02-18T11:34:58Z</dcterms:created>
  <dcterms:modified xsi:type="dcterms:W3CDTF">2024-05-15T14:37:15Z</dcterms:modified>
</cp:coreProperties>
</file>