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3"/>
  </p:notesMasterIdLst>
  <p:sldIdLst>
    <p:sldId id="256" r:id="rId6"/>
    <p:sldId id="276" r:id="rId7"/>
    <p:sldId id="279" r:id="rId8"/>
    <p:sldId id="280" r:id="rId9"/>
    <p:sldId id="257" r:id="rId10"/>
    <p:sldId id="258" r:id="rId11"/>
    <p:sldId id="259" r:id="rId12"/>
    <p:sldId id="260" r:id="rId13"/>
    <p:sldId id="261" r:id="rId14"/>
    <p:sldId id="262" r:id="rId15"/>
    <p:sldId id="263" r:id="rId16"/>
    <p:sldId id="282" r:id="rId17"/>
    <p:sldId id="283" r:id="rId18"/>
    <p:sldId id="284" r:id="rId19"/>
    <p:sldId id="285" r:id="rId20"/>
    <p:sldId id="286"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7"/>
    <p:restoredTop sz="95833"/>
  </p:normalViewPr>
  <p:slideViewPr>
    <p:cSldViewPr snapToGrid="0" snapToObjects="1">
      <p:cViewPr varScale="1">
        <p:scale>
          <a:sx n="92" d="100"/>
          <a:sy n="92" d="100"/>
        </p:scale>
        <p:origin x="7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0A646-54ED-4734-9174-2351923D2A3F}" type="datetimeFigureOut">
              <a:rPr lang="en-US" smtClean="0"/>
              <a:t>11/12/22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1113F-AB91-4AC4-B015-2DB61FD78D92}" type="slidenum">
              <a:rPr lang="en-US" smtClean="0"/>
              <a:t>‹#›</a:t>
            </a:fld>
            <a:endParaRPr lang="en-US"/>
          </a:p>
        </p:txBody>
      </p:sp>
    </p:spTree>
    <p:extLst>
      <p:ext uri="{BB962C8B-B14F-4D97-AF65-F5344CB8AC3E}">
        <p14:creationId xmlns:p14="http://schemas.microsoft.com/office/powerpoint/2010/main" val="381134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Whilst  students  are  arriving  into  lesson,  encourage  them  to  annotate  an  outline   of  a  person  on  the  board,  using  adjectives  which  describe  a  ‘bully’.  They  could write  these  words  on  post-­‐its,  or  directly  onto  your  whiteboard  or  smartboard.   Allow  them  to  write  whatever  comes  into  their  heads  –this  will  form  an   interesting  base  to  start  from  when  exploring  what  common  preconceptions   people  have  about  bullies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36783-1F73-435E-86B2-6A169AEA7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92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on  this  slide  is  the  same  as  that  in  the  ‘Challenging  Attitudes’   assembly. If  your  students  have  seen  the  assembly,  point  out  that  this  is  a  recap. Click  once  for  each  bullet  point,  to  bring  up  the  heading  on  the  slide.</a:t>
            </a:r>
          </a:p>
          <a:p>
            <a:r>
              <a:rPr lang="en-US" dirty="0"/>
              <a:t>• Data  shows  that  those  who  bully  are  far  more  likely  than  average  to  have   experienced  a  stressful  or  traumatic  situation  in  the  past  5  years.  While some   people  deal  with  stress  in  positive  ways  like  meditation,  exercise  and  talking   </a:t>
            </a:r>
            <a:r>
              <a:rPr lang="en-US" dirty="0" err="1"/>
              <a:t>therapy,others</a:t>
            </a:r>
            <a:r>
              <a:rPr lang="en-US" dirty="0"/>
              <a:t>  use  negative  </a:t>
            </a:r>
            <a:r>
              <a:rPr lang="en-US" dirty="0" err="1"/>
              <a:t>behaviours</a:t>
            </a:r>
            <a:r>
              <a:rPr lang="en-US" dirty="0"/>
              <a:t>  such  as  bullying,  violence  and abuse.</a:t>
            </a:r>
          </a:p>
          <a:p>
            <a:r>
              <a:rPr lang="en-US" dirty="0"/>
              <a:t> Those  who  bully  are  more  likely  to  feel  like  their  friendships  and  family   relationships  aren’t  very  secure.  1  in  3  of  those  who  bully  people  daily  told   Ditch the  Label  that  they  feel  like  their  parents/guardians  don’t  have  enough   time  to  spend  with  them, • They  are  also  much  more  likely  to  come  from  violent  households  with  lots  of   arguments  and  hostility.  As  well  as  this,  their  intolerant attitudes  may  be   learned  from  abuse  or  prejudice-­‐based  attitudes  at  home. • It’s  not  surprising  then  that  more  than  half  of  those  who  bully  suffer  from   anxiety  and  many  have low  self-­‐esteem.  In  order  to  mask  how  they  actually   feel  about  themselves,  some  people  who  bully  focus </a:t>
            </a:r>
            <a:r>
              <a:rPr lang="en-US" dirty="0" err="1"/>
              <a:t>ttention</a:t>
            </a:r>
            <a:r>
              <a:rPr lang="en-US" dirty="0"/>
              <a:t>  on  someone   else.  They  try  to  avoid  any  negative  attention  directed  at  them  by  deflecting.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36783-1F73-435E-86B2-6A169AEA7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86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Gather  feedback  from  each  of  the  groups  on  what  they  believe  would  be  a  good   way  to  help  the  person  perpetrating  bullying.   Draw  discussions  to  a  close  with  the  idea  that  bullying  </a:t>
            </a:r>
            <a:r>
              <a:rPr lang="en-US" dirty="0" err="1"/>
              <a:t>behaviour</a:t>
            </a:r>
            <a:r>
              <a:rPr lang="en-US" dirty="0"/>
              <a:t>  is  never  OK,   but  it  is  complex:  understanding  the  root  issues  of  bullying  </a:t>
            </a:r>
            <a:r>
              <a:rPr lang="en-US" dirty="0" err="1"/>
              <a:t>behaviour</a:t>
            </a:r>
            <a:r>
              <a:rPr lang="en-US" dirty="0"/>
              <a:t>  is  vital  in   fixing  it  –helping  the  person  who  bullies  goes  a  long  way  in  helping  the  person   being  bullied.   Bullying  is  a  </a:t>
            </a:r>
            <a:r>
              <a:rPr lang="en-US" dirty="0" err="1"/>
              <a:t>behaviour</a:t>
            </a:r>
            <a:r>
              <a:rPr lang="en-US" dirty="0"/>
              <a:t>  which  is  often  used  to  cope  with  a  traumatic  and  stressful   situation.  Happy  and  secure  people  don’t  bully  others.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36783-1F73-435E-86B2-6A169AEA7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75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4  or  more  students  to  answer  the  following  questions  aloud.  They   increase  in  difficulty,  so  bear  in  mind  your  students’  abilities  when  choosing. 1) Give  one  reason  why  someone  might  bully  someone  else. 2) Give  one  reason  why  labelling  someone  as  a  ’bully’  is  unhelpful. 3) Give  one  way  in  which  we  can  help  someone  who  is  bullying  someone  else. 4) Explain  how  helping  someone  who  bullies  people  also  helps  those  who  are   being  bullied. </a:t>
            </a:r>
            <a:r>
              <a:rPr lang="en-US" dirty="0" err="1"/>
              <a:t>Advisestudents</a:t>
            </a:r>
            <a:r>
              <a:rPr lang="en-US" dirty="0"/>
              <a:t>  that  if  they  are  experiencing  bullying  or  are  perpetrating  bullying   they  should  talk  about  it.  They  can  talk  to  someone  in  school,  a  friend,  </a:t>
            </a:r>
            <a:endParaRPr lang="en-GB" dirty="0"/>
          </a:p>
        </p:txBody>
      </p:sp>
      <p:sp>
        <p:nvSpPr>
          <p:cNvPr id="4" name="Slide Number Placeholder 3"/>
          <p:cNvSpPr>
            <a:spLocks noGrp="1"/>
          </p:cNvSpPr>
          <p:nvPr>
            <p:ph type="sldNum" sz="quarter" idx="10"/>
          </p:nvPr>
        </p:nvSpPr>
        <p:spPr/>
        <p:txBody>
          <a:bodyPr/>
          <a:lstStyle/>
          <a:p>
            <a:fld id="{36D36783-1F73-435E-86B2-6A169AEA7415}" type="slidenum">
              <a:rPr lang="en-US" smtClean="0"/>
              <a:t>13</a:t>
            </a:fld>
            <a:endParaRPr lang="en-US"/>
          </a:p>
        </p:txBody>
      </p:sp>
    </p:spTree>
    <p:extLst>
      <p:ext uri="{BB962C8B-B14F-4D97-AF65-F5344CB8AC3E}">
        <p14:creationId xmlns:p14="http://schemas.microsoft.com/office/powerpoint/2010/main" val="36045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268E-9B95-7A48-8E23-1738A26EC5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8945FA-78B8-544D-B403-52C707806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C58575-3767-9C4D-BDF7-28F01BDEE82B}"/>
              </a:ext>
            </a:extLst>
          </p:cNvPr>
          <p:cNvSpPr>
            <a:spLocks noGrp="1"/>
          </p:cNvSpPr>
          <p:nvPr>
            <p:ph type="dt" sz="half" idx="10"/>
          </p:nvPr>
        </p:nvSpPr>
        <p:spPr/>
        <p:txBody>
          <a:bodyPr/>
          <a:lstStyle/>
          <a:p>
            <a:fld id="{AC5D3271-CEFF-5A4E-B867-848AB1D42A46}" type="datetimeFigureOut">
              <a:rPr lang="en-US" smtClean="0"/>
              <a:t>11/12/22</a:t>
            </a:fld>
            <a:endParaRPr lang="en-US"/>
          </a:p>
        </p:txBody>
      </p:sp>
      <p:sp>
        <p:nvSpPr>
          <p:cNvPr id="5" name="Footer Placeholder 4">
            <a:extLst>
              <a:ext uri="{FF2B5EF4-FFF2-40B4-BE49-F238E27FC236}">
                <a16:creationId xmlns:a16="http://schemas.microsoft.com/office/drawing/2014/main" id="{19F88308-2A1F-B04B-9A2E-F4E311365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25D97-5D58-4041-BDBE-23B898B8F2A9}"/>
              </a:ext>
            </a:extLst>
          </p:cNvPr>
          <p:cNvSpPr>
            <a:spLocks noGrp="1"/>
          </p:cNvSpPr>
          <p:nvPr>
            <p:ph type="sldNum" sz="quarter" idx="12"/>
          </p:nvPr>
        </p:nvSpPr>
        <p:spPr/>
        <p:txBody>
          <a:bodyPr/>
          <a:lstStyle/>
          <a:p>
            <a:fld id="{3DBA8A5B-810E-8041-8CA1-B70BDFA0FD21}" type="slidenum">
              <a:rPr lang="en-US" smtClean="0"/>
              <a:t>‹#›</a:t>
            </a:fld>
            <a:endParaRPr lang="en-US"/>
          </a:p>
        </p:txBody>
      </p:sp>
    </p:spTree>
    <p:extLst>
      <p:ext uri="{BB962C8B-B14F-4D97-AF65-F5344CB8AC3E}">
        <p14:creationId xmlns:p14="http://schemas.microsoft.com/office/powerpoint/2010/main" val="422168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08B9-1FF2-7447-8035-A94495D140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636AA-8F9F-614B-92F0-2B1E4A53A0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8C35D-8DE7-394D-97DF-D5EA5F0732FA}"/>
              </a:ext>
            </a:extLst>
          </p:cNvPr>
          <p:cNvSpPr>
            <a:spLocks noGrp="1"/>
          </p:cNvSpPr>
          <p:nvPr>
            <p:ph type="dt" sz="half" idx="10"/>
          </p:nvPr>
        </p:nvSpPr>
        <p:spPr/>
        <p:txBody>
          <a:bodyPr/>
          <a:lstStyle/>
          <a:p>
            <a:fld id="{AC5D3271-CEFF-5A4E-B867-848AB1D42A46}" type="datetimeFigureOut">
              <a:rPr lang="en-US" smtClean="0"/>
              <a:t>11/12/22</a:t>
            </a:fld>
            <a:endParaRPr lang="en-US"/>
          </a:p>
        </p:txBody>
      </p:sp>
      <p:sp>
        <p:nvSpPr>
          <p:cNvPr id="5" name="Footer Placeholder 4">
            <a:extLst>
              <a:ext uri="{FF2B5EF4-FFF2-40B4-BE49-F238E27FC236}">
                <a16:creationId xmlns:a16="http://schemas.microsoft.com/office/drawing/2014/main" id="{AA1224D0-929F-1045-B1EF-DF4958E62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39DF1-2E39-424F-A218-E99ABECDEB32}"/>
              </a:ext>
            </a:extLst>
          </p:cNvPr>
          <p:cNvSpPr>
            <a:spLocks noGrp="1"/>
          </p:cNvSpPr>
          <p:nvPr>
            <p:ph type="sldNum" sz="quarter" idx="12"/>
          </p:nvPr>
        </p:nvSpPr>
        <p:spPr/>
        <p:txBody>
          <a:bodyPr/>
          <a:lstStyle/>
          <a:p>
            <a:fld id="{3DBA8A5B-810E-8041-8CA1-B70BDFA0FD21}" type="slidenum">
              <a:rPr lang="en-US" smtClean="0"/>
              <a:t>‹#›</a:t>
            </a:fld>
            <a:endParaRPr lang="en-US"/>
          </a:p>
        </p:txBody>
      </p:sp>
    </p:spTree>
    <p:extLst>
      <p:ext uri="{BB962C8B-B14F-4D97-AF65-F5344CB8AC3E}">
        <p14:creationId xmlns:p14="http://schemas.microsoft.com/office/powerpoint/2010/main" val="278998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1E9646-1091-6E40-A9A4-274BF77A93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023661-8B12-B843-BD80-8A0FFCD69F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F3B11-D9F9-9141-8969-8EC49C942754}"/>
              </a:ext>
            </a:extLst>
          </p:cNvPr>
          <p:cNvSpPr>
            <a:spLocks noGrp="1"/>
          </p:cNvSpPr>
          <p:nvPr>
            <p:ph type="dt" sz="half" idx="10"/>
          </p:nvPr>
        </p:nvSpPr>
        <p:spPr/>
        <p:txBody>
          <a:bodyPr/>
          <a:lstStyle/>
          <a:p>
            <a:fld id="{AC5D3271-CEFF-5A4E-B867-848AB1D42A46}" type="datetimeFigureOut">
              <a:rPr lang="en-US" smtClean="0"/>
              <a:t>11/12/22</a:t>
            </a:fld>
            <a:endParaRPr lang="en-US"/>
          </a:p>
        </p:txBody>
      </p:sp>
      <p:sp>
        <p:nvSpPr>
          <p:cNvPr id="5" name="Footer Placeholder 4">
            <a:extLst>
              <a:ext uri="{FF2B5EF4-FFF2-40B4-BE49-F238E27FC236}">
                <a16:creationId xmlns:a16="http://schemas.microsoft.com/office/drawing/2014/main" id="{E6EA209D-07A2-B24F-98BA-AE9D41A56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B5C32-29FB-D045-BBBD-C134344A0721}"/>
              </a:ext>
            </a:extLst>
          </p:cNvPr>
          <p:cNvSpPr>
            <a:spLocks noGrp="1"/>
          </p:cNvSpPr>
          <p:nvPr>
            <p:ph type="sldNum" sz="quarter" idx="12"/>
          </p:nvPr>
        </p:nvSpPr>
        <p:spPr/>
        <p:txBody>
          <a:bodyPr/>
          <a:lstStyle/>
          <a:p>
            <a:fld id="{3DBA8A5B-810E-8041-8CA1-B70BDFA0FD21}" type="slidenum">
              <a:rPr lang="en-US" smtClean="0"/>
              <a:t>‹#›</a:t>
            </a:fld>
            <a:endParaRPr lang="en-US"/>
          </a:p>
        </p:txBody>
      </p:sp>
    </p:spTree>
    <p:extLst>
      <p:ext uri="{BB962C8B-B14F-4D97-AF65-F5344CB8AC3E}">
        <p14:creationId xmlns:p14="http://schemas.microsoft.com/office/powerpoint/2010/main" val="1687150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C2520-7E47-43AA-A7E3-767B1948A963}" type="datetimeFigureOut">
              <a:rPr lang="en-US" smtClean="0"/>
              <a:t>11/12/22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645856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11/12/22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409565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11/12/22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3044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C2520-7E47-43AA-A7E3-767B1948A963}" type="datetimeFigureOut">
              <a:rPr lang="en-US" smtClean="0"/>
              <a:t>11/12/22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966137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C2520-7E47-43AA-A7E3-767B1948A963}" type="datetimeFigureOut">
              <a:rPr lang="en-US" smtClean="0"/>
              <a:t>11/12/22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32534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C2520-7E47-43AA-A7E3-767B1948A963}" type="datetimeFigureOut">
              <a:rPr lang="en-US" smtClean="0"/>
              <a:t>11/12/22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543691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11/12/22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018030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11/12/22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7280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C268-B10B-C048-BF3A-F81EB6F821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418C1-2C78-DC48-917D-E8B61A229A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5FA54-EA80-0148-BD05-4B642C16E1E4}"/>
              </a:ext>
            </a:extLst>
          </p:cNvPr>
          <p:cNvSpPr>
            <a:spLocks noGrp="1"/>
          </p:cNvSpPr>
          <p:nvPr>
            <p:ph type="dt" sz="half" idx="10"/>
          </p:nvPr>
        </p:nvSpPr>
        <p:spPr/>
        <p:txBody>
          <a:bodyPr/>
          <a:lstStyle/>
          <a:p>
            <a:fld id="{AC5D3271-CEFF-5A4E-B867-848AB1D42A46}" type="datetimeFigureOut">
              <a:rPr lang="en-US" smtClean="0"/>
              <a:t>11/12/22</a:t>
            </a:fld>
            <a:endParaRPr lang="en-US"/>
          </a:p>
        </p:txBody>
      </p:sp>
      <p:sp>
        <p:nvSpPr>
          <p:cNvPr id="5" name="Footer Placeholder 4">
            <a:extLst>
              <a:ext uri="{FF2B5EF4-FFF2-40B4-BE49-F238E27FC236}">
                <a16:creationId xmlns:a16="http://schemas.microsoft.com/office/drawing/2014/main" id="{FEDC9E60-1808-234D-8EB4-90E708B8C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A766B-92A6-E747-B520-D9B4A0BE7E52}"/>
              </a:ext>
            </a:extLst>
          </p:cNvPr>
          <p:cNvSpPr>
            <a:spLocks noGrp="1"/>
          </p:cNvSpPr>
          <p:nvPr>
            <p:ph type="sldNum" sz="quarter" idx="12"/>
          </p:nvPr>
        </p:nvSpPr>
        <p:spPr/>
        <p:txBody>
          <a:bodyPr/>
          <a:lstStyle/>
          <a:p>
            <a:fld id="{3DBA8A5B-810E-8041-8CA1-B70BDFA0FD21}" type="slidenum">
              <a:rPr lang="en-US" smtClean="0"/>
              <a:t>‹#›</a:t>
            </a:fld>
            <a:endParaRPr lang="en-US"/>
          </a:p>
        </p:txBody>
      </p:sp>
    </p:spTree>
    <p:extLst>
      <p:ext uri="{BB962C8B-B14F-4D97-AF65-F5344CB8AC3E}">
        <p14:creationId xmlns:p14="http://schemas.microsoft.com/office/powerpoint/2010/main" val="3242793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11/12/22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147537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11/12/22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303713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11/12/22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33090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557F-94EB-1943-9F2B-B8E7767B4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4CAEEB-5D74-8F49-A1D4-A2BA2A633F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E8DCFD-8A4A-624C-8094-38909F52E9CD}"/>
              </a:ext>
            </a:extLst>
          </p:cNvPr>
          <p:cNvSpPr>
            <a:spLocks noGrp="1"/>
          </p:cNvSpPr>
          <p:nvPr>
            <p:ph type="dt" sz="half" idx="10"/>
          </p:nvPr>
        </p:nvSpPr>
        <p:spPr/>
        <p:txBody>
          <a:bodyPr/>
          <a:lstStyle/>
          <a:p>
            <a:fld id="{AC5D3271-CEFF-5A4E-B867-848AB1D42A46}" type="datetimeFigureOut">
              <a:rPr lang="en-US" smtClean="0"/>
              <a:t>11/12/22</a:t>
            </a:fld>
            <a:endParaRPr lang="en-US"/>
          </a:p>
        </p:txBody>
      </p:sp>
      <p:sp>
        <p:nvSpPr>
          <p:cNvPr id="5" name="Footer Placeholder 4">
            <a:extLst>
              <a:ext uri="{FF2B5EF4-FFF2-40B4-BE49-F238E27FC236}">
                <a16:creationId xmlns:a16="http://schemas.microsoft.com/office/drawing/2014/main" id="{E6303402-18F8-7642-AD78-2517D0E0E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AA022-BA6B-CD4E-83F9-160FF2F0F2CC}"/>
              </a:ext>
            </a:extLst>
          </p:cNvPr>
          <p:cNvSpPr>
            <a:spLocks noGrp="1"/>
          </p:cNvSpPr>
          <p:nvPr>
            <p:ph type="sldNum" sz="quarter" idx="12"/>
          </p:nvPr>
        </p:nvSpPr>
        <p:spPr/>
        <p:txBody>
          <a:bodyPr/>
          <a:lstStyle/>
          <a:p>
            <a:fld id="{3DBA8A5B-810E-8041-8CA1-B70BDFA0FD21}" type="slidenum">
              <a:rPr lang="en-US" smtClean="0"/>
              <a:t>‹#›</a:t>
            </a:fld>
            <a:endParaRPr lang="en-US"/>
          </a:p>
        </p:txBody>
      </p:sp>
    </p:spTree>
    <p:extLst>
      <p:ext uri="{BB962C8B-B14F-4D97-AF65-F5344CB8AC3E}">
        <p14:creationId xmlns:p14="http://schemas.microsoft.com/office/powerpoint/2010/main" val="424443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EA45-2F89-1C4D-B72B-5C8B9CE18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F42827-9157-1346-B4D6-0207096D04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D70C41-B51A-034E-B48F-73A8150E64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319D70-A777-3A4C-A7D4-F8A0D192E8A2}"/>
              </a:ext>
            </a:extLst>
          </p:cNvPr>
          <p:cNvSpPr>
            <a:spLocks noGrp="1"/>
          </p:cNvSpPr>
          <p:nvPr>
            <p:ph type="dt" sz="half" idx="10"/>
          </p:nvPr>
        </p:nvSpPr>
        <p:spPr/>
        <p:txBody>
          <a:bodyPr/>
          <a:lstStyle/>
          <a:p>
            <a:fld id="{AC5D3271-CEFF-5A4E-B867-848AB1D42A46}" type="datetimeFigureOut">
              <a:rPr lang="en-US" smtClean="0"/>
              <a:t>11/12/22</a:t>
            </a:fld>
            <a:endParaRPr lang="en-US"/>
          </a:p>
        </p:txBody>
      </p:sp>
      <p:sp>
        <p:nvSpPr>
          <p:cNvPr id="6" name="Footer Placeholder 5">
            <a:extLst>
              <a:ext uri="{FF2B5EF4-FFF2-40B4-BE49-F238E27FC236}">
                <a16:creationId xmlns:a16="http://schemas.microsoft.com/office/drawing/2014/main" id="{BEE48EEA-CA9F-3546-9AC6-66184D64A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680DFC-B1E7-4E46-8591-4372CC8CFE56}"/>
              </a:ext>
            </a:extLst>
          </p:cNvPr>
          <p:cNvSpPr>
            <a:spLocks noGrp="1"/>
          </p:cNvSpPr>
          <p:nvPr>
            <p:ph type="sldNum" sz="quarter" idx="12"/>
          </p:nvPr>
        </p:nvSpPr>
        <p:spPr/>
        <p:txBody>
          <a:bodyPr/>
          <a:lstStyle/>
          <a:p>
            <a:fld id="{3DBA8A5B-810E-8041-8CA1-B70BDFA0FD21}" type="slidenum">
              <a:rPr lang="en-US" smtClean="0"/>
              <a:t>‹#›</a:t>
            </a:fld>
            <a:endParaRPr lang="en-US"/>
          </a:p>
        </p:txBody>
      </p:sp>
    </p:spTree>
    <p:extLst>
      <p:ext uri="{BB962C8B-B14F-4D97-AF65-F5344CB8AC3E}">
        <p14:creationId xmlns:p14="http://schemas.microsoft.com/office/powerpoint/2010/main" val="309559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DD25-F383-8945-A5A1-70130D5174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74227-3D48-084C-9F11-962D26791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C3FDB9-3A28-2948-A61F-C6551C88EA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56AE5C-A37E-D942-AE7F-B51A7C625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F011FD-2115-D74C-A7C4-DF6EBC0D9D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D87340-2A98-104A-A12C-F6B1BCA9C301}"/>
              </a:ext>
            </a:extLst>
          </p:cNvPr>
          <p:cNvSpPr>
            <a:spLocks noGrp="1"/>
          </p:cNvSpPr>
          <p:nvPr>
            <p:ph type="dt" sz="half" idx="10"/>
          </p:nvPr>
        </p:nvSpPr>
        <p:spPr/>
        <p:txBody>
          <a:bodyPr/>
          <a:lstStyle/>
          <a:p>
            <a:fld id="{AC5D3271-CEFF-5A4E-B867-848AB1D42A46}" type="datetimeFigureOut">
              <a:rPr lang="en-US" smtClean="0"/>
              <a:t>11/12/22</a:t>
            </a:fld>
            <a:endParaRPr lang="en-US"/>
          </a:p>
        </p:txBody>
      </p:sp>
      <p:sp>
        <p:nvSpPr>
          <p:cNvPr id="8" name="Footer Placeholder 7">
            <a:extLst>
              <a:ext uri="{FF2B5EF4-FFF2-40B4-BE49-F238E27FC236}">
                <a16:creationId xmlns:a16="http://schemas.microsoft.com/office/drawing/2014/main" id="{685D196C-6D3A-8049-B610-C134C0CB66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FE1C5E-A731-FF49-A846-945CC31F24A8}"/>
              </a:ext>
            </a:extLst>
          </p:cNvPr>
          <p:cNvSpPr>
            <a:spLocks noGrp="1"/>
          </p:cNvSpPr>
          <p:nvPr>
            <p:ph type="sldNum" sz="quarter" idx="12"/>
          </p:nvPr>
        </p:nvSpPr>
        <p:spPr/>
        <p:txBody>
          <a:bodyPr/>
          <a:lstStyle/>
          <a:p>
            <a:fld id="{3DBA8A5B-810E-8041-8CA1-B70BDFA0FD21}" type="slidenum">
              <a:rPr lang="en-US" smtClean="0"/>
              <a:t>‹#›</a:t>
            </a:fld>
            <a:endParaRPr lang="en-US"/>
          </a:p>
        </p:txBody>
      </p:sp>
    </p:spTree>
    <p:extLst>
      <p:ext uri="{BB962C8B-B14F-4D97-AF65-F5344CB8AC3E}">
        <p14:creationId xmlns:p14="http://schemas.microsoft.com/office/powerpoint/2010/main" val="175544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C1A-873E-FD48-8F61-063DE1C516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C41B10-1AD1-9A43-95E1-42A469C51108}"/>
              </a:ext>
            </a:extLst>
          </p:cNvPr>
          <p:cNvSpPr>
            <a:spLocks noGrp="1"/>
          </p:cNvSpPr>
          <p:nvPr>
            <p:ph type="dt" sz="half" idx="10"/>
          </p:nvPr>
        </p:nvSpPr>
        <p:spPr/>
        <p:txBody>
          <a:bodyPr/>
          <a:lstStyle/>
          <a:p>
            <a:fld id="{AC5D3271-CEFF-5A4E-B867-848AB1D42A46}" type="datetimeFigureOut">
              <a:rPr lang="en-US" smtClean="0"/>
              <a:t>11/12/22</a:t>
            </a:fld>
            <a:endParaRPr lang="en-US"/>
          </a:p>
        </p:txBody>
      </p:sp>
      <p:sp>
        <p:nvSpPr>
          <p:cNvPr id="4" name="Footer Placeholder 3">
            <a:extLst>
              <a:ext uri="{FF2B5EF4-FFF2-40B4-BE49-F238E27FC236}">
                <a16:creationId xmlns:a16="http://schemas.microsoft.com/office/drawing/2014/main" id="{8DCC40F9-48E5-DA46-8453-FC4DF7E410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26FE23-2E26-7D41-AE48-CDF3ECB785EA}"/>
              </a:ext>
            </a:extLst>
          </p:cNvPr>
          <p:cNvSpPr>
            <a:spLocks noGrp="1"/>
          </p:cNvSpPr>
          <p:nvPr>
            <p:ph type="sldNum" sz="quarter" idx="12"/>
          </p:nvPr>
        </p:nvSpPr>
        <p:spPr/>
        <p:txBody>
          <a:bodyPr/>
          <a:lstStyle/>
          <a:p>
            <a:fld id="{3DBA8A5B-810E-8041-8CA1-B70BDFA0FD21}" type="slidenum">
              <a:rPr lang="en-US" smtClean="0"/>
              <a:t>‹#›</a:t>
            </a:fld>
            <a:endParaRPr lang="en-US"/>
          </a:p>
        </p:txBody>
      </p:sp>
    </p:spTree>
    <p:extLst>
      <p:ext uri="{BB962C8B-B14F-4D97-AF65-F5344CB8AC3E}">
        <p14:creationId xmlns:p14="http://schemas.microsoft.com/office/powerpoint/2010/main" val="219217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7D517A-0DAD-8A42-BF2D-A90CF294102D}"/>
              </a:ext>
            </a:extLst>
          </p:cNvPr>
          <p:cNvSpPr>
            <a:spLocks noGrp="1"/>
          </p:cNvSpPr>
          <p:nvPr>
            <p:ph type="dt" sz="half" idx="10"/>
          </p:nvPr>
        </p:nvSpPr>
        <p:spPr/>
        <p:txBody>
          <a:bodyPr/>
          <a:lstStyle/>
          <a:p>
            <a:fld id="{AC5D3271-CEFF-5A4E-B867-848AB1D42A46}" type="datetimeFigureOut">
              <a:rPr lang="en-US" smtClean="0"/>
              <a:t>11/12/22</a:t>
            </a:fld>
            <a:endParaRPr lang="en-US"/>
          </a:p>
        </p:txBody>
      </p:sp>
      <p:sp>
        <p:nvSpPr>
          <p:cNvPr id="3" name="Footer Placeholder 2">
            <a:extLst>
              <a:ext uri="{FF2B5EF4-FFF2-40B4-BE49-F238E27FC236}">
                <a16:creationId xmlns:a16="http://schemas.microsoft.com/office/drawing/2014/main" id="{4EE38556-CF70-0941-8367-DE30F37BC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C22506-B0D7-C542-92F4-0548F2280371}"/>
              </a:ext>
            </a:extLst>
          </p:cNvPr>
          <p:cNvSpPr>
            <a:spLocks noGrp="1"/>
          </p:cNvSpPr>
          <p:nvPr>
            <p:ph type="sldNum" sz="quarter" idx="12"/>
          </p:nvPr>
        </p:nvSpPr>
        <p:spPr/>
        <p:txBody>
          <a:bodyPr/>
          <a:lstStyle/>
          <a:p>
            <a:fld id="{3DBA8A5B-810E-8041-8CA1-B70BDFA0FD21}" type="slidenum">
              <a:rPr lang="en-US" smtClean="0"/>
              <a:t>‹#›</a:t>
            </a:fld>
            <a:endParaRPr lang="en-US"/>
          </a:p>
        </p:txBody>
      </p:sp>
    </p:spTree>
    <p:extLst>
      <p:ext uri="{BB962C8B-B14F-4D97-AF65-F5344CB8AC3E}">
        <p14:creationId xmlns:p14="http://schemas.microsoft.com/office/powerpoint/2010/main" val="414741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E871-861B-5F48-B90B-431778BC6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2CEA42-0FCC-DF4C-99A1-CE289B089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6CB151-30EB-BC4D-9C67-581D52DF6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45F713-B822-0844-9003-DD129F0ADF28}"/>
              </a:ext>
            </a:extLst>
          </p:cNvPr>
          <p:cNvSpPr>
            <a:spLocks noGrp="1"/>
          </p:cNvSpPr>
          <p:nvPr>
            <p:ph type="dt" sz="half" idx="10"/>
          </p:nvPr>
        </p:nvSpPr>
        <p:spPr/>
        <p:txBody>
          <a:bodyPr/>
          <a:lstStyle/>
          <a:p>
            <a:fld id="{AC5D3271-CEFF-5A4E-B867-848AB1D42A46}" type="datetimeFigureOut">
              <a:rPr lang="en-US" smtClean="0"/>
              <a:t>11/12/22</a:t>
            </a:fld>
            <a:endParaRPr lang="en-US"/>
          </a:p>
        </p:txBody>
      </p:sp>
      <p:sp>
        <p:nvSpPr>
          <p:cNvPr id="6" name="Footer Placeholder 5">
            <a:extLst>
              <a:ext uri="{FF2B5EF4-FFF2-40B4-BE49-F238E27FC236}">
                <a16:creationId xmlns:a16="http://schemas.microsoft.com/office/drawing/2014/main" id="{D88E4726-2245-9446-80A6-2F0367663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60BB3-E166-854B-BA0F-18F84AE9081C}"/>
              </a:ext>
            </a:extLst>
          </p:cNvPr>
          <p:cNvSpPr>
            <a:spLocks noGrp="1"/>
          </p:cNvSpPr>
          <p:nvPr>
            <p:ph type="sldNum" sz="quarter" idx="12"/>
          </p:nvPr>
        </p:nvSpPr>
        <p:spPr/>
        <p:txBody>
          <a:bodyPr/>
          <a:lstStyle/>
          <a:p>
            <a:fld id="{3DBA8A5B-810E-8041-8CA1-B70BDFA0FD21}" type="slidenum">
              <a:rPr lang="en-US" smtClean="0"/>
              <a:t>‹#›</a:t>
            </a:fld>
            <a:endParaRPr lang="en-US"/>
          </a:p>
        </p:txBody>
      </p:sp>
    </p:spTree>
    <p:extLst>
      <p:ext uri="{BB962C8B-B14F-4D97-AF65-F5344CB8AC3E}">
        <p14:creationId xmlns:p14="http://schemas.microsoft.com/office/powerpoint/2010/main" val="81702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89D7-A9AD-F542-B527-D78B5C709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6E5641-9EFA-C646-A1C9-1E4225C5AD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3D310AA-750F-3C42-AAD0-FAA11C0C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62646A-2F9A-0A40-BEA7-E0548FE19B7F}"/>
              </a:ext>
            </a:extLst>
          </p:cNvPr>
          <p:cNvSpPr>
            <a:spLocks noGrp="1"/>
          </p:cNvSpPr>
          <p:nvPr>
            <p:ph type="dt" sz="half" idx="10"/>
          </p:nvPr>
        </p:nvSpPr>
        <p:spPr/>
        <p:txBody>
          <a:bodyPr/>
          <a:lstStyle/>
          <a:p>
            <a:fld id="{AC5D3271-CEFF-5A4E-B867-848AB1D42A46}" type="datetimeFigureOut">
              <a:rPr lang="en-US" smtClean="0"/>
              <a:t>11/12/22</a:t>
            </a:fld>
            <a:endParaRPr lang="en-US"/>
          </a:p>
        </p:txBody>
      </p:sp>
      <p:sp>
        <p:nvSpPr>
          <p:cNvPr id="6" name="Footer Placeholder 5">
            <a:extLst>
              <a:ext uri="{FF2B5EF4-FFF2-40B4-BE49-F238E27FC236}">
                <a16:creationId xmlns:a16="http://schemas.microsoft.com/office/drawing/2014/main" id="{727D1B06-7A8C-574E-AD1C-855CB5991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E3294-48E3-694B-89A1-998EF5D6094E}"/>
              </a:ext>
            </a:extLst>
          </p:cNvPr>
          <p:cNvSpPr>
            <a:spLocks noGrp="1"/>
          </p:cNvSpPr>
          <p:nvPr>
            <p:ph type="sldNum" sz="quarter" idx="12"/>
          </p:nvPr>
        </p:nvSpPr>
        <p:spPr/>
        <p:txBody>
          <a:bodyPr/>
          <a:lstStyle/>
          <a:p>
            <a:fld id="{3DBA8A5B-810E-8041-8CA1-B70BDFA0FD21}" type="slidenum">
              <a:rPr lang="en-US" smtClean="0"/>
              <a:t>‹#›</a:t>
            </a:fld>
            <a:endParaRPr lang="en-US"/>
          </a:p>
        </p:txBody>
      </p:sp>
    </p:spTree>
    <p:extLst>
      <p:ext uri="{BB962C8B-B14F-4D97-AF65-F5344CB8AC3E}">
        <p14:creationId xmlns:p14="http://schemas.microsoft.com/office/powerpoint/2010/main" val="1394357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11237-8C4B-EF49-AA94-F0D5F0046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D1A63A-E6B6-1348-9C87-4291A35CF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32EA8-A28D-8A4E-9536-122A5B350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D3271-CEFF-5A4E-B867-848AB1D42A46}" type="datetimeFigureOut">
              <a:rPr lang="en-US" smtClean="0"/>
              <a:t>11/12/22</a:t>
            </a:fld>
            <a:endParaRPr lang="en-US"/>
          </a:p>
        </p:txBody>
      </p:sp>
      <p:sp>
        <p:nvSpPr>
          <p:cNvPr id="5" name="Footer Placeholder 4">
            <a:extLst>
              <a:ext uri="{FF2B5EF4-FFF2-40B4-BE49-F238E27FC236}">
                <a16:creationId xmlns:a16="http://schemas.microsoft.com/office/drawing/2014/main" id="{CD2229BB-125A-1A4C-A0D6-87355931D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50E0BB-3467-FD4F-95D5-A13457306A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A8A5B-810E-8041-8CA1-B70BDFA0FD21}" type="slidenum">
              <a:rPr lang="en-US" smtClean="0"/>
              <a:t>‹#›</a:t>
            </a:fld>
            <a:endParaRPr lang="en-US"/>
          </a:p>
        </p:txBody>
      </p:sp>
    </p:spTree>
    <p:extLst>
      <p:ext uri="{BB962C8B-B14F-4D97-AF65-F5344CB8AC3E}">
        <p14:creationId xmlns:p14="http://schemas.microsoft.com/office/powerpoint/2010/main" val="3139909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11/12/22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2275331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5829AD-EE6A-6649-ADAD-849735D042BB}"/>
              </a:ext>
            </a:extLst>
          </p:cNvPr>
          <p:cNvSpPr txBox="1"/>
          <p:nvPr/>
        </p:nvSpPr>
        <p:spPr>
          <a:xfrm>
            <a:off x="4266978" y="1735015"/>
            <a:ext cx="3646319" cy="584775"/>
          </a:xfrm>
          <a:prstGeom prst="rect">
            <a:avLst/>
          </a:prstGeom>
          <a:noFill/>
        </p:spPr>
        <p:txBody>
          <a:bodyPr wrap="none" rtlCol="0">
            <a:spAutoFit/>
          </a:bodyPr>
          <a:lstStyle/>
          <a:p>
            <a:r>
              <a:rPr lang="en-US" sz="3200" b="1" dirty="0">
                <a:solidFill>
                  <a:schemeClr val="bg1">
                    <a:lumMod val="95000"/>
                  </a:schemeClr>
                </a:solidFill>
              </a:rPr>
              <a:t>ASCS NAD AL SHEBA</a:t>
            </a:r>
          </a:p>
        </p:txBody>
      </p:sp>
      <p:sp>
        <p:nvSpPr>
          <p:cNvPr id="6" name="Rectangle 5">
            <a:extLst>
              <a:ext uri="{FF2B5EF4-FFF2-40B4-BE49-F238E27FC236}">
                <a16:creationId xmlns:a16="http://schemas.microsoft.com/office/drawing/2014/main" id="{9C5B62C9-D756-F14C-8D12-E4455813F90B}"/>
              </a:ext>
            </a:extLst>
          </p:cNvPr>
          <p:cNvSpPr/>
          <p:nvPr/>
        </p:nvSpPr>
        <p:spPr>
          <a:xfrm>
            <a:off x="3118338" y="4730206"/>
            <a:ext cx="5943600" cy="584775"/>
          </a:xfrm>
          <a:prstGeom prst="rect">
            <a:avLst/>
          </a:prstGeom>
        </p:spPr>
        <p:txBody>
          <a:bodyPr wrap="square">
            <a:spAutoFit/>
          </a:bodyPr>
          <a:lstStyle/>
          <a:p>
            <a:pPr algn="ctr"/>
            <a:r>
              <a:rPr lang="en-US" sz="3200" b="1" dirty="0">
                <a:solidFill>
                  <a:schemeClr val="bg1">
                    <a:lumMod val="95000"/>
                  </a:schemeClr>
                </a:solidFill>
              </a:rPr>
              <a:t>Behind the Bully</a:t>
            </a:r>
          </a:p>
        </p:txBody>
      </p:sp>
    </p:spTree>
    <p:extLst>
      <p:ext uri="{BB962C8B-B14F-4D97-AF65-F5344CB8AC3E}">
        <p14:creationId xmlns:p14="http://schemas.microsoft.com/office/powerpoint/2010/main" val="229560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7F7B5A82-6F86-FF41-AAAE-E5F77D6CF9A1}"/>
              </a:ext>
            </a:extLst>
          </p:cNvPr>
          <p:cNvSpPr txBox="1">
            <a:spLocks/>
          </p:cNvSpPr>
          <p:nvPr/>
        </p:nvSpPr>
        <p:spPr>
          <a:xfrm>
            <a:off x="2039816" y="620102"/>
            <a:ext cx="8220075" cy="993775"/>
          </a:xfrm>
          <a:prstGeom prst="roundRect">
            <a:avLst>
              <a:gd name="adj" fmla="val 9639"/>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2800" b="1" dirty="0">
                <a:latin typeface="Twinkl SemiBold"/>
              </a:rPr>
              <a:t>What should you do if you are being bullied?</a:t>
            </a:r>
          </a:p>
        </p:txBody>
      </p:sp>
      <p:sp>
        <p:nvSpPr>
          <p:cNvPr id="3" name="TextBox 2">
            <a:extLst>
              <a:ext uri="{FF2B5EF4-FFF2-40B4-BE49-F238E27FC236}">
                <a16:creationId xmlns:a16="http://schemas.microsoft.com/office/drawing/2014/main" id="{38A0E4FA-E4A8-FA46-ABD5-95E54BDDA251}"/>
              </a:ext>
            </a:extLst>
          </p:cNvPr>
          <p:cNvSpPr txBox="1">
            <a:spLocks noChangeArrowheads="1"/>
          </p:cNvSpPr>
          <p:nvPr/>
        </p:nvSpPr>
        <p:spPr bwMode="auto">
          <a:xfrm>
            <a:off x="2338266" y="1645627"/>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a:solidFill>
                  <a:schemeClr val="tx1"/>
                </a:solidFill>
              </a:rPr>
              <a:t>Remember it is never your fault if you are being bullied and it’s okay to be upset about it.  </a:t>
            </a:r>
          </a:p>
        </p:txBody>
      </p:sp>
      <p:sp>
        <p:nvSpPr>
          <p:cNvPr id="4" name="TextBox 3">
            <a:extLst>
              <a:ext uri="{FF2B5EF4-FFF2-40B4-BE49-F238E27FC236}">
                <a16:creationId xmlns:a16="http://schemas.microsoft.com/office/drawing/2014/main" id="{82A5F051-F06F-B54A-A63B-13E0DADA1FD6}"/>
              </a:ext>
            </a:extLst>
          </p:cNvPr>
          <p:cNvSpPr txBox="1">
            <a:spLocks noChangeArrowheads="1"/>
          </p:cNvSpPr>
          <p:nvPr/>
        </p:nvSpPr>
        <p:spPr bwMode="auto">
          <a:xfrm>
            <a:off x="2338266" y="2521927"/>
            <a:ext cx="7632700"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dirty="0">
                <a:solidFill>
                  <a:schemeClr val="tx1"/>
                </a:solidFill>
              </a:rPr>
              <a:t>It is important that you tell someone about it. Talk to a teacher you trust or a family member.</a:t>
            </a:r>
          </a:p>
        </p:txBody>
      </p:sp>
      <p:sp>
        <p:nvSpPr>
          <p:cNvPr id="5" name="TextBox 4">
            <a:extLst>
              <a:ext uri="{FF2B5EF4-FFF2-40B4-BE49-F238E27FC236}">
                <a16:creationId xmlns:a16="http://schemas.microsoft.com/office/drawing/2014/main" id="{22BB56E8-4046-184A-9545-FF946075C388}"/>
              </a:ext>
            </a:extLst>
          </p:cNvPr>
          <p:cNvSpPr txBox="1">
            <a:spLocks noChangeArrowheads="1"/>
          </p:cNvSpPr>
          <p:nvPr/>
        </p:nvSpPr>
        <p:spPr bwMode="auto">
          <a:xfrm>
            <a:off x="2333504" y="3676040"/>
            <a:ext cx="76327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dirty="0">
                <a:solidFill>
                  <a:schemeClr val="tx1"/>
                </a:solidFill>
              </a:rPr>
              <a:t>Keep a diary and write down all the details of what has been happening. Remember to include what happened, when it happened and who was involved. If the bullying is online, keep the evidence. Save any photos, videos, texts, e-mails or posts that show the bullying.</a:t>
            </a:r>
          </a:p>
        </p:txBody>
      </p:sp>
      <p:sp>
        <p:nvSpPr>
          <p:cNvPr id="6" name="TextBox 5">
            <a:extLst>
              <a:ext uri="{FF2B5EF4-FFF2-40B4-BE49-F238E27FC236}">
                <a16:creationId xmlns:a16="http://schemas.microsoft.com/office/drawing/2014/main" id="{3B4B7F98-F793-F348-AEA8-EB91143F8394}"/>
              </a:ext>
            </a:extLst>
          </p:cNvPr>
          <p:cNvSpPr txBox="1">
            <a:spLocks noChangeArrowheads="1"/>
          </p:cNvSpPr>
          <p:nvPr/>
        </p:nvSpPr>
        <p:spPr bwMode="auto">
          <a:xfrm>
            <a:off x="2333504" y="5382602"/>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b="1" i="1" dirty="0">
                <a:solidFill>
                  <a:schemeClr val="tx1"/>
                </a:solidFill>
              </a:rPr>
              <a:t>Never take revenge on the bully! This is not the right thing to do. Also, you might end up getting in trouble or getting even more hurt. </a:t>
            </a:r>
          </a:p>
        </p:txBody>
      </p:sp>
    </p:spTree>
    <p:extLst>
      <p:ext uri="{BB962C8B-B14F-4D97-AF65-F5344CB8AC3E}">
        <p14:creationId xmlns:p14="http://schemas.microsoft.com/office/powerpoint/2010/main" val="123837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2AC06D2D-929A-E445-B5DE-C0A408429A95}"/>
              </a:ext>
            </a:extLst>
          </p:cNvPr>
          <p:cNvSpPr txBox="1">
            <a:spLocks/>
          </p:cNvSpPr>
          <p:nvPr/>
        </p:nvSpPr>
        <p:spPr>
          <a:xfrm>
            <a:off x="2098431" y="983517"/>
            <a:ext cx="8220075" cy="993775"/>
          </a:xfrm>
          <a:prstGeom prst="roundRect">
            <a:avLst>
              <a:gd name="adj" fmla="val 9639"/>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2800" b="1" dirty="0">
                <a:latin typeface="Twinkl SemiBold"/>
              </a:rPr>
              <a:t>What should you do if you are being bullied?</a:t>
            </a:r>
          </a:p>
        </p:txBody>
      </p:sp>
      <p:sp>
        <p:nvSpPr>
          <p:cNvPr id="3" name="TextBox 2">
            <a:extLst>
              <a:ext uri="{FF2B5EF4-FFF2-40B4-BE49-F238E27FC236}">
                <a16:creationId xmlns:a16="http://schemas.microsoft.com/office/drawing/2014/main" id="{114EC0FF-35BA-C946-AF84-4004A7329BA0}"/>
              </a:ext>
            </a:extLst>
          </p:cNvPr>
          <p:cNvSpPr txBox="1">
            <a:spLocks noChangeArrowheads="1"/>
          </p:cNvSpPr>
          <p:nvPr/>
        </p:nvSpPr>
        <p:spPr bwMode="auto">
          <a:xfrm>
            <a:off x="2396881" y="2009042"/>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a:solidFill>
                  <a:schemeClr val="tx1"/>
                </a:solidFill>
              </a:rPr>
              <a:t>Make sure that you have told the bully to stop what they are doing. It’s a good idea to tell them how you feel, e.g. “Please stop saying that, you are making me feel very uncomfortable.”</a:t>
            </a:r>
          </a:p>
        </p:txBody>
      </p:sp>
      <p:sp>
        <p:nvSpPr>
          <p:cNvPr id="4" name="TextBox 3">
            <a:extLst>
              <a:ext uri="{FF2B5EF4-FFF2-40B4-BE49-F238E27FC236}">
                <a16:creationId xmlns:a16="http://schemas.microsoft.com/office/drawing/2014/main" id="{E264BB7C-BD70-4248-9576-ED64B80E1E2C}"/>
              </a:ext>
            </a:extLst>
          </p:cNvPr>
          <p:cNvSpPr txBox="1">
            <a:spLocks noChangeArrowheads="1"/>
          </p:cNvSpPr>
          <p:nvPr/>
        </p:nvSpPr>
        <p:spPr bwMode="auto">
          <a:xfrm>
            <a:off x="2396881" y="3174267"/>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a:solidFill>
                  <a:schemeClr val="tx1"/>
                </a:solidFill>
              </a:rPr>
              <a:t>Only spend time with people who make you feel good about yourself. </a:t>
            </a:r>
          </a:p>
        </p:txBody>
      </p:sp>
      <p:sp>
        <p:nvSpPr>
          <p:cNvPr id="5" name="TextBox 4">
            <a:extLst>
              <a:ext uri="{FF2B5EF4-FFF2-40B4-BE49-F238E27FC236}">
                <a16:creationId xmlns:a16="http://schemas.microsoft.com/office/drawing/2014/main" id="{4C07CA2D-B739-D441-A25E-812F3ED89DCF}"/>
              </a:ext>
            </a:extLst>
          </p:cNvPr>
          <p:cNvSpPr txBox="1">
            <a:spLocks noChangeArrowheads="1"/>
          </p:cNvSpPr>
          <p:nvPr/>
        </p:nvSpPr>
        <p:spPr bwMode="auto">
          <a:xfrm>
            <a:off x="2396881" y="3737830"/>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a:solidFill>
                  <a:schemeClr val="tx1"/>
                </a:solidFill>
              </a:rPr>
              <a:t>Remember to always respect other people! You don’t have to be friends with, or like everyone. </a:t>
            </a:r>
          </a:p>
        </p:txBody>
      </p:sp>
      <p:sp>
        <p:nvSpPr>
          <p:cNvPr id="6" name="TextBox 5">
            <a:extLst>
              <a:ext uri="{FF2B5EF4-FFF2-40B4-BE49-F238E27FC236}">
                <a16:creationId xmlns:a16="http://schemas.microsoft.com/office/drawing/2014/main" id="{00186B04-CE04-4346-93C6-7DD02FC6F925}"/>
              </a:ext>
            </a:extLst>
          </p:cNvPr>
          <p:cNvSpPr txBox="1">
            <a:spLocks noChangeArrowheads="1"/>
          </p:cNvSpPr>
          <p:nvPr/>
        </p:nvSpPr>
        <p:spPr bwMode="auto">
          <a:xfrm>
            <a:off x="2396881" y="4576030"/>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a:solidFill>
                  <a:schemeClr val="tx1"/>
                </a:solidFill>
              </a:rPr>
              <a:t>Make it clear to people around you that you don’t like it when people bully others. If you see someone else being bullied, encourage them to ask for help. </a:t>
            </a:r>
          </a:p>
        </p:txBody>
      </p:sp>
    </p:spTree>
    <p:extLst>
      <p:ext uri="{BB962C8B-B14F-4D97-AF65-F5344CB8AC3E}">
        <p14:creationId xmlns:p14="http://schemas.microsoft.com/office/powerpoint/2010/main" val="138125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7" y="959836"/>
            <a:ext cx="9908420" cy="5573486"/>
          </a:xfrm>
          <a:prstGeom prst="rect">
            <a:avLst/>
          </a:prstGeom>
        </p:spPr>
      </p:pic>
      <p:sp>
        <p:nvSpPr>
          <p:cNvPr id="3" name="Title 2"/>
          <p:cNvSpPr>
            <a:spLocks noGrp="1"/>
          </p:cNvSpPr>
          <p:nvPr>
            <p:ph type="title"/>
          </p:nvPr>
        </p:nvSpPr>
        <p:spPr>
          <a:xfrm>
            <a:off x="194733" y="43543"/>
            <a:ext cx="8229600" cy="1143000"/>
          </a:xfrm>
        </p:spPr>
        <p:txBody>
          <a:bodyPr/>
          <a:lstStyle/>
          <a:p>
            <a:r>
              <a:rPr lang="en-US" dirty="0"/>
              <a:t>Reflect</a:t>
            </a:r>
            <a:endParaRPr lang="en-GB" dirty="0"/>
          </a:p>
        </p:txBody>
      </p:sp>
    </p:spTree>
    <p:extLst>
      <p:ext uri="{BB962C8B-B14F-4D97-AF65-F5344CB8AC3E}">
        <p14:creationId xmlns:p14="http://schemas.microsoft.com/office/powerpoint/2010/main" val="115230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Ends Here</a:t>
            </a:r>
            <a:endParaRPr lang="en-GB" dirty="0"/>
          </a:p>
        </p:txBody>
      </p:sp>
      <p:sp>
        <p:nvSpPr>
          <p:cNvPr id="3" name="Content Placeholder 2"/>
          <p:cNvSpPr>
            <a:spLocks noGrp="1"/>
          </p:cNvSpPr>
          <p:nvPr>
            <p:ph idx="1"/>
          </p:nvPr>
        </p:nvSpPr>
        <p:spPr/>
        <p:txBody>
          <a:bodyPr/>
          <a:lstStyle/>
          <a:p>
            <a:pPr marL="0" indent="0" algn="ctr">
              <a:buNone/>
            </a:pPr>
            <a:r>
              <a:rPr lang="en-US" dirty="0"/>
              <a:t>Give one reason why someone might bully someone else. </a:t>
            </a:r>
            <a:endParaRPr lang="en-GB" dirty="0"/>
          </a:p>
        </p:txBody>
      </p:sp>
    </p:spTree>
    <p:extLst>
      <p:ext uri="{BB962C8B-B14F-4D97-AF65-F5344CB8AC3E}">
        <p14:creationId xmlns:p14="http://schemas.microsoft.com/office/powerpoint/2010/main" val="400873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Bullying Ends Here</a:t>
            </a:r>
            <a:endParaRPr lang="en-GB" dirty="0"/>
          </a:p>
        </p:txBody>
      </p:sp>
      <p:sp>
        <p:nvSpPr>
          <p:cNvPr id="4" name="Content Placeholder 3"/>
          <p:cNvSpPr>
            <a:spLocks noGrp="1"/>
          </p:cNvSpPr>
          <p:nvPr>
            <p:ph idx="1"/>
          </p:nvPr>
        </p:nvSpPr>
        <p:spPr/>
        <p:txBody>
          <a:bodyPr/>
          <a:lstStyle/>
          <a:p>
            <a:pPr marL="0" indent="0">
              <a:buNone/>
            </a:pPr>
            <a:r>
              <a:rPr lang="en-US" dirty="0"/>
              <a:t>Give one reason why labelling someone as a ‘bully’ is unhelpful. </a:t>
            </a:r>
            <a:endParaRPr lang="en-GB" dirty="0"/>
          </a:p>
        </p:txBody>
      </p:sp>
    </p:spTree>
    <p:extLst>
      <p:ext uri="{BB962C8B-B14F-4D97-AF65-F5344CB8AC3E}">
        <p14:creationId xmlns:p14="http://schemas.microsoft.com/office/powerpoint/2010/main" val="805299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Ends Here</a:t>
            </a:r>
            <a:endParaRPr lang="en-GB" dirty="0"/>
          </a:p>
        </p:txBody>
      </p:sp>
      <p:sp>
        <p:nvSpPr>
          <p:cNvPr id="4" name="Content Placeholder 3"/>
          <p:cNvSpPr>
            <a:spLocks noGrp="1"/>
          </p:cNvSpPr>
          <p:nvPr>
            <p:ph idx="1"/>
          </p:nvPr>
        </p:nvSpPr>
        <p:spPr/>
        <p:txBody>
          <a:bodyPr/>
          <a:lstStyle/>
          <a:p>
            <a:pPr marL="0" indent="0">
              <a:buNone/>
            </a:pPr>
            <a:r>
              <a:rPr lang="en-US" dirty="0"/>
              <a:t>Give one way in which we can help someone who is bullying someone else. </a:t>
            </a:r>
            <a:endParaRPr lang="en-GB" dirty="0"/>
          </a:p>
        </p:txBody>
      </p:sp>
    </p:spTree>
    <p:extLst>
      <p:ext uri="{BB962C8B-B14F-4D97-AF65-F5344CB8AC3E}">
        <p14:creationId xmlns:p14="http://schemas.microsoft.com/office/powerpoint/2010/main" val="3412386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Bullying Ends Here</a:t>
            </a:r>
            <a:endParaRPr lang="en-GB" dirty="0"/>
          </a:p>
        </p:txBody>
      </p:sp>
      <p:sp>
        <p:nvSpPr>
          <p:cNvPr id="4" name="Content Placeholder 3"/>
          <p:cNvSpPr>
            <a:spLocks noGrp="1"/>
          </p:cNvSpPr>
          <p:nvPr>
            <p:ph idx="1"/>
          </p:nvPr>
        </p:nvSpPr>
        <p:spPr/>
        <p:txBody>
          <a:bodyPr/>
          <a:lstStyle/>
          <a:p>
            <a:pPr marL="0" indent="0">
              <a:buNone/>
            </a:pPr>
            <a:r>
              <a:rPr lang="en-US" dirty="0"/>
              <a:t>Explain how helping someone who bullies people also helps those who are being bullied. </a:t>
            </a:r>
            <a:endParaRPr lang="en-GB" dirty="0"/>
          </a:p>
        </p:txBody>
      </p:sp>
    </p:spTree>
    <p:extLst>
      <p:ext uri="{BB962C8B-B14F-4D97-AF65-F5344CB8AC3E}">
        <p14:creationId xmlns:p14="http://schemas.microsoft.com/office/powerpoint/2010/main" val="222285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479E38-2F2B-C380-9768-A2A4C0A05153}"/>
              </a:ext>
            </a:extLst>
          </p:cNvPr>
          <p:cNvSpPr>
            <a:spLocks noGrp="1"/>
          </p:cNvSpPr>
          <p:nvPr>
            <p:ph type="title"/>
          </p:nvPr>
        </p:nvSpPr>
        <p:spPr>
          <a:xfrm>
            <a:off x="1133822" y="0"/>
            <a:ext cx="3888526" cy="1800526"/>
          </a:xfrm>
        </p:spPr>
        <p:txBody>
          <a:bodyPr>
            <a:normAutofit/>
          </a:bodyPr>
          <a:lstStyle/>
          <a:p>
            <a:r>
              <a:rPr lang="en-AE" dirty="0"/>
              <a:t>Reach Out </a:t>
            </a:r>
          </a:p>
        </p:txBody>
      </p:sp>
      <p:sp>
        <p:nvSpPr>
          <p:cNvPr id="3" name="Content Placeholder 2">
            <a:extLst>
              <a:ext uri="{FF2B5EF4-FFF2-40B4-BE49-F238E27FC236}">
                <a16:creationId xmlns:a16="http://schemas.microsoft.com/office/drawing/2014/main" id="{DFBCB55D-B621-C265-A551-3A5D150EE384}"/>
              </a:ext>
            </a:extLst>
          </p:cNvPr>
          <p:cNvSpPr>
            <a:spLocks noGrp="1"/>
          </p:cNvSpPr>
          <p:nvPr>
            <p:ph idx="1"/>
          </p:nvPr>
        </p:nvSpPr>
        <p:spPr>
          <a:xfrm>
            <a:off x="838200" y="1744133"/>
            <a:ext cx="5511799" cy="4432829"/>
          </a:xfrm>
        </p:spPr>
        <p:txBody>
          <a:bodyPr>
            <a:normAutofit/>
          </a:bodyPr>
          <a:lstStyle/>
          <a:p>
            <a:r>
              <a:rPr lang="en-GB" sz="3200" dirty="0">
                <a:latin typeface="Lato" panose="020F0502020204030203" pitchFamily="34" charset="0"/>
              </a:rPr>
              <a:t>I</a:t>
            </a:r>
            <a:r>
              <a:rPr lang="en-GB" sz="3200" dirty="0">
                <a:effectLst/>
                <a:latin typeface="Lato" panose="020F0502020204030203" pitchFamily="34" charset="0"/>
              </a:rPr>
              <a:t>f you are experiencing bullying or are perpetrating bullying you should talk about it. </a:t>
            </a:r>
          </a:p>
          <a:p>
            <a:r>
              <a:rPr lang="en-GB" sz="3200" dirty="0">
                <a:effectLst/>
                <a:latin typeface="Lato" panose="020F0502020204030203" pitchFamily="34" charset="0"/>
              </a:rPr>
              <a:t>You can talk to someone in school (your social worker, </a:t>
            </a:r>
            <a:r>
              <a:rPr lang="en-GB" sz="3200" dirty="0">
                <a:latin typeface="Lato" panose="020F0502020204030203" pitchFamily="34" charset="0"/>
              </a:rPr>
              <a:t>homeroom teacher, </a:t>
            </a:r>
            <a:r>
              <a:rPr lang="en-GB" sz="3200" dirty="0">
                <a:effectLst/>
                <a:latin typeface="Lato" panose="020F0502020204030203" pitchFamily="34" charset="0"/>
              </a:rPr>
              <a:t>supervisor or head of Section), family or friends. </a:t>
            </a:r>
            <a:endParaRPr lang="en-AE" sz="3200" dirty="0"/>
          </a:p>
        </p:txBody>
      </p:sp>
      <p:pic>
        <p:nvPicPr>
          <p:cNvPr id="5" name="Picture 4">
            <a:extLst>
              <a:ext uri="{FF2B5EF4-FFF2-40B4-BE49-F238E27FC236}">
                <a16:creationId xmlns:a16="http://schemas.microsoft.com/office/drawing/2014/main" id="{260808D6-7099-F55D-E965-879ECFB9E27E}"/>
              </a:ext>
            </a:extLst>
          </p:cNvPr>
          <p:cNvPicPr>
            <a:picLocks noChangeAspect="1"/>
          </p:cNvPicPr>
          <p:nvPr/>
        </p:nvPicPr>
        <p:blipFill>
          <a:blip r:embed="rId2"/>
          <a:stretch>
            <a:fillRect/>
          </a:stretch>
        </p:blipFill>
        <p:spPr>
          <a:xfrm>
            <a:off x="7771742" y="629062"/>
            <a:ext cx="3957501" cy="5599876"/>
          </a:xfrm>
          <a:prstGeom prst="rect">
            <a:avLst/>
          </a:prstGeom>
        </p:spPr>
      </p:pic>
    </p:spTree>
    <p:extLst>
      <p:ext uri="{BB962C8B-B14F-4D97-AF65-F5344CB8AC3E}">
        <p14:creationId xmlns:p14="http://schemas.microsoft.com/office/powerpoint/2010/main" val="427897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957" y="1176051"/>
            <a:ext cx="9285514" cy="5223102"/>
          </a:xfrm>
          <a:prstGeom prst="rect">
            <a:avLst/>
          </a:prstGeom>
        </p:spPr>
      </p:pic>
      <p:sp>
        <p:nvSpPr>
          <p:cNvPr id="3" name="Title 2"/>
          <p:cNvSpPr>
            <a:spLocks noGrp="1"/>
          </p:cNvSpPr>
          <p:nvPr>
            <p:ph type="title"/>
          </p:nvPr>
        </p:nvSpPr>
        <p:spPr>
          <a:xfrm>
            <a:off x="297651" y="128586"/>
            <a:ext cx="8229600" cy="1143000"/>
          </a:xfrm>
        </p:spPr>
        <p:txBody>
          <a:bodyPr/>
          <a:lstStyle/>
          <a:p>
            <a:r>
              <a:rPr lang="en-US" dirty="0"/>
              <a:t>Can you?</a:t>
            </a:r>
            <a:endParaRPr lang="en-GB" dirty="0"/>
          </a:p>
        </p:txBody>
      </p:sp>
    </p:spTree>
    <p:extLst>
      <p:ext uri="{BB962C8B-B14F-4D97-AF65-F5344CB8AC3E}">
        <p14:creationId xmlns:p14="http://schemas.microsoft.com/office/powerpoint/2010/main" val="355220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14" y="422501"/>
            <a:ext cx="10689772" cy="6012997"/>
          </a:xfrm>
          <a:prstGeom prst="rect">
            <a:avLst/>
          </a:prstGeom>
        </p:spPr>
      </p:pic>
    </p:spTree>
    <p:extLst>
      <p:ext uri="{BB962C8B-B14F-4D97-AF65-F5344CB8AC3E}">
        <p14:creationId xmlns:p14="http://schemas.microsoft.com/office/powerpoint/2010/main" val="402678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36422" y="435429"/>
            <a:ext cx="9710057" cy="5664655"/>
            <a:chOff x="1066800" y="1457324"/>
            <a:chExt cx="8077200" cy="454342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57324"/>
              <a:ext cx="8077200" cy="454342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0259" t="43372" r="50862" b="35325"/>
            <a:stretch/>
          </p:blipFill>
          <p:spPr>
            <a:xfrm>
              <a:off x="1180530" y="3088071"/>
              <a:ext cx="3555125" cy="109570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1337" t="43372" r="9611" b="35325"/>
            <a:stretch/>
          </p:blipFill>
          <p:spPr>
            <a:xfrm>
              <a:off x="5029200" y="3088071"/>
              <a:ext cx="3570890" cy="109570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259" t="66973" r="50862" b="11571"/>
            <a:stretch/>
          </p:blipFill>
          <p:spPr>
            <a:xfrm>
              <a:off x="1178255" y="4302015"/>
              <a:ext cx="3555125" cy="1103585"/>
            </a:xfrm>
            <a:prstGeom prst="rect">
              <a:avLst/>
            </a:prstGeom>
          </p:spPr>
        </p:pic>
      </p:gr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1380" t="66973" r="9569" b="11571"/>
          <a:stretch/>
        </p:blipFill>
        <p:spPr>
          <a:xfrm>
            <a:off x="5999846" y="3982135"/>
            <a:ext cx="4292768" cy="1375929"/>
          </a:xfrm>
          <a:prstGeom prst="rect">
            <a:avLst/>
          </a:prstGeom>
        </p:spPr>
      </p:pic>
    </p:spTree>
    <p:extLst>
      <p:ext uri="{BB962C8B-B14F-4D97-AF65-F5344CB8AC3E}">
        <p14:creationId xmlns:p14="http://schemas.microsoft.com/office/powerpoint/2010/main" val="82120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36F94AF4-CB0F-3543-A0A2-A85714581FBB}"/>
              </a:ext>
            </a:extLst>
          </p:cNvPr>
          <p:cNvSpPr>
            <a:spLocks noGrp="1"/>
          </p:cNvSpPr>
          <p:nvPr>
            <p:ph type="title"/>
          </p:nvPr>
        </p:nvSpPr>
        <p:spPr>
          <a:xfrm>
            <a:off x="2239108" y="479425"/>
            <a:ext cx="8220075" cy="993775"/>
          </a:xfrm>
        </p:spPr>
        <p:txBody>
          <a:bodyPr/>
          <a:lstStyle/>
          <a:p>
            <a:pPr algn="ctr" eaLnBrk="1" hangingPunct="1"/>
            <a:r>
              <a:rPr lang="en-GB" altLang="en-US" sz="3600" b="1" dirty="0">
                <a:latin typeface="Twinkl SemiBold"/>
              </a:rPr>
              <a:t>Rude People</a:t>
            </a:r>
          </a:p>
        </p:txBody>
      </p:sp>
      <p:pic>
        <p:nvPicPr>
          <p:cNvPr id="5" name="Picture 3">
            <a:extLst>
              <a:ext uri="{FF2B5EF4-FFF2-40B4-BE49-F238E27FC236}">
                <a16:creationId xmlns:a16="http://schemas.microsoft.com/office/drawing/2014/main" id="{4F401956-D928-564B-B2D4-C0CF11F631F8}"/>
              </a:ext>
            </a:extLst>
          </p:cNvPr>
          <p:cNvPicPr>
            <a:picLocks noChangeAspect="1"/>
          </p:cNvPicPr>
          <p:nvPr/>
        </p:nvPicPr>
        <p:blipFill>
          <a:blip r:embed="rId3">
            <a:extLst>
              <a:ext uri="{28A0092B-C50C-407E-A947-70E740481C1C}">
                <a14:useLocalDpi xmlns:a14="http://schemas.microsoft.com/office/drawing/2010/main" val="0"/>
              </a:ext>
            </a:extLst>
          </a:blip>
          <a:srcRect b="21481"/>
          <a:stretch>
            <a:fillRect/>
          </a:stretch>
        </p:blipFill>
        <p:spPr bwMode="auto">
          <a:xfrm>
            <a:off x="7006371" y="1473200"/>
            <a:ext cx="2887662"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a:extLst>
              <a:ext uri="{FF2B5EF4-FFF2-40B4-BE49-F238E27FC236}">
                <a16:creationId xmlns:a16="http://schemas.microsoft.com/office/drawing/2014/main" id="{5946E3DD-5B53-DD46-966E-F6F5D38FE799}"/>
              </a:ext>
            </a:extLst>
          </p:cNvPr>
          <p:cNvGrpSpPr>
            <a:grpSpLocks/>
          </p:cNvGrpSpPr>
          <p:nvPr/>
        </p:nvGrpSpPr>
        <p:grpSpPr bwMode="auto">
          <a:xfrm>
            <a:off x="2566133" y="1524000"/>
            <a:ext cx="4776788" cy="3635375"/>
            <a:chOff x="784224" y="1523951"/>
            <a:chExt cx="4776470" cy="3636009"/>
          </a:xfrm>
        </p:grpSpPr>
        <p:sp>
          <p:nvSpPr>
            <p:cNvPr id="7" name="Rounded Rectangle 6">
              <a:extLst>
                <a:ext uri="{FF2B5EF4-FFF2-40B4-BE49-F238E27FC236}">
                  <a16:creationId xmlns:a16="http://schemas.microsoft.com/office/drawing/2014/main" id="{2E7C84C7-4958-4A41-83ED-F41CFF587090}"/>
                </a:ext>
              </a:extLst>
            </p:cNvPr>
            <p:cNvSpPr/>
            <p:nvPr/>
          </p:nvSpPr>
          <p:spPr>
            <a:xfrm>
              <a:off x="784224" y="1523951"/>
              <a:ext cx="4308188" cy="3636009"/>
            </a:xfrm>
            <a:prstGeom prst="roundRect">
              <a:avLst>
                <a:gd name="adj" fmla="val 3666"/>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TextBox 8">
              <a:extLst>
                <a:ext uri="{FF2B5EF4-FFF2-40B4-BE49-F238E27FC236}">
                  <a16:creationId xmlns:a16="http://schemas.microsoft.com/office/drawing/2014/main" id="{FA6892F0-79D7-5444-92CC-DE1E729B6854}"/>
                </a:ext>
              </a:extLst>
            </p:cNvPr>
            <p:cNvSpPr txBox="1">
              <a:spLocks noChangeArrowheads="1"/>
            </p:cNvSpPr>
            <p:nvPr/>
          </p:nvSpPr>
          <p:spPr bwMode="auto">
            <a:xfrm>
              <a:off x="935594" y="1616641"/>
              <a:ext cx="400788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US" altLang="en-US" dirty="0">
                  <a:solidFill>
                    <a:schemeClr val="tx1"/>
                  </a:solidFill>
                </a:rPr>
                <a:t>Rude people do or say things that hurt people but they may have done it without thinking about what they are doing or considering the fact that it may hurt you in some way. They have not purposely wanted to hurt you or your feelings. Things like burping without covering their mouth, not waiting their turn, taking something you are using, touching your stuff or having poor manners are all examples of people being rude.</a:t>
              </a:r>
            </a:p>
          </p:txBody>
        </p:sp>
        <p:sp>
          <p:nvSpPr>
            <p:cNvPr id="9" name="Isosceles Triangle 10">
              <a:extLst>
                <a:ext uri="{FF2B5EF4-FFF2-40B4-BE49-F238E27FC236}">
                  <a16:creationId xmlns:a16="http://schemas.microsoft.com/office/drawing/2014/main" id="{381509DE-EF7B-6C4B-9297-479842B0E38A}"/>
                </a:ext>
              </a:extLst>
            </p:cNvPr>
            <p:cNvSpPr/>
            <p:nvPr/>
          </p:nvSpPr>
          <p:spPr>
            <a:xfrm rot="5400000">
              <a:off x="5161425" y="1948737"/>
              <a:ext cx="330258" cy="468282"/>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Tree>
    <p:extLst>
      <p:ext uri="{BB962C8B-B14F-4D97-AF65-F5344CB8AC3E}">
        <p14:creationId xmlns:p14="http://schemas.microsoft.com/office/powerpoint/2010/main" val="346687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4503EE50-410E-394E-A5AC-244319CC6408}"/>
              </a:ext>
            </a:extLst>
          </p:cNvPr>
          <p:cNvSpPr txBox="1">
            <a:spLocks/>
          </p:cNvSpPr>
          <p:nvPr/>
        </p:nvSpPr>
        <p:spPr>
          <a:xfrm>
            <a:off x="2149475" y="492719"/>
            <a:ext cx="8220075" cy="993775"/>
          </a:xfrm>
          <a:prstGeom prst="roundRect">
            <a:avLst>
              <a:gd name="adj" fmla="val 9639"/>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600" b="1" dirty="0">
                <a:latin typeface="Twinkl SemiBold"/>
              </a:rPr>
              <a:t>Mean People</a:t>
            </a:r>
          </a:p>
        </p:txBody>
      </p:sp>
      <p:sp>
        <p:nvSpPr>
          <p:cNvPr id="3" name="TextBox 8">
            <a:extLst>
              <a:ext uri="{FF2B5EF4-FFF2-40B4-BE49-F238E27FC236}">
                <a16:creationId xmlns:a16="http://schemas.microsoft.com/office/drawing/2014/main" id="{36058AAB-6E49-DE4C-B5FA-7A97A9C26343}"/>
              </a:ext>
            </a:extLst>
          </p:cNvPr>
          <p:cNvSpPr txBox="1">
            <a:spLocks noChangeArrowheads="1"/>
          </p:cNvSpPr>
          <p:nvPr/>
        </p:nvSpPr>
        <p:spPr bwMode="auto">
          <a:xfrm>
            <a:off x="6059488" y="1587500"/>
            <a:ext cx="4310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endParaRPr lang="en-GB" altLang="en-US">
              <a:solidFill>
                <a:schemeClr val="tx1"/>
              </a:solidFill>
            </a:endParaRPr>
          </a:p>
        </p:txBody>
      </p:sp>
      <p:pic>
        <p:nvPicPr>
          <p:cNvPr id="4" name="Picture 1">
            <a:extLst>
              <a:ext uri="{FF2B5EF4-FFF2-40B4-BE49-F238E27FC236}">
                <a16:creationId xmlns:a16="http://schemas.microsoft.com/office/drawing/2014/main" id="{A1DA369C-80F9-8840-A09C-88CF0A4FAC60}"/>
              </a:ext>
            </a:extLst>
          </p:cNvPr>
          <p:cNvPicPr>
            <a:picLocks noChangeAspect="1"/>
          </p:cNvPicPr>
          <p:nvPr/>
        </p:nvPicPr>
        <p:blipFill>
          <a:blip r:embed="rId3">
            <a:extLst>
              <a:ext uri="{28A0092B-C50C-407E-A947-70E740481C1C}">
                <a14:useLocalDpi xmlns:a14="http://schemas.microsoft.com/office/drawing/2010/main" val="0"/>
              </a:ext>
            </a:extLst>
          </a:blip>
          <a:srcRect b="20316"/>
          <a:stretch>
            <a:fillRect/>
          </a:stretch>
        </p:blipFill>
        <p:spPr bwMode="auto">
          <a:xfrm>
            <a:off x="3100388" y="1393825"/>
            <a:ext cx="2354262"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a:extLst>
              <a:ext uri="{FF2B5EF4-FFF2-40B4-BE49-F238E27FC236}">
                <a16:creationId xmlns:a16="http://schemas.microsoft.com/office/drawing/2014/main" id="{949AB4F3-0238-A441-8562-73A98DE4EA84}"/>
              </a:ext>
            </a:extLst>
          </p:cNvPr>
          <p:cNvGrpSpPr>
            <a:grpSpLocks/>
          </p:cNvGrpSpPr>
          <p:nvPr/>
        </p:nvGrpSpPr>
        <p:grpSpPr bwMode="auto">
          <a:xfrm>
            <a:off x="5287963" y="1393825"/>
            <a:ext cx="4776787" cy="2778125"/>
            <a:chOff x="315594" y="1523951"/>
            <a:chExt cx="4776470" cy="2778759"/>
          </a:xfrm>
        </p:grpSpPr>
        <p:sp>
          <p:nvSpPr>
            <p:cNvPr id="6" name="Rounded Rectangle 5">
              <a:extLst>
                <a:ext uri="{FF2B5EF4-FFF2-40B4-BE49-F238E27FC236}">
                  <a16:creationId xmlns:a16="http://schemas.microsoft.com/office/drawing/2014/main" id="{C4CF81EF-2FF9-8249-ADEA-EAC3B0A024D1}"/>
                </a:ext>
              </a:extLst>
            </p:cNvPr>
            <p:cNvSpPr/>
            <p:nvPr/>
          </p:nvSpPr>
          <p:spPr>
            <a:xfrm>
              <a:off x="783875" y="1523951"/>
              <a:ext cx="4308189" cy="2778759"/>
            </a:xfrm>
            <a:prstGeom prst="roundRect">
              <a:avLst>
                <a:gd name="adj" fmla="val 3666"/>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extBox 7">
              <a:extLst>
                <a:ext uri="{FF2B5EF4-FFF2-40B4-BE49-F238E27FC236}">
                  <a16:creationId xmlns:a16="http://schemas.microsoft.com/office/drawing/2014/main" id="{9D16CBA1-1F53-F74C-A7A5-831CFF8E649B}"/>
                </a:ext>
              </a:extLst>
            </p:cNvPr>
            <p:cNvSpPr txBox="1">
              <a:spLocks noChangeArrowheads="1"/>
            </p:cNvSpPr>
            <p:nvPr/>
          </p:nvSpPr>
          <p:spPr bwMode="auto">
            <a:xfrm>
              <a:off x="935594" y="1616641"/>
              <a:ext cx="40078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a:solidFill>
                    <a:schemeClr val="tx1"/>
                  </a:solidFill>
                </a:rPr>
                <a:t>Being mean is when people say or do something to hurt your feelings. Mean people have thought about what would hurt you before they did it. They often do mean things out of anger or because they think that if they make you look bad, they will look better than you, which really is not true at all.</a:t>
              </a:r>
            </a:p>
          </p:txBody>
        </p:sp>
        <p:sp>
          <p:nvSpPr>
            <p:cNvPr id="8" name="Isosceles Triangle 9">
              <a:extLst>
                <a:ext uri="{FF2B5EF4-FFF2-40B4-BE49-F238E27FC236}">
                  <a16:creationId xmlns:a16="http://schemas.microsoft.com/office/drawing/2014/main" id="{E4F45C2E-9711-C642-8D64-628F6DBCFFA9}"/>
                </a:ext>
              </a:extLst>
            </p:cNvPr>
            <p:cNvSpPr/>
            <p:nvPr/>
          </p:nvSpPr>
          <p:spPr>
            <a:xfrm rot="16200000">
              <a:off x="384597" y="1939247"/>
              <a:ext cx="330275" cy="468281"/>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9" name="TextBox 8">
            <a:extLst>
              <a:ext uri="{FF2B5EF4-FFF2-40B4-BE49-F238E27FC236}">
                <a16:creationId xmlns:a16="http://schemas.microsoft.com/office/drawing/2014/main" id="{14E984F6-5CA0-D94F-92D7-EFD7D4E3BDF4}"/>
              </a:ext>
            </a:extLst>
          </p:cNvPr>
          <p:cNvSpPr txBox="1">
            <a:spLocks noChangeArrowheads="1"/>
          </p:cNvSpPr>
          <p:nvPr/>
        </p:nvSpPr>
        <p:spPr bwMode="auto">
          <a:xfrm>
            <a:off x="5756275" y="4435475"/>
            <a:ext cx="4308475" cy="4953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US" altLang="en-US" b="1" dirty="0">
                <a:solidFill>
                  <a:schemeClr val="bg1"/>
                </a:solidFill>
              </a:rPr>
              <a:t>This is a one off incident. </a:t>
            </a:r>
          </a:p>
        </p:txBody>
      </p:sp>
    </p:spTree>
    <p:extLst>
      <p:ext uri="{BB962C8B-B14F-4D97-AF65-F5344CB8AC3E}">
        <p14:creationId xmlns:p14="http://schemas.microsoft.com/office/powerpoint/2010/main" val="270024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C4C5890C-792C-134E-A378-70F3C315F632}"/>
              </a:ext>
            </a:extLst>
          </p:cNvPr>
          <p:cNvSpPr txBox="1">
            <a:spLocks/>
          </p:cNvSpPr>
          <p:nvPr/>
        </p:nvSpPr>
        <p:spPr>
          <a:xfrm>
            <a:off x="2110154" y="479425"/>
            <a:ext cx="8220075" cy="993775"/>
          </a:xfrm>
          <a:prstGeom prst="roundRect">
            <a:avLst>
              <a:gd name="adj" fmla="val 9639"/>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600" b="1" dirty="0">
                <a:latin typeface="Twinkl SemiBold"/>
              </a:rPr>
              <a:t>Bullying</a:t>
            </a:r>
          </a:p>
        </p:txBody>
      </p:sp>
      <p:grpSp>
        <p:nvGrpSpPr>
          <p:cNvPr id="3" name="Group 19">
            <a:extLst>
              <a:ext uri="{FF2B5EF4-FFF2-40B4-BE49-F238E27FC236}">
                <a16:creationId xmlns:a16="http://schemas.microsoft.com/office/drawing/2014/main" id="{8733D228-5219-234A-9B4D-7D94565F8144}"/>
              </a:ext>
            </a:extLst>
          </p:cNvPr>
          <p:cNvGrpSpPr>
            <a:grpSpLocks/>
          </p:cNvGrpSpPr>
          <p:nvPr/>
        </p:nvGrpSpPr>
        <p:grpSpPr bwMode="auto">
          <a:xfrm>
            <a:off x="1868854" y="1393825"/>
            <a:ext cx="7681913" cy="5464175"/>
            <a:chOff x="216663" y="1393191"/>
            <a:chExt cx="7681466" cy="5464809"/>
          </a:xfrm>
        </p:grpSpPr>
        <p:pic>
          <p:nvPicPr>
            <p:cNvPr id="4" name="Picture 4">
              <a:extLst>
                <a:ext uri="{FF2B5EF4-FFF2-40B4-BE49-F238E27FC236}">
                  <a16:creationId xmlns:a16="http://schemas.microsoft.com/office/drawing/2014/main" id="{9384FDDC-3D8A-8D48-B53B-13D7085677A1}"/>
                </a:ext>
              </a:extLst>
            </p:cNvPr>
            <p:cNvPicPr>
              <a:picLocks noChangeAspect="1"/>
            </p:cNvPicPr>
            <p:nvPr/>
          </p:nvPicPr>
          <p:blipFill>
            <a:blip r:embed="rId3">
              <a:extLst>
                <a:ext uri="{28A0092B-C50C-407E-A947-70E740481C1C}">
                  <a14:useLocalDpi xmlns:a14="http://schemas.microsoft.com/office/drawing/2010/main" val="0"/>
                </a:ext>
              </a:extLst>
            </a:blip>
            <a:srcRect b="9052"/>
            <a:stretch>
              <a:fillRect/>
            </a:stretch>
          </p:blipFill>
          <p:spPr bwMode="auto">
            <a:xfrm flipH="1">
              <a:off x="216663" y="1587501"/>
              <a:ext cx="2262080" cy="527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8">
              <a:extLst>
                <a:ext uri="{FF2B5EF4-FFF2-40B4-BE49-F238E27FC236}">
                  <a16:creationId xmlns:a16="http://schemas.microsoft.com/office/drawing/2014/main" id="{174A8CC2-E3B2-9641-922C-5A765BB0937B}"/>
                </a:ext>
              </a:extLst>
            </p:cNvPr>
            <p:cNvGrpSpPr>
              <a:grpSpLocks/>
            </p:cNvGrpSpPr>
            <p:nvPr/>
          </p:nvGrpSpPr>
          <p:grpSpPr bwMode="auto">
            <a:xfrm>
              <a:off x="2010113" y="1393191"/>
              <a:ext cx="5888016" cy="1944369"/>
              <a:chOff x="2010113" y="1393191"/>
              <a:chExt cx="5888016" cy="1944369"/>
            </a:xfrm>
          </p:grpSpPr>
          <p:sp>
            <p:nvSpPr>
              <p:cNvPr id="6" name="Rounded Rectangle 5">
                <a:extLst>
                  <a:ext uri="{FF2B5EF4-FFF2-40B4-BE49-F238E27FC236}">
                    <a16:creationId xmlns:a16="http://schemas.microsoft.com/office/drawing/2014/main" id="{23E30655-A554-1F43-A1A1-4A523000BD42}"/>
                  </a:ext>
                </a:extLst>
              </p:cNvPr>
              <p:cNvSpPr/>
              <p:nvPr/>
            </p:nvSpPr>
            <p:spPr>
              <a:xfrm>
                <a:off x="2478720" y="1393191"/>
                <a:ext cx="5419409" cy="1944914"/>
              </a:xfrm>
              <a:prstGeom prst="roundRect">
                <a:avLst>
                  <a:gd name="adj" fmla="val 3666"/>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extBox 13">
                <a:extLst>
                  <a:ext uri="{FF2B5EF4-FFF2-40B4-BE49-F238E27FC236}">
                    <a16:creationId xmlns:a16="http://schemas.microsoft.com/office/drawing/2014/main" id="{7A3A4329-BCCC-9342-98CC-5DA6B244A300}"/>
                  </a:ext>
                </a:extLst>
              </p:cNvPr>
              <p:cNvSpPr txBox="1">
                <a:spLocks noChangeArrowheads="1"/>
              </p:cNvSpPr>
              <p:nvPr/>
            </p:nvSpPr>
            <p:spPr bwMode="auto">
              <a:xfrm>
                <a:off x="2630113" y="1485881"/>
                <a:ext cx="515371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US" altLang="en-US" dirty="0">
                    <a:solidFill>
                      <a:schemeClr val="tx1"/>
                    </a:solidFill>
                  </a:rPr>
                  <a:t>Bullying is when someone says or does something hurtful on purpose and they do it again and again, with no sense of regret or remorse, even when they are told to stop or they can see that their victim is hurt or upset. Bullies enjoy seeing others feeling powerless and scared.</a:t>
                </a:r>
              </a:p>
            </p:txBody>
          </p:sp>
          <p:sp>
            <p:nvSpPr>
              <p:cNvPr id="8" name="Isosceles Triangle 14">
                <a:extLst>
                  <a:ext uri="{FF2B5EF4-FFF2-40B4-BE49-F238E27FC236}">
                    <a16:creationId xmlns:a16="http://schemas.microsoft.com/office/drawing/2014/main" id="{4DE658B3-3B22-2C4B-A568-93D520BB13DD}"/>
                  </a:ext>
                </a:extLst>
              </p:cNvPr>
              <p:cNvSpPr/>
              <p:nvPr/>
            </p:nvSpPr>
            <p:spPr>
              <a:xfrm rot="16200000">
                <a:off x="2079458" y="1808411"/>
                <a:ext cx="330238" cy="468286"/>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9" name="Group 8">
            <a:extLst>
              <a:ext uri="{FF2B5EF4-FFF2-40B4-BE49-F238E27FC236}">
                <a16:creationId xmlns:a16="http://schemas.microsoft.com/office/drawing/2014/main" id="{5159C48A-7851-754A-B89A-20BBD6E21B80}"/>
              </a:ext>
            </a:extLst>
          </p:cNvPr>
          <p:cNvGrpSpPr>
            <a:grpSpLocks/>
          </p:cNvGrpSpPr>
          <p:nvPr/>
        </p:nvGrpSpPr>
        <p:grpSpPr bwMode="auto">
          <a:xfrm>
            <a:off x="3804017" y="3429000"/>
            <a:ext cx="6526212" cy="3429000"/>
            <a:chOff x="2150604" y="3429001"/>
            <a:chExt cx="6526669" cy="3429000"/>
          </a:xfrm>
        </p:grpSpPr>
        <p:pic>
          <p:nvPicPr>
            <p:cNvPr id="10" name="Picture 2">
              <a:extLst>
                <a:ext uri="{FF2B5EF4-FFF2-40B4-BE49-F238E27FC236}">
                  <a16:creationId xmlns:a16="http://schemas.microsoft.com/office/drawing/2014/main" id="{CF2B8018-ED47-7F45-89BC-7C14069AE82E}"/>
                </a:ext>
              </a:extLst>
            </p:cNvPr>
            <p:cNvPicPr>
              <a:picLocks noChangeAspect="1"/>
            </p:cNvPicPr>
            <p:nvPr/>
          </p:nvPicPr>
          <p:blipFill>
            <a:blip r:embed="rId4">
              <a:extLst>
                <a:ext uri="{28A0092B-C50C-407E-A947-70E740481C1C}">
                  <a14:useLocalDpi xmlns:a14="http://schemas.microsoft.com/office/drawing/2010/main" val="0"/>
                </a:ext>
              </a:extLst>
            </a:blip>
            <a:srcRect b="41127"/>
            <a:stretch>
              <a:fillRect/>
            </a:stretch>
          </p:blipFill>
          <p:spPr bwMode="auto">
            <a:xfrm>
              <a:off x="5945941" y="3429001"/>
              <a:ext cx="273133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F3BDFE00-70A3-7C46-8557-BE6D8AF8ECC4}"/>
                </a:ext>
              </a:extLst>
            </p:cNvPr>
            <p:cNvGrpSpPr>
              <a:grpSpLocks/>
            </p:cNvGrpSpPr>
            <p:nvPr/>
          </p:nvGrpSpPr>
          <p:grpSpPr bwMode="auto">
            <a:xfrm>
              <a:off x="2150604" y="3817619"/>
              <a:ext cx="4753117" cy="1463041"/>
              <a:chOff x="2150604" y="3817619"/>
              <a:chExt cx="4753117" cy="1463041"/>
            </a:xfrm>
          </p:grpSpPr>
          <p:sp>
            <p:nvSpPr>
              <p:cNvPr id="12" name="Rounded Rectangle 11">
                <a:extLst>
                  <a:ext uri="{FF2B5EF4-FFF2-40B4-BE49-F238E27FC236}">
                    <a16:creationId xmlns:a16="http://schemas.microsoft.com/office/drawing/2014/main" id="{1B1A5515-4E5F-124C-82F2-490908A3D4AF}"/>
                  </a:ext>
                </a:extLst>
              </p:cNvPr>
              <p:cNvSpPr/>
              <p:nvPr/>
            </p:nvSpPr>
            <p:spPr>
              <a:xfrm>
                <a:off x="2150604" y="3817939"/>
                <a:ext cx="4284962" cy="1462087"/>
              </a:xfrm>
              <a:prstGeom prst="roundRect">
                <a:avLst>
                  <a:gd name="adj" fmla="val 3666"/>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TextBox 15">
                <a:extLst>
                  <a:ext uri="{FF2B5EF4-FFF2-40B4-BE49-F238E27FC236}">
                    <a16:creationId xmlns:a16="http://schemas.microsoft.com/office/drawing/2014/main" id="{C140CE00-29F0-2A41-9BE0-0B745015D5F0}"/>
                  </a:ext>
                </a:extLst>
              </p:cNvPr>
              <p:cNvSpPr txBox="1">
                <a:spLocks noChangeArrowheads="1"/>
              </p:cNvSpPr>
              <p:nvPr/>
            </p:nvSpPr>
            <p:spPr bwMode="auto">
              <a:xfrm>
                <a:off x="2150604" y="3914518"/>
                <a:ext cx="42044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US" altLang="en-US">
                    <a:solidFill>
                      <a:schemeClr val="tx1"/>
                    </a:solidFill>
                  </a:rPr>
                  <a:t>There are different kinds of bullying: physical, verbal, social (e.g. spreading rumors about the person or excluding them from a group) and cyberbullying. </a:t>
                </a:r>
              </a:p>
            </p:txBody>
          </p:sp>
          <p:sp>
            <p:nvSpPr>
              <p:cNvPr id="14" name="Isosceles Triangle 17">
                <a:extLst>
                  <a:ext uri="{FF2B5EF4-FFF2-40B4-BE49-F238E27FC236}">
                    <a16:creationId xmlns:a16="http://schemas.microsoft.com/office/drawing/2014/main" id="{255A1DB3-91E2-8749-808F-A748FA5A669F}"/>
                  </a:ext>
                </a:extLst>
              </p:cNvPr>
              <p:cNvSpPr/>
              <p:nvPr/>
            </p:nvSpPr>
            <p:spPr>
              <a:xfrm rot="5400000">
                <a:off x="6504640" y="3988578"/>
                <a:ext cx="330200" cy="46834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Tree>
    <p:extLst>
      <p:ext uri="{BB962C8B-B14F-4D97-AF65-F5344CB8AC3E}">
        <p14:creationId xmlns:p14="http://schemas.microsoft.com/office/powerpoint/2010/main" val="31388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A3097BE8-EB9F-714F-8074-F11DA7C622DF}"/>
              </a:ext>
            </a:extLst>
          </p:cNvPr>
          <p:cNvSpPr txBox="1">
            <a:spLocks/>
          </p:cNvSpPr>
          <p:nvPr/>
        </p:nvSpPr>
        <p:spPr>
          <a:xfrm>
            <a:off x="2074984" y="479425"/>
            <a:ext cx="8220075" cy="993775"/>
          </a:xfrm>
          <a:prstGeom prst="roundRect">
            <a:avLst>
              <a:gd name="adj" fmla="val 9639"/>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600" b="1" dirty="0">
                <a:latin typeface="Twinkl SemiBold"/>
              </a:rPr>
              <a:t>Why Do People Bully?</a:t>
            </a:r>
          </a:p>
        </p:txBody>
      </p:sp>
      <p:pic>
        <p:nvPicPr>
          <p:cNvPr id="3" name="Picture 1">
            <a:extLst>
              <a:ext uri="{FF2B5EF4-FFF2-40B4-BE49-F238E27FC236}">
                <a16:creationId xmlns:a16="http://schemas.microsoft.com/office/drawing/2014/main" id="{C95BA0D6-AB62-8A4B-8752-9D54FF74D16B}"/>
              </a:ext>
            </a:extLst>
          </p:cNvPr>
          <p:cNvPicPr>
            <a:picLocks noChangeAspect="1"/>
          </p:cNvPicPr>
          <p:nvPr/>
        </p:nvPicPr>
        <p:blipFill>
          <a:blip r:embed="rId3">
            <a:extLst>
              <a:ext uri="{28A0092B-C50C-407E-A947-70E740481C1C}">
                <a14:useLocalDpi xmlns:a14="http://schemas.microsoft.com/office/drawing/2010/main" val="0"/>
              </a:ext>
            </a:extLst>
          </a:blip>
          <a:srcRect r="4976" b="13239"/>
          <a:stretch>
            <a:fillRect/>
          </a:stretch>
        </p:blipFill>
        <p:spPr bwMode="auto">
          <a:xfrm>
            <a:off x="8282109" y="2513013"/>
            <a:ext cx="2479675"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693519-E937-B44A-881E-91F24BA1C679}"/>
              </a:ext>
            </a:extLst>
          </p:cNvPr>
          <p:cNvSpPr txBox="1">
            <a:spLocks noChangeArrowheads="1"/>
          </p:cNvSpPr>
          <p:nvPr/>
        </p:nvSpPr>
        <p:spPr bwMode="auto">
          <a:xfrm>
            <a:off x="2373434" y="1504950"/>
            <a:ext cx="587533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a:solidFill>
                  <a:schemeClr val="tx1"/>
                </a:solidFill>
              </a:rPr>
              <a:t>People who feel frustrated, hurt, angry or are having difficulty at home or in class can direct these negative feelings towards others by bullying them. </a:t>
            </a:r>
          </a:p>
        </p:txBody>
      </p:sp>
      <p:sp>
        <p:nvSpPr>
          <p:cNvPr id="5" name="TextBox 4">
            <a:extLst>
              <a:ext uri="{FF2B5EF4-FFF2-40B4-BE49-F238E27FC236}">
                <a16:creationId xmlns:a16="http://schemas.microsoft.com/office/drawing/2014/main" id="{89AF47D8-5D67-9C48-995D-7B2B9AF3D091}"/>
              </a:ext>
            </a:extLst>
          </p:cNvPr>
          <p:cNvSpPr txBox="1">
            <a:spLocks noChangeArrowheads="1"/>
          </p:cNvSpPr>
          <p:nvPr/>
        </p:nvSpPr>
        <p:spPr bwMode="auto">
          <a:xfrm>
            <a:off x="2373434" y="2762250"/>
            <a:ext cx="587533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dirty="0">
                <a:solidFill>
                  <a:schemeClr val="tx1"/>
                </a:solidFill>
              </a:rPr>
              <a:t>Bullies often lack attention from friends, parents or teachers. They will bully you just to feel popular and be seen as ‘tough’ or ‘cool’ and in charge.</a:t>
            </a:r>
          </a:p>
        </p:txBody>
      </p:sp>
      <p:sp>
        <p:nvSpPr>
          <p:cNvPr id="6" name="TextBox 5">
            <a:extLst>
              <a:ext uri="{FF2B5EF4-FFF2-40B4-BE49-F238E27FC236}">
                <a16:creationId xmlns:a16="http://schemas.microsoft.com/office/drawing/2014/main" id="{E49F842E-E46B-B742-B83F-223BC5E5128B}"/>
              </a:ext>
            </a:extLst>
          </p:cNvPr>
          <p:cNvSpPr txBox="1">
            <a:spLocks noChangeArrowheads="1"/>
          </p:cNvSpPr>
          <p:nvPr/>
        </p:nvSpPr>
        <p:spPr bwMode="auto">
          <a:xfrm>
            <a:off x="2373434" y="4019550"/>
            <a:ext cx="587533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a:solidFill>
                  <a:schemeClr val="tx1"/>
                </a:solidFill>
              </a:rPr>
              <a:t>Some children have learned to bully by copying behaviours from others, such as parents, brothers or sisters. They may have seen them getting their way by being angry or pushing other people around. Sometimes, bullies are the victim of bullying, themselves.</a:t>
            </a:r>
          </a:p>
        </p:txBody>
      </p:sp>
    </p:spTree>
    <p:extLst>
      <p:ext uri="{BB962C8B-B14F-4D97-AF65-F5344CB8AC3E}">
        <p14:creationId xmlns:p14="http://schemas.microsoft.com/office/powerpoint/2010/main" val="224622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264D44FF-4C51-024C-A238-C0BC78E32BC5}"/>
              </a:ext>
            </a:extLst>
          </p:cNvPr>
          <p:cNvSpPr txBox="1">
            <a:spLocks/>
          </p:cNvSpPr>
          <p:nvPr/>
        </p:nvSpPr>
        <p:spPr>
          <a:xfrm>
            <a:off x="1946030" y="479425"/>
            <a:ext cx="8220075" cy="993775"/>
          </a:xfrm>
          <a:prstGeom prst="roundRect">
            <a:avLst>
              <a:gd name="adj" fmla="val 9639"/>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600" b="1" dirty="0">
                <a:latin typeface="Twinkl SemiBold"/>
              </a:rPr>
              <a:t>Why Do People Bully?</a:t>
            </a:r>
          </a:p>
        </p:txBody>
      </p:sp>
      <p:pic>
        <p:nvPicPr>
          <p:cNvPr id="3" name="Picture 1">
            <a:extLst>
              <a:ext uri="{FF2B5EF4-FFF2-40B4-BE49-F238E27FC236}">
                <a16:creationId xmlns:a16="http://schemas.microsoft.com/office/drawing/2014/main" id="{63969239-3170-BD48-8D4D-E232D735B853}"/>
              </a:ext>
            </a:extLst>
          </p:cNvPr>
          <p:cNvPicPr>
            <a:picLocks noChangeAspect="1"/>
          </p:cNvPicPr>
          <p:nvPr/>
        </p:nvPicPr>
        <p:blipFill>
          <a:blip r:embed="rId3">
            <a:extLst>
              <a:ext uri="{28A0092B-C50C-407E-A947-70E740481C1C}">
                <a14:useLocalDpi xmlns:a14="http://schemas.microsoft.com/office/drawing/2010/main" val="0"/>
              </a:ext>
            </a:extLst>
          </a:blip>
          <a:srcRect r="4976" b="13239"/>
          <a:stretch>
            <a:fillRect/>
          </a:stretch>
        </p:blipFill>
        <p:spPr bwMode="auto">
          <a:xfrm>
            <a:off x="8153155" y="2513013"/>
            <a:ext cx="2479675"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7362D76-6F5F-3B4D-89C1-C2885E8E0C40}"/>
              </a:ext>
            </a:extLst>
          </p:cNvPr>
          <p:cNvSpPr txBox="1">
            <a:spLocks noChangeArrowheads="1"/>
          </p:cNvSpPr>
          <p:nvPr/>
        </p:nvSpPr>
        <p:spPr bwMode="auto">
          <a:xfrm>
            <a:off x="2244480" y="1504950"/>
            <a:ext cx="58753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dirty="0">
                <a:solidFill>
                  <a:schemeClr val="tx1"/>
                </a:solidFill>
              </a:rPr>
              <a:t>Some people were never taught to be sensitive to other people's feelings and emotions when they were growing up. They may also have never been taught that bullying is unacceptable </a:t>
            </a:r>
            <a:r>
              <a:rPr lang="en-GB" altLang="en-US" dirty="0" err="1">
                <a:solidFill>
                  <a:schemeClr val="tx1"/>
                </a:solidFill>
              </a:rPr>
              <a:t>behavior</a:t>
            </a:r>
            <a:r>
              <a:rPr lang="en-GB" altLang="en-US" dirty="0">
                <a:solidFill>
                  <a:schemeClr val="tx1"/>
                </a:solidFill>
              </a:rPr>
              <a:t>.</a:t>
            </a:r>
          </a:p>
        </p:txBody>
      </p:sp>
      <p:sp>
        <p:nvSpPr>
          <p:cNvPr id="5" name="TextBox 4">
            <a:extLst>
              <a:ext uri="{FF2B5EF4-FFF2-40B4-BE49-F238E27FC236}">
                <a16:creationId xmlns:a16="http://schemas.microsoft.com/office/drawing/2014/main" id="{8F014BD6-3098-8749-ACC7-9D2F3A6DF5A9}"/>
              </a:ext>
            </a:extLst>
          </p:cNvPr>
          <p:cNvSpPr txBox="1">
            <a:spLocks noChangeArrowheads="1"/>
          </p:cNvSpPr>
          <p:nvPr/>
        </p:nvSpPr>
        <p:spPr bwMode="auto">
          <a:xfrm>
            <a:off x="2244480" y="3014663"/>
            <a:ext cx="5875338"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pPr>
            <a:r>
              <a:rPr lang="en-GB" altLang="en-US" dirty="0">
                <a:solidFill>
                  <a:schemeClr val="tx1"/>
                </a:solidFill>
              </a:rPr>
              <a:t>Watching a lot of violent movies, TV and video games can make a person want try out violent words or actions. The reason why violent movies and games have an age restriction on them is so that young people are discouraged from copying similar </a:t>
            </a:r>
            <a:r>
              <a:rPr lang="en-GB" altLang="en-US" dirty="0" err="1">
                <a:solidFill>
                  <a:schemeClr val="tx1"/>
                </a:solidFill>
              </a:rPr>
              <a:t>behaviors</a:t>
            </a:r>
            <a:r>
              <a:rPr lang="en-GB" altLang="en-US" dirty="0">
                <a:solidFill>
                  <a:schemeClr val="tx1"/>
                </a:solidFill>
              </a:rPr>
              <a:t>. </a:t>
            </a:r>
          </a:p>
        </p:txBody>
      </p:sp>
    </p:spTree>
    <p:extLst>
      <p:ext uri="{BB962C8B-B14F-4D97-AF65-F5344CB8AC3E}">
        <p14:creationId xmlns:p14="http://schemas.microsoft.com/office/powerpoint/2010/main" val="2862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26E4A5F-A0C0-A143-BA2A-C6667D3D22FB}" vid="{78CAC5B1-41B2-1B44-A14D-A4B5E556DD3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BB96DF-A383-4B19-9FCB-7D93F82CE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A30ED6-994B-4125-8201-FCAFF28B2EA3}">
  <ds:schemaRefs>
    <ds:schemaRef ds:uri="http://purl.org/dc/terms/"/>
    <ds:schemaRef ds:uri="http://schemas.openxmlformats.org/package/2006/metadata/core-properties"/>
    <ds:schemaRef ds:uri="http://purl.org/dc/dcmitype/"/>
    <ds:schemaRef ds:uri="http://schemas.microsoft.com/office/infopath/2007/PartnerControls"/>
    <ds:schemaRef ds:uri="7dd8cf2c-fdd9-4b6e-977e-5a2e2fe280c6"/>
    <ds:schemaRef ds:uri="http://schemas.microsoft.com/office/2006/documentManagement/types"/>
    <ds:schemaRef ds:uri="http://purl.org/dc/elements/1.1/"/>
    <ds:schemaRef ds:uri="http://schemas.microsoft.com/office/2006/metadata/properties"/>
    <ds:schemaRef ds:uri="http://www.w3.org/XML/1998/namespace"/>
    <ds:schemaRef ds:uri="24b2b1f2-60e9-4873-a720-0da2f5bde98a"/>
    <ds:schemaRef ds:uri="c219d832-1076-4c15-87a4-e4c3e333e237"/>
  </ds:schemaRefs>
</ds:datastoreItem>
</file>

<file path=customXml/itemProps3.xml><?xml version="1.0" encoding="utf-8"?>
<ds:datastoreItem xmlns:ds="http://schemas.openxmlformats.org/officeDocument/2006/customXml" ds:itemID="{7134F95D-BF32-46FF-B3A5-D822754F13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TotalTime>
  <Words>1363</Words>
  <Application>Microsoft Macintosh PowerPoint</Application>
  <PresentationFormat>Widescreen</PresentationFormat>
  <Paragraphs>50</Paragraphs>
  <Slides>17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Lato</vt:lpstr>
      <vt:lpstr>Twinkl</vt:lpstr>
      <vt:lpstr>Twinkl SemiBold</vt:lpstr>
      <vt:lpstr>Office Theme</vt:lpstr>
      <vt:lpstr>1_Office Theme</vt:lpstr>
      <vt:lpstr>PowerPoint Presentation</vt:lpstr>
      <vt:lpstr>Can you?</vt:lpstr>
      <vt:lpstr>PowerPoint Presentation</vt:lpstr>
      <vt:lpstr>PowerPoint Presentation</vt:lpstr>
      <vt:lpstr>Rude People</vt:lpstr>
      <vt:lpstr>PowerPoint Presentation</vt:lpstr>
      <vt:lpstr>PowerPoint Presentation</vt:lpstr>
      <vt:lpstr>PowerPoint Presentation</vt:lpstr>
      <vt:lpstr>PowerPoint Presentation</vt:lpstr>
      <vt:lpstr>PowerPoint Presentation</vt:lpstr>
      <vt:lpstr>PowerPoint Presentation</vt:lpstr>
      <vt:lpstr>Reflect</vt:lpstr>
      <vt:lpstr>Bullying Ends Here</vt:lpstr>
      <vt:lpstr>Bullying Ends Here</vt:lpstr>
      <vt:lpstr>Bullying Ends Here</vt:lpstr>
      <vt:lpstr>Bullying Ends Here</vt:lpstr>
      <vt:lpstr>Reach Out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Daania Fazal</dc:creator>
  <cp:lastModifiedBy>Mona Mohamed Arshe</cp:lastModifiedBy>
  <cp:revision>9</cp:revision>
  <dcterms:created xsi:type="dcterms:W3CDTF">2020-06-30T11:03:16Z</dcterms:created>
  <dcterms:modified xsi:type="dcterms:W3CDTF">2022-11-12T18:39:48Z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