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7"/>
      <p:bold r:id="rId18"/>
    </p:embeddedFont>
    <p:embeddedFont>
      <p:font typeface="Hammersmith One" panose="02010703030501060504" pitchFamily="2" charset="0"/>
      <p:regular r:id="rId19"/>
    </p:embeddedFont>
    <p:embeddedFont>
      <p:font typeface="Love Ya Like A Sister" panose="020B0604020202020204" charset="0"/>
      <p:regular r:id="rId20"/>
    </p:embeddedFont>
    <p:embeddedFont>
      <p:font typeface="Slackey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CAE25B-B506-4325-9AB5-31C51F11C860}">
  <a:tblStyle styleId="{27CAE25B-B506-4325-9AB5-31C51F11C8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0948daa5c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0948daa5c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394d5788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c394d5788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4215576a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c4215576a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c4215576a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c4215576a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Students should be sure to read directions and try the task on their own (at least one problem or question) before going on to the next skill step.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4215576a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c4215576a5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Students should be sure to read directions and try the task on their own (at least one problem or question) before going on to the next skill step.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c4215576a5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c4215576a5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394d578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c394d5788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Students should be sure to read directions and try the task on their own (at least one problem or question) before going on to the next skill step.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709062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709062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Students should be sure to read directions and try the task on their own (at least one problem or question) before going on to the next skill step.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88327868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88327868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Discuss that this is appropriate in class, not at home or with friends.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88327868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88327868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Discuss that this is appropriate in class, not at home or with friends.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709062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709062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4215576a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c4215576a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394d578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c394d5788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c394d5788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c394d5788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28850" y="1937900"/>
            <a:ext cx="4876200" cy="10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28850" y="3187850"/>
            <a:ext cx="468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3975" y="2241"/>
            <a:ext cx="7101177" cy="1048096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988" y="3904248"/>
            <a:ext cx="9139997" cy="1239249"/>
          </a:xfrm>
          <a:custGeom>
            <a:avLst/>
            <a:gdLst/>
            <a:ahLst/>
            <a:cxnLst/>
            <a:rect l="l" t="t" r="r" b="b"/>
            <a:pathLst>
              <a:path w="71127" h="24255" extrusionOk="0">
                <a:moveTo>
                  <a:pt x="14009" y="1"/>
                </a:moveTo>
                <a:cubicBezTo>
                  <a:pt x="9668" y="1"/>
                  <a:pt x="5058" y="971"/>
                  <a:pt x="0" y="3463"/>
                </a:cubicBezTo>
                <a:lnTo>
                  <a:pt x="0" y="24254"/>
                </a:lnTo>
                <a:lnTo>
                  <a:pt x="71126" y="24254"/>
                </a:lnTo>
                <a:lnTo>
                  <a:pt x="71126" y="9299"/>
                </a:lnTo>
                <a:cubicBezTo>
                  <a:pt x="66254" y="11248"/>
                  <a:pt x="61798" y="12025"/>
                  <a:pt x="57630" y="12025"/>
                </a:cubicBezTo>
                <a:cubicBezTo>
                  <a:pt x="41231" y="12025"/>
                  <a:pt x="29288" y="1"/>
                  <a:pt x="14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374275" y="1337050"/>
            <a:ext cx="2056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374275" y="2171050"/>
            <a:ext cx="2056500" cy="1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 ">
  <p:cSld name="CUSTOM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 rot="-446">
            <a:off x="856556" y="1475801"/>
            <a:ext cx="23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 rot="501">
            <a:off x="856556" y="2316794"/>
            <a:ext cx="2056500" cy="1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713225" y="1257300"/>
            <a:ext cx="7717500" cy="32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arabicPeriod"/>
              <a:defRPr sz="1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alphaLcPeriod"/>
              <a:defRPr sz="1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Anaheim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 rot="10800000" flipH="1">
            <a:off x="3975" y="2241"/>
            <a:ext cx="9139997" cy="1239249"/>
          </a:xfrm>
          <a:custGeom>
            <a:avLst/>
            <a:gdLst/>
            <a:ahLst/>
            <a:cxnLst/>
            <a:rect l="l" t="t" r="r" b="b"/>
            <a:pathLst>
              <a:path w="71127" h="24255" extrusionOk="0">
                <a:moveTo>
                  <a:pt x="14009" y="1"/>
                </a:moveTo>
                <a:cubicBezTo>
                  <a:pt x="9668" y="1"/>
                  <a:pt x="5058" y="971"/>
                  <a:pt x="0" y="3463"/>
                </a:cubicBezTo>
                <a:lnTo>
                  <a:pt x="0" y="24254"/>
                </a:lnTo>
                <a:lnTo>
                  <a:pt x="71126" y="24254"/>
                </a:lnTo>
                <a:lnTo>
                  <a:pt x="71126" y="9299"/>
                </a:lnTo>
                <a:cubicBezTo>
                  <a:pt x="66254" y="11248"/>
                  <a:pt x="61798" y="12025"/>
                  <a:pt x="57630" y="12025"/>
                </a:cubicBezTo>
                <a:cubicBezTo>
                  <a:pt x="41231" y="12025"/>
                  <a:pt x="29288" y="1"/>
                  <a:pt x="14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6"/>
          <p:cNvSpPr txBox="1"/>
          <p:nvPr/>
        </p:nvSpPr>
        <p:spPr>
          <a:xfrm>
            <a:off x="713225" y="463300"/>
            <a:ext cx="27810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Hammersmith One"/>
                <a:ea typeface="Hammersmith One"/>
                <a:cs typeface="Hammersmith One"/>
                <a:sym typeface="Hammersmith On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</a:t>
            </a:r>
            <a:r>
              <a:rPr lang="en" sz="1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Hammersmith One"/>
                <a:ea typeface="Hammersmith One"/>
                <a:cs typeface="Hammersmith One"/>
                <a:sym typeface="Hammersmith O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Hammersmith One"/>
                <a:ea typeface="Hammersmith One"/>
                <a:cs typeface="Hammersmith One"/>
                <a:sym typeface="Hammersmith O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2" name="Google Shape;62;p16"/>
          <p:cNvSpPr/>
          <p:nvPr/>
        </p:nvSpPr>
        <p:spPr>
          <a:xfrm rot="10800000" flipH="1">
            <a:off x="2042809" y="4095400"/>
            <a:ext cx="7101177" cy="1048096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228850" y="1328300"/>
            <a:ext cx="4876200" cy="10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713225" y="2349650"/>
            <a:ext cx="771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accent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_1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_1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3400" y="1579350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838388" y="2869600"/>
            <a:ext cx="54672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Hammersmith One"/>
              <a:buNone/>
              <a:defRPr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50" y="4061148"/>
            <a:ext cx="9144087" cy="1082376"/>
          </a:xfrm>
          <a:custGeom>
            <a:avLst/>
            <a:gdLst/>
            <a:ahLst/>
            <a:cxnLst/>
            <a:rect l="l" t="t" r="r" b="b"/>
            <a:pathLst>
              <a:path w="71127" h="22664" extrusionOk="0">
                <a:moveTo>
                  <a:pt x="11993" y="0"/>
                </a:moveTo>
                <a:cubicBezTo>
                  <a:pt x="8861" y="0"/>
                  <a:pt x="4381" y="802"/>
                  <a:pt x="1" y="1903"/>
                </a:cubicBezTo>
                <a:lnTo>
                  <a:pt x="1" y="22663"/>
                </a:lnTo>
                <a:lnTo>
                  <a:pt x="71127" y="22663"/>
                </a:lnTo>
                <a:lnTo>
                  <a:pt x="71127" y="7708"/>
                </a:lnTo>
                <a:cubicBezTo>
                  <a:pt x="62625" y="11075"/>
                  <a:pt x="49630" y="16025"/>
                  <a:pt x="38798" y="16025"/>
                </a:cubicBezTo>
                <a:cubicBezTo>
                  <a:pt x="32126" y="16025"/>
                  <a:pt x="26273" y="14147"/>
                  <a:pt x="22798" y="8863"/>
                </a:cubicBezTo>
                <a:cubicBezTo>
                  <a:pt x="20548" y="5429"/>
                  <a:pt x="18876" y="1599"/>
                  <a:pt x="14743" y="322"/>
                </a:cubicBezTo>
                <a:cubicBezTo>
                  <a:pt x="14037" y="100"/>
                  <a:pt x="13099" y="0"/>
                  <a:pt x="119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27701" y="4409"/>
            <a:ext cx="3716284" cy="1019689"/>
          </a:xfrm>
          <a:custGeom>
            <a:avLst/>
            <a:gdLst/>
            <a:ahLst/>
            <a:cxnLst/>
            <a:rect l="l" t="t" r="r" b="b"/>
            <a:pathLst>
              <a:path w="28907" h="14107" extrusionOk="0">
                <a:moveTo>
                  <a:pt x="0" y="1"/>
                </a:moveTo>
                <a:cubicBezTo>
                  <a:pt x="1672" y="6688"/>
                  <a:pt x="6505" y="13253"/>
                  <a:pt x="17843" y="14044"/>
                </a:cubicBezTo>
                <a:cubicBezTo>
                  <a:pt x="18370" y="14087"/>
                  <a:pt x="19237" y="14107"/>
                  <a:pt x="20376" y="14107"/>
                </a:cubicBezTo>
                <a:cubicBezTo>
                  <a:pt x="22453" y="14107"/>
                  <a:pt x="25433" y="14040"/>
                  <a:pt x="28907" y="13922"/>
                </a:cubicBezTo>
                <a:lnTo>
                  <a:pt x="2890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225" y="1333500"/>
            <a:ext cx="7717500" cy="32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●"/>
              <a:defRPr sz="14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○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■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●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○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■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●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○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Hammersmith One"/>
              <a:buChar char="■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●"/>
              <a:defRPr sz="14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○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■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●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○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■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●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Hammersmith One"/>
              <a:buChar char="○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Hammersmith One"/>
              <a:buChar char="■"/>
              <a:defRPr sz="12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738000" cy="12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 rot="-376274">
            <a:off x="856556" y="1393445"/>
            <a:ext cx="2312438" cy="7557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 rot="-376369">
            <a:off x="986407" y="2234320"/>
            <a:ext cx="2056513" cy="144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4002548"/>
            <a:ext cx="9144087" cy="1140962"/>
          </a:xfrm>
          <a:custGeom>
            <a:avLst/>
            <a:gdLst/>
            <a:ahLst/>
            <a:cxnLst/>
            <a:rect l="l" t="t" r="r" b="b"/>
            <a:pathLst>
              <a:path w="71127" h="22664" extrusionOk="0">
                <a:moveTo>
                  <a:pt x="11993" y="0"/>
                </a:moveTo>
                <a:cubicBezTo>
                  <a:pt x="8861" y="0"/>
                  <a:pt x="4381" y="802"/>
                  <a:pt x="1" y="1903"/>
                </a:cubicBezTo>
                <a:lnTo>
                  <a:pt x="1" y="22663"/>
                </a:lnTo>
                <a:lnTo>
                  <a:pt x="71127" y="22663"/>
                </a:lnTo>
                <a:lnTo>
                  <a:pt x="71127" y="7708"/>
                </a:lnTo>
                <a:cubicBezTo>
                  <a:pt x="62625" y="11075"/>
                  <a:pt x="49630" y="16025"/>
                  <a:pt x="38798" y="16025"/>
                </a:cubicBezTo>
                <a:cubicBezTo>
                  <a:pt x="32126" y="16025"/>
                  <a:pt x="26273" y="14147"/>
                  <a:pt x="22798" y="8863"/>
                </a:cubicBezTo>
                <a:cubicBezTo>
                  <a:pt x="20548" y="5429"/>
                  <a:pt x="18876" y="1599"/>
                  <a:pt x="14743" y="322"/>
                </a:cubicBezTo>
                <a:cubicBezTo>
                  <a:pt x="14037" y="100"/>
                  <a:pt x="13099" y="0"/>
                  <a:pt x="119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5427751" y="4409"/>
            <a:ext cx="3716284" cy="1019689"/>
          </a:xfrm>
          <a:custGeom>
            <a:avLst/>
            <a:gdLst/>
            <a:ahLst/>
            <a:cxnLst/>
            <a:rect l="l" t="t" r="r" b="b"/>
            <a:pathLst>
              <a:path w="28907" h="14107" extrusionOk="0">
                <a:moveTo>
                  <a:pt x="0" y="1"/>
                </a:moveTo>
                <a:cubicBezTo>
                  <a:pt x="1672" y="6688"/>
                  <a:pt x="6505" y="13253"/>
                  <a:pt x="17843" y="14044"/>
                </a:cubicBezTo>
                <a:cubicBezTo>
                  <a:pt x="18370" y="14087"/>
                  <a:pt x="19237" y="14107"/>
                  <a:pt x="20376" y="14107"/>
                </a:cubicBezTo>
                <a:cubicBezTo>
                  <a:pt x="22453" y="14107"/>
                  <a:pt x="25433" y="14040"/>
                  <a:pt x="28907" y="13922"/>
                </a:cubicBezTo>
                <a:lnTo>
                  <a:pt x="289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2023800"/>
            <a:ext cx="6367800" cy="10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 rot="534885">
            <a:off x="6180977" y="1088961"/>
            <a:ext cx="1883655" cy="1325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mmersmith One"/>
              <a:buNone/>
              <a:defRPr sz="14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0" y="527533"/>
            <a:ext cx="9144087" cy="3919256"/>
          </a:xfrm>
          <a:custGeom>
            <a:avLst/>
            <a:gdLst/>
            <a:ahLst/>
            <a:cxnLst/>
            <a:rect l="l" t="t" r="r" b="b"/>
            <a:pathLst>
              <a:path w="71127" h="54197" extrusionOk="0">
                <a:moveTo>
                  <a:pt x="31" y="35825"/>
                </a:moveTo>
                <a:lnTo>
                  <a:pt x="1" y="35837"/>
                </a:lnTo>
                <a:lnTo>
                  <a:pt x="31" y="35837"/>
                </a:lnTo>
                <a:lnTo>
                  <a:pt x="31" y="35825"/>
                </a:lnTo>
                <a:close/>
                <a:moveTo>
                  <a:pt x="29280" y="1"/>
                </a:moveTo>
                <a:cubicBezTo>
                  <a:pt x="26244" y="1"/>
                  <a:pt x="11695" y="2566"/>
                  <a:pt x="31" y="4560"/>
                </a:cubicBezTo>
                <a:lnTo>
                  <a:pt x="31" y="35825"/>
                </a:lnTo>
                <a:lnTo>
                  <a:pt x="1490" y="35260"/>
                </a:lnTo>
                <a:cubicBezTo>
                  <a:pt x="7637" y="32825"/>
                  <a:pt x="16804" y="29224"/>
                  <a:pt x="25203" y="29224"/>
                </a:cubicBezTo>
                <a:cubicBezTo>
                  <a:pt x="31591" y="29224"/>
                  <a:pt x="37535" y="31307"/>
                  <a:pt x="41369" y="37570"/>
                </a:cubicBezTo>
                <a:cubicBezTo>
                  <a:pt x="43740" y="41430"/>
                  <a:pt x="43011" y="46080"/>
                  <a:pt x="45108" y="49971"/>
                </a:cubicBezTo>
                <a:cubicBezTo>
                  <a:pt x="47144" y="53740"/>
                  <a:pt x="50731" y="54196"/>
                  <a:pt x="54318" y="54196"/>
                </a:cubicBezTo>
                <a:cubicBezTo>
                  <a:pt x="59546" y="54196"/>
                  <a:pt x="65504" y="52251"/>
                  <a:pt x="71127" y="49059"/>
                </a:cubicBezTo>
                <a:lnTo>
                  <a:pt x="71127" y="26870"/>
                </a:lnTo>
                <a:cubicBezTo>
                  <a:pt x="68270" y="28725"/>
                  <a:pt x="65200" y="30214"/>
                  <a:pt x="62038" y="31004"/>
                </a:cubicBezTo>
                <a:cubicBezTo>
                  <a:pt x="60871" y="31305"/>
                  <a:pt x="59566" y="31477"/>
                  <a:pt x="58226" y="31477"/>
                </a:cubicBezTo>
                <a:cubicBezTo>
                  <a:pt x="54683" y="31477"/>
                  <a:pt x="50895" y="30273"/>
                  <a:pt x="48755" y="27053"/>
                </a:cubicBezTo>
                <a:cubicBezTo>
                  <a:pt x="47418" y="25047"/>
                  <a:pt x="47084" y="22494"/>
                  <a:pt x="46567" y="20062"/>
                </a:cubicBezTo>
                <a:cubicBezTo>
                  <a:pt x="44561" y="9879"/>
                  <a:pt x="39667" y="92"/>
                  <a:pt x="29333" y="1"/>
                </a:cubicBezTo>
                <a:cubicBezTo>
                  <a:pt x="29316" y="1"/>
                  <a:pt x="29298" y="1"/>
                  <a:pt x="292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713225" y="3529775"/>
            <a:ext cx="24873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ammersmith One"/>
              <a:buChar char="●"/>
              <a:defRPr sz="18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○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■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●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○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■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●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mmersmith One"/>
              <a:buChar char="○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ammersmith One"/>
              <a:buChar char="■"/>
              <a:defRPr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/>
        </p:nvSpPr>
        <p:spPr>
          <a:xfrm>
            <a:off x="1828750" y="1809900"/>
            <a:ext cx="5325300" cy="152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700" b="1">
                <a:latin typeface="Amatic SC"/>
                <a:ea typeface="Amatic SC"/>
                <a:cs typeface="Amatic SC"/>
                <a:sym typeface="Amatic SC"/>
              </a:rPr>
              <a:t>ASKING FOR HELP</a:t>
            </a:r>
            <a:endParaRPr sz="87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Google Shape;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78631">
            <a:off x="6590024" y="27352"/>
            <a:ext cx="1685149" cy="308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00" y="3066100"/>
            <a:ext cx="1924725" cy="18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025" y="3550650"/>
            <a:ext cx="2124700" cy="14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500" y="507725"/>
            <a:ext cx="2187325" cy="17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644686-29F7-CAB2-D1D3-2BA8A99C3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D80922-A50E-F6D0-9E4A-D8DA3F641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0" y="0"/>
            <a:ext cx="9190320" cy="5141237"/>
          </a:xfrm>
          <a:custGeom>
            <a:avLst/>
            <a:gdLst/>
            <a:ahLst/>
            <a:cxnLst/>
            <a:rect l="l" t="t" r="r" b="b"/>
            <a:pathLst>
              <a:path w="71127" h="71127" extrusionOk="0">
                <a:moveTo>
                  <a:pt x="1" y="1"/>
                </a:moveTo>
                <a:lnTo>
                  <a:pt x="1" y="71127"/>
                </a:lnTo>
                <a:lnTo>
                  <a:pt x="71127" y="71127"/>
                </a:lnTo>
                <a:lnTo>
                  <a:pt x="71127" y="1"/>
                </a:lnTo>
                <a:close/>
              </a:path>
            </a:pathLst>
          </a:custGeom>
          <a:solidFill>
            <a:srgbClr val="FED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0"/>
          <p:cNvSpPr/>
          <p:nvPr/>
        </p:nvSpPr>
        <p:spPr>
          <a:xfrm>
            <a:off x="4025" y="2250"/>
            <a:ext cx="9190319" cy="814646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rgbClr val="FF6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0"/>
          <p:cNvSpPr txBox="1"/>
          <p:nvPr/>
        </p:nvSpPr>
        <p:spPr>
          <a:xfrm>
            <a:off x="205725" y="589038"/>
            <a:ext cx="43368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lackey"/>
                <a:ea typeface="Slackey"/>
                <a:cs typeface="Slackey"/>
                <a:sym typeface="Slackey"/>
              </a:rPr>
              <a:t>When my teacher says, “what do you need?”. I can say, “I need help, please”. </a:t>
            </a:r>
            <a:endParaRPr sz="3000">
              <a:latin typeface="Slackey"/>
              <a:ea typeface="Slackey"/>
              <a:cs typeface="Slackey"/>
              <a:sym typeface="Slac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lackey"/>
              <a:ea typeface="Slackey"/>
              <a:cs typeface="Slackey"/>
              <a:sym typeface="Slac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825" y="1185475"/>
            <a:ext cx="3633000" cy="36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1442175" y="5184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5133400" y="121075"/>
            <a:ext cx="1936200" cy="1401900"/>
          </a:xfrm>
          <a:prstGeom prst="cloudCallout">
            <a:avLst>
              <a:gd name="adj1" fmla="val 10944"/>
              <a:gd name="adj2" fmla="val 91718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5657550" y="407525"/>
            <a:ext cx="135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ove Ya Like A Sister"/>
                <a:ea typeface="Love Ya Like A Sister"/>
                <a:cs typeface="Love Ya Like A Sister"/>
                <a:sym typeface="Love Ya Like A Sister"/>
              </a:rPr>
              <a:t>“Help, please”</a:t>
            </a:r>
            <a:endParaRPr sz="17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00" y="2955000"/>
            <a:ext cx="3619500" cy="21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>
            <a:off x="0" y="0"/>
            <a:ext cx="9190320" cy="5141237"/>
          </a:xfrm>
          <a:custGeom>
            <a:avLst/>
            <a:gdLst/>
            <a:ahLst/>
            <a:cxnLst/>
            <a:rect l="l" t="t" r="r" b="b"/>
            <a:pathLst>
              <a:path w="71127" h="71127" extrusionOk="0">
                <a:moveTo>
                  <a:pt x="1" y="1"/>
                </a:moveTo>
                <a:lnTo>
                  <a:pt x="1" y="71127"/>
                </a:lnTo>
                <a:lnTo>
                  <a:pt x="71127" y="71127"/>
                </a:lnTo>
                <a:lnTo>
                  <a:pt x="71127" y="1"/>
                </a:lnTo>
                <a:close/>
              </a:path>
            </a:pathLst>
          </a:custGeom>
          <a:solidFill>
            <a:srgbClr val="FED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1"/>
          <p:cNvSpPr/>
          <p:nvPr/>
        </p:nvSpPr>
        <p:spPr>
          <a:xfrm>
            <a:off x="4025" y="2250"/>
            <a:ext cx="9190319" cy="814646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rgbClr val="FF6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159225" y="984263"/>
            <a:ext cx="4336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lackey"/>
                <a:ea typeface="Slackey"/>
                <a:cs typeface="Slackey"/>
                <a:sym typeface="Slackey"/>
              </a:rPr>
              <a:t>Ater my teacher gives me help, I say thank you and then keep working! </a:t>
            </a:r>
            <a:endParaRPr sz="3000">
              <a:latin typeface="Slackey"/>
              <a:ea typeface="Slackey"/>
              <a:cs typeface="Slackey"/>
              <a:sym typeface="Slac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lackey"/>
              <a:ea typeface="Slackey"/>
              <a:cs typeface="Slackey"/>
              <a:sym typeface="Slac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lackey"/>
                <a:ea typeface="Slackey"/>
                <a:cs typeface="Slackey"/>
                <a:sym typeface="Slackey"/>
              </a:rPr>
              <a:t>I CAN DO IT!</a:t>
            </a:r>
            <a:endParaRPr sz="3000"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1452275" y="7261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325" y="726150"/>
            <a:ext cx="36195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1042675" y="1401400"/>
            <a:ext cx="6897300" cy="12930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Amatic SC"/>
                <a:ea typeface="Amatic SC"/>
                <a:cs typeface="Amatic SC"/>
                <a:sym typeface="Amatic SC"/>
              </a:rPr>
              <a:t>wHAT SHOULD they DO?</a:t>
            </a:r>
            <a:endParaRPr sz="72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3" name="Google Shape;183;p32"/>
          <p:cNvSpPr/>
          <p:nvPr/>
        </p:nvSpPr>
        <p:spPr>
          <a:xfrm>
            <a:off x="135175" y="205075"/>
            <a:ext cx="5774799" cy="917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lackey"/>
              </a:rPr>
              <a:t>LET'S PLAY</a:t>
            </a: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950" y="2554300"/>
            <a:ext cx="2144300" cy="24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3358400" y="3045750"/>
            <a:ext cx="33585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lackey"/>
                <a:ea typeface="Slackey"/>
                <a:cs typeface="Slackey"/>
                <a:sym typeface="Slackey"/>
              </a:rPr>
              <a:t>This friend is starting to feel a little frustrated. Math is SO hard, and he does not know what to do. What should he do?!</a:t>
            </a:r>
            <a:endParaRPr sz="1700"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/>
        </p:nvSpPr>
        <p:spPr>
          <a:xfrm>
            <a:off x="1042675" y="1401400"/>
            <a:ext cx="6897300" cy="23397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latin typeface="Amatic SC"/>
                <a:ea typeface="Amatic SC"/>
                <a:cs typeface="Amatic SC"/>
                <a:sym typeface="Amatic SC"/>
              </a:rPr>
              <a:t>ASK FOR HELP</a:t>
            </a:r>
            <a:endParaRPr sz="9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Amatic SC"/>
                <a:ea typeface="Amatic SC"/>
                <a:cs typeface="Amatic SC"/>
                <a:sym typeface="Amatic SC"/>
              </a:rPr>
              <a:t>									       But, how?</a:t>
            </a:r>
            <a:endParaRPr sz="25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25" y="0"/>
            <a:ext cx="3619500" cy="15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128500" y="129002"/>
            <a:ext cx="7529134" cy="8639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E5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D966"/>
                </a:solidFill>
                <a:latin typeface="Slackey"/>
              </a:rPr>
              <a:t>SUMMARY</a:t>
            </a:r>
          </a:p>
        </p:txBody>
      </p:sp>
      <p:sp>
        <p:nvSpPr>
          <p:cNvPr id="197" name="Google Shape;197;p34"/>
          <p:cNvSpPr txBox="1"/>
          <p:nvPr/>
        </p:nvSpPr>
        <p:spPr>
          <a:xfrm>
            <a:off x="3186950" y="3237375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graphicFrame>
        <p:nvGraphicFramePr>
          <p:cNvPr id="198" name="Google Shape;198;p34"/>
          <p:cNvGraphicFramePr/>
          <p:nvPr/>
        </p:nvGraphicFramePr>
        <p:xfrm>
          <a:off x="199688" y="1237830"/>
          <a:ext cx="8744625" cy="3573850"/>
        </p:xfrm>
        <a:graphic>
          <a:graphicData uri="http://schemas.openxmlformats.org/drawingml/2006/table">
            <a:tbl>
              <a:tblPr>
                <a:noFill/>
                <a:tableStyleId>{27CAE25B-B506-4325-9AB5-31C51F11C860}</a:tableStyleId>
              </a:tblPr>
              <a:tblGrid>
                <a:gridCol w="291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50" y="1865775"/>
            <a:ext cx="2547075" cy="25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225" y="1977111"/>
            <a:ext cx="2324413" cy="232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550" y="1222638"/>
            <a:ext cx="1785075" cy="17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/>
          <p:nvPr/>
        </p:nvSpPr>
        <p:spPr>
          <a:xfrm>
            <a:off x="6289942" y="2590738"/>
            <a:ext cx="2572685" cy="10971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lackey"/>
              </a:rPr>
              <a:t>help please</a:t>
            </a:r>
          </a:p>
        </p:txBody>
      </p:sp>
      <p:cxnSp>
        <p:nvCxnSpPr>
          <p:cNvPr id="203" name="Google Shape;203;p34"/>
          <p:cNvCxnSpPr/>
          <p:nvPr/>
        </p:nvCxnSpPr>
        <p:spPr>
          <a:xfrm rot="10800000" flipH="1">
            <a:off x="2380125" y="3019650"/>
            <a:ext cx="615300" cy="102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p34"/>
          <p:cNvCxnSpPr/>
          <p:nvPr/>
        </p:nvCxnSpPr>
        <p:spPr>
          <a:xfrm rot="10800000" flipH="1">
            <a:off x="5674650" y="3002600"/>
            <a:ext cx="615300" cy="102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5" name="Google Shape;20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068" y="1214337"/>
            <a:ext cx="662250" cy="6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6000" y="1237825"/>
            <a:ext cx="662250" cy="6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2325" y="1237825"/>
            <a:ext cx="615300" cy="6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168825" y="337625"/>
            <a:ext cx="5520803" cy="704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4CCC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6666"/>
                </a:solidFill>
                <a:latin typeface="Slackey"/>
              </a:rPr>
              <a:t>Sometimes</a:t>
            </a:r>
          </a:p>
        </p:txBody>
      </p:sp>
      <p:sp>
        <p:nvSpPr>
          <p:cNvPr id="86" name="Google Shape;86;p22"/>
          <p:cNvSpPr txBox="1"/>
          <p:nvPr/>
        </p:nvSpPr>
        <p:spPr>
          <a:xfrm>
            <a:off x="287950" y="1211375"/>
            <a:ext cx="8469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lackey"/>
                <a:ea typeface="Slackey"/>
                <a:cs typeface="Slackey"/>
                <a:sym typeface="Slackey"/>
              </a:rPr>
              <a:t>School work is hard OR confusing. Sometimes I may feel like this…</a:t>
            </a:r>
            <a:endParaRPr sz="1500"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87" name="Google Shape;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75" y="1563675"/>
            <a:ext cx="2520225" cy="25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/>
          <p:nvPr/>
        </p:nvSpPr>
        <p:spPr>
          <a:xfrm>
            <a:off x="3045611" y="2001250"/>
            <a:ext cx="2712542" cy="12854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E599"/>
                </a:solidFill>
                <a:latin typeface="Slackey"/>
              </a:rPr>
              <a:t>OR</a:t>
            </a:r>
          </a:p>
        </p:txBody>
      </p:sp>
      <p:pic>
        <p:nvPicPr>
          <p:cNvPr id="89" name="Google Shape;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575" y="1437275"/>
            <a:ext cx="2646625" cy="26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/>
          <p:nvPr/>
        </p:nvSpPr>
        <p:spPr>
          <a:xfrm>
            <a:off x="2669450" y="4010725"/>
            <a:ext cx="619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lackey"/>
                <a:ea typeface="Slackey"/>
                <a:cs typeface="Slackey"/>
                <a:sym typeface="Slackey"/>
              </a:rPr>
              <a:t>   → When I feel this way I can ASK FOR </a:t>
            </a:r>
            <a:endParaRPr sz="1500"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91" name="Google Shape;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7078" y="3474872"/>
            <a:ext cx="1638271" cy="12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1123350" y="1371150"/>
            <a:ext cx="6897300" cy="12930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Amatic SC"/>
                <a:ea typeface="Amatic SC"/>
                <a:cs typeface="Amatic SC"/>
                <a:sym typeface="Amatic SC"/>
              </a:rPr>
              <a:t>Try it</a:t>
            </a:r>
            <a:endParaRPr sz="72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46125" y="225250"/>
            <a:ext cx="5123716" cy="9063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lackey"/>
              </a:rPr>
              <a:t>STEP 1</a:t>
            </a:r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275" y="363075"/>
            <a:ext cx="1961025" cy="19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50" y="3198125"/>
            <a:ext cx="1461275" cy="14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/>
        </p:nvSpPr>
        <p:spPr>
          <a:xfrm>
            <a:off x="1123350" y="1464675"/>
            <a:ext cx="6897300" cy="16317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Amatic SC"/>
                <a:ea typeface="Amatic SC"/>
                <a:cs typeface="Amatic SC"/>
                <a:sym typeface="Amatic SC"/>
              </a:rPr>
              <a:t>Say, “I need help”</a:t>
            </a:r>
            <a:endParaRPr sz="72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Amatic SC"/>
                <a:ea typeface="Amatic SC"/>
                <a:cs typeface="Amatic SC"/>
                <a:sym typeface="Amatic SC"/>
              </a:rPr>
              <a:t>(with a quiet voice)</a:t>
            </a:r>
            <a:endParaRPr sz="22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144300" y="214250"/>
            <a:ext cx="5543798" cy="1016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lackey"/>
              </a:rPr>
              <a:t>STEP 2</a:t>
            </a:r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650" y="133575"/>
            <a:ext cx="2401200" cy="2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00" y="2954975"/>
            <a:ext cx="1931875" cy="1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125" y="2780125"/>
            <a:ext cx="2281550" cy="22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/>
        </p:nvSpPr>
        <p:spPr>
          <a:xfrm>
            <a:off x="827000" y="1791700"/>
            <a:ext cx="6848100" cy="9543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Wait</a:t>
            </a:r>
            <a:endParaRPr sz="11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201200" y="172700"/>
            <a:ext cx="6424851" cy="1309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Slackey"/>
              </a:rPr>
              <a:t>STEP 3</a:t>
            </a:r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00" y="2836750"/>
            <a:ext cx="2092700" cy="20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400" y="1482550"/>
            <a:ext cx="2201400" cy="25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2188500" y="2883725"/>
            <a:ext cx="5395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lackey"/>
                <a:ea typeface="Slackey"/>
                <a:cs typeface="Slackey"/>
                <a:sym typeface="Slackey"/>
              </a:rPr>
              <a:t>Sometimes a teacher may be helping another friend, and I might need to wait for a little. That’s OK. It’s not always easy to wait, but I can do it. </a:t>
            </a:r>
            <a:endParaRPr sz="1500"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0" y="0"/>
            <a:ext cx="9190320" cy="5141237"/>
          </a:xfrm>
          <a:custGeom>
            <a:avLst/>
            <a:gdLst/>
            <a:ahLst/>
            <a:cxnLst/>
            <a:rect l="l" t="t" r="r" b="b"/>
            <a:pathLst>
              <a:path w="71127" h="71127" extrusionOk="0">
                <a:moveTo>
                  <a:pt x="1" y="1"/>
                </a:moveTo>
                <a:lnTo>
                  <a:pt x="1" y="71127"/>
                </a:lnTo>
                <a:lnTo>
                  <a:pt x="71127" y="71127"/>
                </a:lnTo>
                <a:lnTo>
                  <a:pt x="71127" y="1"/>
                </a:lnTo>
                <a:close/>
              </a:path>
            </a:pathLst>
          </a:custGeom>
          <a:solidFill>
            <a:srgbClr val="FED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6"/>
          <p:cNvSpPr/>
          <p:nvPr/>
        </p:nvSpPr>
        <p:spPr>
          <a:xfrm>
            <a:off x="0" y="0"/>
            <a:ext cx="9190319" cy="1207959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rgbClr val="FF6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6"/>
          <p:cNvSpPr/>
          <p:nvPr/>
        </p:nvSpPr>
        <p:spPr>
          <a:xfrm>
            <a:off x="417313" y="1606313"/>
            <a:ext cx="8227359" cy="1677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6674"/>
                </a:solidFill>
                <a:latin typeface="Slackey"/>
              </a:rPr>
              <a:t>STORY TIME</a:t>
            </a:r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00" y="3348325"/>
            <a:ext cx="1724575" cy="17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850" y="42600"/>
            <a:ext cx="1677600" cy="167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6"/>
          <p:cNvCxnSpPr/>
          <p:nvPr/>
        </p:nvCxnSpPr>
        <p:spPr>
          <a:xfrm>
            <a:off x="2805550" y="3682275"/>
            <a:ext cx="5757300" cy="99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26"/>
          <p:cNvCxnSpPr/>
          <p:nvPr/>
        </p:nvCxnSpPr>
        <p:spPr>
          <a:xfrm>
            <a:off x="3633575" y="3955050"/>
            <a:ext cx="4929300" cy="12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6"/>
          <p:cNvCxnSpPr/>
          <p:nvPr/>
        </p:nvCxnSpPr>
        <p:spPr>
          <a:xfrm>
            <a:off x="4474775" y="4175300"/>
            <a:ext cx="4088100" cy="366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6"/>
          <p:cNvSpPr txBox="1"/>
          <p:nvPr/>
        </p:nvSpPr>
        <p:spPr>
          <a:xfrm>
            <a:off x="3585075" y="4430950"/>
            <a:ext cx="5304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lackey"/>
                <a:ea typeface="Slackey"/>
                <a:cs typeface="Slackey"/>
                <a:sym typeface="Slackey"/>
              </a:rPr>
              <a:t>HOW TO ASK FOR HELP</a:t>
            </a:r>
            <a:endParaRPr sz="2500"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>
            <a:off x="0" y="0"/>
            <a:ext cx="9190320" cy="5141237"/>
          </a:xfrm>
          <a:custGeom>
            <a:avLst/>
            <a:gdLst/>
            <a:ahLst/>
            <a:cxnLst/>
            <a:rect l="l" t="t" r="r" b="b"/>
            <a:pathLst>
              <a:path w="71127" h="71127" extrusionOk="0">
                <a:moveTo>
                  <a:pt x="1" y="1"/>
                </a:moveTo>
                <a:lnTo>
                  <a:pt x="1" y="71127"/>
                </a:lnTo>
                <a:lnTo>
                  <a:pt x="71127" y="71127"/>
                </a:lnTo>
                <a:lnTo>
                  <a:pt x="71127" y="1"/>
                </a:lnTo>
                <a:close/>
              </a:path>
            </a:pathLst>
          </a:custGeom>
          <a:solidFill>
            <a:srgbClr val="FED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4025" y="2250"/>
            <a:ext cx="9190319" cy="1207959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rgbClr val="FF6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413825" y="1126113"/>
            <a:ext cx="3308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Slackey"/>
                <a:ea typeface="Slackey"/>
                <a:cs typeface="Slackey"/>
                <a:sym typeface="Slackey"/>
              </a:rPr>
              <a:t>I DO LOTS OF THINGS AT SCHOOL </a:t>
            </a:r>
            <a:endParaRPr sz="4400"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325" y="1077513"/>
            <a:ext cx="36195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0" y="0"/>
            <a:ext cx="9190320" cy="5141237"/>
          </a:xfrm>
          <a:custGeom>
            <a:avLst/>
            <a:gdLst/>
            <a:ahLst/>
            <a:cxnLst/>
            <a:rect l="l" t="t" r="r" b="b"/>
            <a:pathLst>
              <a:path w="71127" h="71127" extrusionOk="0">
                <a:moveTo>
                  <a:pt x="1" y="1"/>
                </a:moveTo>
                <a:lnTo>
                  <a:pt x="1" y="71127"/>
                </a:lnTo>
                <a:lnTo>
                  <a:pt x="71127" y="71127"/>
                </a:lnTo>
                <a:lnTo>
                  <a:pt x="71127" y="1"/>
                </a:lnTo>
                <a:close/>
              </a:path>
            </a:pathLst>
          </a:custGeom>
          <a:solidFill>
            <a:srgbClr val="FED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/>
          <p:nvPr/>
        </p:nvSpPr>
        <p:spPr>
          <a:xfrm>
            <a:off x="4025" y="2250"/>
            <a:ext cx="9190319" cy="1207959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rgbClr val="FF6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66850" y="1298925"/>
            <a:ext cx="5026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lackey"/>
                <a:ea typeface="Slackey"/>
                <a:cs typeface="Slackey"/>
                <a:sym typeface="Slackey"/>
              </a:rPr>
              <a:t>Sometimes I feel confused because work is hard. That’s ok! </a:t>
            </a:r>
            <a:endParaRPr sz="3200">
              <a:latin typeface="Slackey"/>
              <a:ea typeface="Slackey"/>
              <a:cs typeface="Slackey"/>
              <a:sym typeface="Slac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lackey"/>
                <a:ea typeface="Slackey"/>
                <a:cs typeface="Slackey"/>
                <a:sym typeface="Slackey"/>
              </a:rPr>
              <a:t>If something is too hard, a teacher can help me. </a:t>
            </a:r>
            <a:endParaRPr sz="3200"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100" y="-78975"/>
            <a:ext cx="3003175" cy="30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125" y="2471150"/>
            <a:ext cx="2656150" cy="25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0" y="0"/>
            <a:ext cx="9190320" cy="5141237"/>
          </a:xfrm>
          <a:custGeom>
            <a:avLst/>
            <a:gdLst/>
            <a:ahLst/>
            <a:cxnLst/>
            <a:rect l="l" t="t" r="r" b="b"/>
            <a:pathLst>
              <a:path w="71127" h="71127" extrusionOk="0">
                <a:moveTo>
                  <a:pt x="1" y="1"/>
                </a:moveTo>
                <a:lnTo>
                  <a:pt x="1" y="71127"/>
                </a:lnTo>
                <a:lnTo>
                  <a:pt x="71127" y="71127"/>
                </a:lnTo>
                <a:lnTo>
                  <a:pt x="71127" y="1"/>
                </a:lnTo>
                <a:close/>
              </a:path>
            </a:pathLst>
          </a:custGeom>
          <a:solidFill>
            <a:srgbClr val="FED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9"/>
          <p:cNvSpPr/>
          <p:nvPr/>
        </p:nvSpPr>
        <p:spPr>
          <a:xfrm>
            <a:off x="4025" y="2250"/>
            <a:ext cx="9190319" cy="814646"/>
          </a:xfrm>
          <a:custGeom>
            <a:avLst/>
            <a:gdLst/>
            <a:ahLst/>
            <a:cxnLst/>
            <a:rect l="l" t="t" r="r" b="b"/>
            <a:pathLst>
              <a:path w="55261" h="14500" extrusionOk="0">
                <a:moveTo>
                  <a:pt x="1" y="0"/>
                </a:moveTo>
                <a:cubicBezTo>
                  <a:pt x="4742" y="14499"/>
                  <a:pt x="27782" y="5715"/>
                  <a:pt x="55260" y="11642"/>
                </a:cubicBezTo>
                <a:lnTo>
                  <a:pt x="55260" y="0"/>
                </a:lnTo>
                <a:close/>
              </a:path>
            </a:pathLst>
          </a:custGeom>
          <a:solidFill>
            <a:srgbClr val="FF6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453800" y="755400"/>
            <a:ext cx="43368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lackey"/>
                <a:ea typeface="Slackey"/>
                <a:cs typeface="Slackey"/>
                <a:sym typeface="Slackey"/>
              </a:rPr>
              <a:t>If I cannot my work alone, I can raise my hand to get my teachers attention. I raise my hand with a quiet voice. I do not scream or shout to get my teachers attention.</a:t>
            </a:r>
            <a:endParaRPr sz="2700"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450" y="1669225"/>
            <a:ext cx="3376375" cy="3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600" y="272300"/>
            <a:ext cx="1799650" cy="17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deo Call Background for Teachers and Students by Slidesgo">
  <a:themeElements>
    <a:clrScheme name="Simple Light">
      <a:dk1>
        <a:srgbClr val="000000"/>
      </a:dk1>
      <a:lt1>
        <a:srgbClr val="FFFFFF"/>
      </a:lt1>
      <a:dk2>
        <a:srgbClr val="FEDD4F"/>
      </a:dk2>
      <a:lt2>
        <a:srgbClr val="91D9FF"/>
      </a:lt2>
      <a:accent1>
        <a:srgbClr val="00033F"/>
      </a:accent1>
      <a:accent2>
        <a:srgbClr val="5259FF"/>
      </a:accent2>
      <a:accent3>
        <a:srgbClr val="FF6674"/>
      </a:accent3>
      <a:accent4>
        <a:srgbClr val="5259FF"/>
      </a:accent4>
      <a:accent5>
        <a:srgbClr val="91D9FF"/>
      </a:accent5>
      <a:accent6>
        <a:srgbClr val="FEDD4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(16:9)</PresentationFormat>
  <Paragraphs>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Amatic SC</vt:lpstr>
      <vt:lpstr>Hammersmith One</vt:lpstr>
      <vt:lpstr>Slackey</vt:lpstr>
      <vt:lpstr>Arial</vt:lpstr>
      <vt:lpstr>Anaheim</vt:lpstr>
      <vt:lpstr>Love Ya Like A Sister</vt:lpstr>
      <vt:lpstr>Video Call Background for Teachers and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ASCSNAS Social Worker</cp:lastModifiedBy>
  <cp:revision>1</cp:revision>
  <dcterms:modified xsi:type="dcterms:W3CDTF">2024-03-14T07:32:25Z</dcterms:modified>
</cp:coreProperties>
</file>