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4"/>
  </p:sldMasterIdLst>
  <p:notesMasterIdLst>
    <p:notesMasterId r:id="rId21"/>
  </p:notesMasterIdLst>
  <p:sldIdLst>
    <p:sldId id="256" r:id="rId5"/>
    <p:sldId id="272" r:id="rId6"/>
    <p:sldId id="268" r:id="rId7"/>
    <p:sldId id="282" r:id="rId8"/>
    <p:sldId id="267" r:id="rId9"/>
    <p:sldId id="292" r:id="rId10"/>
    <p:sldId id="293" r:id="rId11"/>
    <p:sldId id="294" r:id="rId12"/>
    <p:sldId id="295" r:id="rId13"/>
    <p:sldId id="296" r:id="rId14"/>
    <p:sldId id="297" r:id="rId15"/>
    <p:sldId id="298" r:id="rId16"/>
    <p:sldId id="283" r:id="rId17"/>
    <p:sldId id="290" r:id="rId18"/>
    <p:sldId id="291" r:id="rId19"/>
    <p:sldId id="269"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
      <p:font typeface="Gill Sans MT" panose="020B0502020104020203" pitchFamily="34" charset="77"/>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League Spartan" pitchFamily="2" charset="77"/>
      <p:bold r:id="rId34"/>
    </p:embeddedFont>
    <p:embeddedFont>
      <p:font typeface="Open Sans Light" panose="020B030603050402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facing slides" id="{6426DDC9-3476-4499-A402-C5047D3C9974}">
          <p14:sldIdLst>
            <p14:sldId id="256"/>
            <p14:sldId id="272"/>
            <p14:sldId id="268"/>
            <p14:sldId id="282"/>
            <p14:sldId id="267"/>
            <p14:sldId id="292"/>
            <p14:sldId id="293"/>
            <p14:sldId id="294"/>
            <p14:sldId id="295"/>
            <p14:sldId id="296"/>
            <p14:sldId id="297"/>
            <p14:sldId id="298"/>
            <p14:sldId id="283"/>
            <p14:sldId id="290"/>
            <p14:sldId id="291"/>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1" clrIdx="0"/>
  <p:cmAuthor id="2" name="Karen" initials="KS" lastIdx="7" clrIdx="1"/>
  <p:cmAuthor id="3" name="Helen Emerson" initials="HE" lastIdx="5" clrIdx="2">
    <p:extLst>
      <p:ext uri="{19B8F6BF-5375-455C-9EA6-DF929625EA0E}">
        <p15:presenceInfo xmlns:p15="http://schemas.microsoft.com/office/powerpoint/2012/main" userId="S-1-5-21-1285066173-1815393381-3561576999-2635" providerId="AD"/>
      </p:ext>
    </p:extLst>
  </p:cmAuthor>
  <p:cmAuthor id="4" name="Jenny Fox" initials="JF" lastIdx="36" clrIdx="3">
    <p:extLst>
      <p:ext uri="{19B8F6BF-5375-455C-9EA6-DF929625EA0E}">
        <p15:presenceInfo xmlns:p15="http://schemas.microsoft.com/office/powerpoint/2012/main" userId="S-1-5-21-1285066173-1815393381-3561576999-2620" providerId="AD"/>
      </p:ext>
    </p:extLst>
  </p:cmAuthor>
  <p:cmAuthor id="5" name="Anne Bell" initials="AB" lastIdx="3" clrIdx="4">
    <p:extLst>
      <p:ext uri="{19B8F6BF-5375-455C-9EA6-DF929625EA0E}">
        <p15:presenceInfo xmlns:p15="http://schemas.microsoft.com/office/powerpoint/2012/main" userId="314d471810b53530" providerId="Windows Live"/>
      </p:ext>
    </p:extLst>
  </p:cmAuthor>
  <p:cmAuthor id="6" name="Elizabeth Laming" initials="EL" lastIdx="1" clrIdx="5">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DCB9FF"/>
    <a:srgbClr val="CC00FF"/>
    <a:srgbClr val="CC99FF"/>
    <a:srgbClr val="CC66FF"/>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5926" autoAdjust="0"/>
  </p:normalViewPr>
  <p:slideViewPr>
    <p:cSldViewPr snapToGrid="0">
      <p:cViewPr varScale="1">
        <p:scale>
          <a:sx n="68" d="100"/>
          <a:sy n="68" d="100"/>
        </p:scale>
        <p:origin x="1768" y="200"/>
      </p:cViewPr>
      <p:guideLst>
        <p:guide orient="horz" pos="2160"/>
        <p:guide pos="3840"/>
      </p:guideLst>
    </p:cSldViewPr>
  </p:slideViewPr>
  <p:outlineViewPr>
    <p:cViewPr>
      <p:scale>
        <a:sx n="33" d="100"/>
        <a:sy n="33" d="100"/>
      </p:scale>
      <p:origin x="0" y="-4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15/05/2024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team-motivation-teamwork-together-38667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 </a:t>
            </a:r>
            <a:r>
              <a:rPr lang="en-US" b="1" i="1" dirty="0"/>
              <a:t>Learning objectives and outcomes</a:t>
            </a:r>
            <a:endParaRPr lang="en-US" b="1" dirty="0"/>
          </a:p>
          <a:p>
            <a:r>
              <a:rPr kumimoji="0" lang="en-GB"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 </a:t>
            </a:r>
            <a:r>
              <a:rPr kumimoji="0" lang="en-GB" sz="1200" b="0" i="0" u="none" strike="noStrike" kern="1200" cap="none" spc="0" normalizeH="0" baseline="0" noProof="0" dirty="0">
                <a:ln>
                  <a:noFill/>
                </a:ln>
                <a:solidFill>
                  <a:schemeClr val="tx1"/>
                </a:solidFill>
                <a:effectLst/>
                <a:uLnTx/>
                <a:uFillTx/>
                <a:latin typeface="+mn-lt"/>
                <a:ea typeface="+mn-ea"/>
                <a:cs typeface="+mn-cs"/>
              </a:rPr>
              <a:t>explain that today’s lesson is about mental health and how to recognise and challenge myths and misconceptions.</a:t>
            </a:r>
            <a:endParaRPr lang="en-GB"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209770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321761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(15 MIN) </a:t>
            </a:r>
            <a:r>
              <a:rPr lang="en-US" b="1" i="1" dirty="0"/>
              <a:t>Exploring language</a:t>
            </a:r>
          </a:p>
          <a:p>
            <a:r>
              <a:rPr lang="en-GB" sz="1200" kern="1200" dirty="0">
                <a:solidFill>
                  <a:schemeClr val="tx1"/>
                </a:solidFill>
                <a:effectLst/>
                <a:latin typeface="+mn-lt"/>
                <a:ea typeface="+mn-ea"/>
                <a:cs typeface="+mn-cs"/>
              </a:rPr>
              <a:t>Explain to students that sometimes people find it difficult to talk about mental health, or might have little understanding of it and can therefore say things that might be unhelpful or offensive to others, often without meaning to.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Organise students into four groups and give each group a different sheet from </a:t>
            </a:r>
            <a:r>
              <a:rPr lang="en-GB" sz="1200" i="1" kern="1200" dirty="0">
                <a:solidFill>
                  <a:schemeClr val="tx1"/>
                </a:solidFill>
                <a:effectLst/>
                <a:latin typeface="+mn-lt"/>
                <a:ea typeface="+mn-ea"/>
                <a:cs typeface="+mn-cs"/>
              </a:rPr>
              <a:t>Resource 3: Exploring language. </a:t>
            </a:r>
            <a:r>
              <a:rPr lang="en-GB" sz="1200" kern="1200" dirty="0">
                <a:solidFill>
                  <a:schemeClr val="tx1"/>
                </a:solidFill>
                <a:effectLst/>
                <a:latin typeface="+mn-lt"/>
                <a:ea typeface="+mn-ea"/>
                <a:cs typeface="+mn-cs"/>
              </a:rPr>
              <a:t>Each group should spend </a:t>
            </a:r>
            <a:r>
              <a:rPr lang="en-GB" sz="1200" b="1" kern="1200" dirty="0">
                <a:solidFill>
                  <a:schemeClr val="tx1"/>
                </a:solidFill>
                <a:effectLst/>
                <a:latin typeface="+mn-lt"/>
                <a:ea typeface="+mn-ea"/>
                <a:cs typeface="+mn-cs"/>
              </a:rPr>
              <a:t>5 minutes</a:t>
            </a:r>
            <a:r>
              <a:rPr lang="en-GB" sz="1200" kern="1200" dirty="0">
                <a:solidFill>
                  <a:schemeClr val="tx1"/>
                </a:solidFill>
                <a:effectLst/>
                <a:latin typeface="+mn-lt"/>
                <a:ea typeface="+mn-ea"/>
                <a:cs typeface="+mn-cs"/>
              </a:rPr>
              <a:t> adding ideas to the top and bottom half of the sheet, responding to the questions: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How might these statements make someone feel?</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What could some more positive alternatives be?</a:t>
            </a:r>
          </a:p>
          <a:p>
            <a:pPr marL="628650" lvl="1" indent="-171450">
              <a:buFont typeface="Arial" panose="020B0604020202020204" pitchFamily="34" charset="0"/>
              <a:buChar cha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5 minutes, have all students stick their sheet to the wall / desk, and ask the groups to move around the room look at each different group’s examples and ideas. They should add any additional ideas as they visit each sheet. </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Take feedback, identifying key themes from each sheet:</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Black</a:t>
            </a:r>
            <a:r>
              <a:rPr lang="en-GB" sz="1200" i="1" kern="1200" dirty="0">
                <a:solidFill>
                  <a:schemeClr val="tx1"/>
                </a:solidFill>
                <a:effectLst/>
                <a:latin typeface="+mn-lt"/>
                <a:ea typeface="+mn-ea"/>
                <a:cs typeface="+mn-cs"/>
              </a:rPr>
              <a:t> = these statements demonstrate the flippant way people can use mental health language in everyday discussion. This is a subtle way in which mental health stigma is reinforced.</a:t>
            </a:r>
            <a:endParaRPr lang="en-GB" sz="1200" kern="1200" dirty="0">
              <a:solidFill>
                <a:schemeClr val="tx1"/>
              </a:solidFill>
              <a:effectLst/>
              <a:latin typeface="+mn-lt"/>
              <a:ea typeface="+mn-ea"/>
              <a:cs typeface="+mn-cs"/>
            </a:endParaRPr>
          </a:p>
          <a:p>
            <a:pPr lvl="0"/>
            <a:r>
              <a:rPr lang="en-GB" sz="1200" b="1" i="1" kern="1200" dirty="0">
                <a:solidFill>
                  <a:srgbClr val="00B0F0"/>
                </a:solidFill>
                <a:effectLst/>
                <a:latin typeface="+mn-lt"/>
                <a:ea typeface="+mn-ea"/>
                <a:cs typeface="+mn-cs"/>
              </a:rPr>
              <a:t>Blue</a:t>
            </a:r>
            <a:r>
              <a:rPr lang="en-GB" sz="1200" i="1" kern="1200" dirty="0">
                <a:solidFill>
                  <a:schemeClr val="tx1"/>
                </a:solidFill>
                <a:effectLst/>
                <a:latin typeface="+mn-lt"/>
                <a:ea typeface="+mn-ea"/>
                <a:cs typeface="+mn-cs"/>
              </a:rPr>
              <a:t> = these statements are common of the types of responses people with a mental health issue sometimes get from friends or family. The statements diminish the issue and try to minimise the impact of experiencing a mental health issue.</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Orange</a:t>
            </a:r>
            <a:r>
              <a:rPr lang="en-GB" sz="1200" i="1" kern="1200" dirty="0">
                <a:solidFill>
                  <a:schemeClr val="tx1"/>
                </a:solidFill>
                <a:effectLst/>
                <a:latin typeface="+mn-lt"/>
                <a:ea typeface="+mn-ea"/>
                <a:cs typeface="+mn-cs"/>
              </a:rPr>
              <a:t> = these statements focus around unhelpful behaviours in relation to mental health, primarily excluding or deliberately trying to upset someone known to have mental health issues. </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Green</a:t>
            </a:r>
            <a:r>
              <a:rPr lang="en-GB" sz="1200" i="1" kern="1200" dirty="0">
                <a:solidFill>
                  <a:schemeClr val="tx1"/>
                </a:solidFill>
                <a:effectLst/>
                <a:latin typeface="+mn-lt"/>
                <a:ea typeface="+mn-ea"/>
                <a:cs typeface="+mn-cs"/>
              </a:rPr>
              <a:t> = these statements include unhelpful advice that people sometimes receive when discussing a mental health concern.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can refer to Resource 4: Helpful language to provide examples of more positive alternatives.</a:t>
            </a:r>
          </a:p>
          <a:p>
            <a:endParaRPr lang="en-GB" sz="1200" i="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Students could be provided with </a:t>
            </a:r>
            <a:r>
              <a:rPr lang="en-GB" sz="1200" i="1" kern="1200" dirty="0">
                <a:solidFill>
                  <a:schemeClr val="tx1"/>
                </a:solidFill>
                <a:effectLst/>
                <a:latin typeface="+mn-lt"/>
                <a:ea typeface="+mn-ea"/>
                <a:cs typeface="+mn-cs"/>
              </a:rPr>
              <a:t>Resource 4: Helpful language</a:t>
            </a:r>
            <a:r>
              <a:rPr lang="en-GB" sz="1200" kern="1200" dirty="0">
                <a:solidFill>
                  <a:schemeClr val="tx1"/>
                </a:solidFill>
                <a:effectLst/>
                <a:latin typeface="+mn-lt"/>
                <a:ea typeface="+mn-ea"/>
                <a:cs typeface="+mn-cs"/>
              </a:rPr>
              <a:t> prompts or some appropriate responses could be modelled before starting the activity.</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students to suggest reasons why this sort of language is used. </a:t>
            </a: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25087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https://pixabay.com/photos/team-motivation-teamwork-together-386673/</a:t>
            </a:r>
            <a:endParaRPr lang="en-GB" dirty="0"/>
          </a:p>
          <a:p>
            <a:r>
              <a:rPr lang="en-US" b="1" dirty="0"/>
              <a:t>Teacher Notes (10 MIN) </a:t>
            </a:r>
            <a:r>
              <a:rPr lang="en-US" b="1" i="1" dirty="0"/>
              <a:t>Challenging discrimination</a:t>
            </a:r>
          </a:p>
          <a:p>
            <a:r>
              <a:rPr lang="en-GB" sz="1200" kern="1200" dirty="0">
                <a:solidFill>
                  <a:schemeClr val="tx1"/>
                </a:solidFill>
                <a:effectLst/>
                <a:latin typeface="+mn-lt"/>
                <a:ea typeface="+mn-ea"/>
                <a:cs typeface="+mn-cs"/>
              </a:rPr>
              <a:t>Ask students to work in pairs to suggest ideas about how mental health stigma and discrimination could be challenged</a:t>
            </a:r>
            <a:r>
              <a:rPr lang="en-GB" sz="1200" kern="1200" baseline="0" dirty="0">
                <a:solidFill>
                  <a:schemeClr val="tx1"/>
                </a:solidFill>
                <a:effectLst/>
                <a:latin typeface="+mn-lt"/>
                <a:ea typeface="+mn-ea"/>
                <a:cs typeface="+mn-cs"/>
              </a:rPr>
              <a:t> using the questions on the slide. </a:t>
            </a:r>
            <a:r>
              <a:rPr lang="en-GB" sz="1200" kern="1200" dirty="0">
                <a:solidFill>
                  <a:schemeClr val="tx1"/>
                </a:solidFill>
                <a:effectLst/>
                <a:latin typeface="+mn-lt"/>
                <a:ea typeface="+mn-ea"/>
                <a:cs typeface="+mn-cs"/>
              </a:rPr>
              <a:t>If time allows, share ideas as a class, either using post-it notes stuck at the front of the room, a class mind map, or students with the longest list read out their ideas. </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Students might suggest ideas such as:</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Individuals: </a:t>
            </a:r>
            <a:r>
              <a:rPr lang="en-GB" sz="1200" i="1" kern="1200" dirty="0">
                <a:solidFill>
                  <a:schemeClr val="tx1"/>
                </a:solidFill>
                <a:effectLst/>
                <a:latin typeface="+mn-lt"/>
                <a:ea typeface="+mn-ea"/>
                <a:cs typeface="+mn-cs"/>
              </a:rPr>
              <a:t>avoid using language that might be offensive or upsetting, challenge this language when it is used, encourage people to be understanding and supportive around mental health, avoid trivialising or making fun of mental health issues;</a:t>
            </a:r>
            <a:endParaRPr lang="en-GB" sz="1200" kern="1200" dirty="0">
              <a:solidFill>
                <a:schemeClr val="tx1"/>
              </a:solidFill>
              <a:effectLst/>
              <a:latin typeface="+mn-lt"/>
              <a:ea typeface="+mn-ea"/>
              <a:cs typeface="+mn-cs"/>
            </a:endParaRPr>
          </a:p>
          <a:p>
            <a:pPr lvl="0"/>
            <a:r>
              <a:rPr lang="en-GB" sz="1200" b="1" i="1" kern="1200" dirty="0">
                <a:solidFill>
                  <a:schemeClr val="tx1"/>
                </a:solidFill>
                <a:effectLst/>
                <a:latin typeface="+mn-lt"/>
                <a:ea typeface="+mn-ea"/>
                <a:cs typeface="+mn-cs"/>
              </a:rPr>
              <a:t>Schools: </a:t>
            </a:r>
            <a:r>
              <a:rPr lang="en-GB" sz="1200" i="1" kern="1200" dirty="0">
                <a:solidFill>
                  <a:schemeClr val="tx1"/>
                </a:solidFill>
                <a:effectLst/>
                <a:latin typeface="+mn-lt"/>
                <a:ea typeface="+mn-ea"/>
                <a:cs typeface="+mn-cs"/>
              </a:rPr>
              <a:t>teach more about mental health, promote school counsellors and other sources of support to normalise help-seeking behaviours, have ‘positive mental health’ events, make all people feel included, use displays to promote mental health;</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Society: </a:t>
            </a:r>
            <a:r>
              <a:rPr lang="en-GB" sz="1200" i="1" kern="1200" dirty="0">
                <a:solidFill>
                  <a:schemeClr val="tx1"/>
                </a:solidFill>
                <a:effectLst/>
                <a:latin typeface="+mn-lt"/>
                <a:ea typeface="+mn-ea"/>
                <a:cs typeface="+mn-cs"/>
              </a:rPr>
              <a:t>Mental health campaigns, more funding for mental health charities or services, stronger laws about discrimination of people with mental health, mental health support services in workplaces to both support and destigmatise those with mental health concerns, encourage open-ness around mental health issues, etc.</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dirty="0"/>
          </a:p>
        </p:txBody>
      </p:sp>
    </p:spTree>
    <p:extLst>
      <p:ext uri="{BB962C8B-B14F-4D97-AF65-F5344CB8AC3E}">
        <p14:creationId xmlns:p14="http://schemas.microsoft.com/office/powerpoint/2010/main" val="2342695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Teacher Notes (5</a:t>
            </a:r>
            <a:r>
              <a:rPr lang="en-US" b="1" i="0" baseline="0" dirty="0"/>
              <a:t> MIN) </a:t>
            </a:r>
            <a:r>
              <a:rPr lang="en-US" b="1" i="1" baseline="0" dirty="0"/>
              <a:t>Endpoint assessment</a:t>
            </a:r>
          </a:p>
          <a:p>
            <a:r>
              <a:rPr lang="en-GB" sz="1200" kern="1200" dirty="0">
                <a:solidFill>
                  <a:schemeClr val="tx1"/>
                </a:solidFill>
                <a:effectLst/>
                <a:latin typeface="+mn-lt"/>
                <a:ea typeface="+mn-ea"/>
                <a:cs typeface="+mn-cs"/>
              </a:rPr>
              <a:t>Revisit the baseline activity, using </a:t>
            </a:r>
            <a:r>
              <a:rPr lang="en-GB" sz="1200" i="1" kern="1200" dirty="0">
                <a:solidFill>
                  <a:schemeClr val="tx1"/>
                </a:solidFill>
                <a:effectLst/>
                <a:latin typeface="+mn-lt"/>
                <a:ea typeface="+mn-ea"/>
                <a:cs typeface="+mn-cs"/>
              </a:rPr>
              <a:t>Resource 1:</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explain to an alien</a:t>
            </a:r>
            <a:r>
              <a:rPr lang="en-GB" sz="1200" kern="1200" dirty="0">
                <a:solidFill>
                  <a:schemeClr val="tx1"/>
                </a:solidFill>
                <a:effectLst/>
                <a:latin typeface="+mn-lt"/>
                <a:ea typeface="+mn-ea"/>
                <a:cs typeface="+mn-cs"/>
              </a:rPr>
              <a:t>. Ask students to make any additions or edits to their original responses with a different coloured pen to demonstrate what they have learnt. This can be kept as assessment evidence and used to inform future teaching.</a:t>
            </a: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dirty="0"/>
          </a:p>
        </p:txBody>
      </p:sp>
    </p:spTree>
    <p:extLst>
      <p:ext uri="{BB962C8B-B14F-4D97-AF65-F5344CB8AC3E}">
        <p14:creationId xmlns:p14="http://schemas.microsoft.com/office/powerpoint/2010/main" val="319259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dirty="0"/>
          </a:p>
        </p:txBody>
      </p:sp>
    </p:spTree>
    <p:extLst>
      <p:ext uri="{BB962C8B-B14F-4D97-AF65-F5344CB8AC3E}">
        <p14:creationId xmlns:p14="http://schemas.microsoft.com/office/powerpoint/2010/main" val="2234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Teacher Notes (10</a:t>
            </a:r>
            <a:r>
              <a:rPr lang="en-US" b="1" i="0" baseline="0" dirty="0"/>
              <a:t> MIN) </a:t>
            </a:r>
            <a:r>
              <a:rPr lang="en-US" b="1" i="1" baseline="0" dirty="0"/>
              <a:t>Explain to an alien</a:t>
            </a:r>
          </a:p>
          <a:p>
            <a:r>
              <a:rPr lang="en-GB" sz="1200" kern="1200" dirty="0">
                <a:solidFill>
                  <a:schemeClr val="tx1"/>
                </a:solidFill>
                <a:effectLst/>
                <a:latin typeface="+mn-lt"/>
                <a:ea typeface="+mn-ea"/>
                <a:cs typeface="+mn-cs"/>
              </a:rPr>
              <a:t>Ask students to imagine an alien has come to earth and wants to know about mental health. Using </a:t>
            </a:r>
            <a:r>
              <a:rPr lang="en-GB" sz="1200" i="1" kern="1200" dirty="0">
                <a:solidFill>
                  <a:schemeClr val="tx1"/>
                </a:solidFill>
                <a:effectLst/>
                <a:latin typeface="+mn-lt"/>
                <a:ea typeface="+mn-ea"/>
                <a:cs typeface="+mn-cs"/>
              </a:rPr>
              <a:t>Resource 1: Explain to an alien, </a:t>
            </a:r>
            <a:r>
              <a:rPr lang="en-GB" sz="1200" kern="1200" dirty="0">
                <a:solidFill>
                  <a:schemeClr val="tx1"/>
                </a:solidFill>
                <a:effectLst/>
                <a:latin typeface="+mn-lt"/>
                <a:ea typeface="+mn-ea"/>
                <a:cs typeface="+mn-cs"/>
              </a:rPr>
              <a:t>students</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should try to answer each of the alien’s questions, with as much detail as they can. As this is a baseline assessment for the scheme of work, they should work individually and without prompting from the teacher, in order to get an accurate representation of their current understanding. Ask students to put the sheets aside as they will be revisited at the end of the lesson. </a:t>
            </a:r>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Emphasise at this point that mental and physical health are closely linked, for example by promoting their physical health (through exercise, healthy food choice and quality sleep) a person is also promoting their mental health. </a:t>
            </a:r>
            <a:endParaRPr lang="en-US" b="1" i="1"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178115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80843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394084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09435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1610874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292606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204480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B1BC51A-74D5-4913-84BC-78080CE7AED9}" type="datetime1">
              <a:rPr lang="en-GB" smtClean="0"/>
              <a:t>15/05/2024</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C21C6A-7D6D-4577-B7DF-6FC2D04838EF}" type="datetime1">
              <a:rPr lang="en-GB" smtClean="0"/>
              <a:t>15/05/2024</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EFBDEA-DDC4-4E4A-8DFA-3C9726BA22B7}" type="datetime1">
              <a:rPr lang="en-GB" smtClean="0"/>
              <a:t>15/05/2024</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625DA5-65DF-4104-9FD3-85E6D9945DEC}" type="datetime1">
              <a:rPr lang="en-GB" smtClean="0"/>
              <a:t>15/05/2024</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AD7084E-4ACB-4C63-8E1C-6FA6D3C12CE0}" type="datetime1">
              <a:rPr lang="en-GB" smtClean="0"/>
              <a:t>15/05/2024</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EDEF39-D212-4F11-9B46-E280ACD6D935}" type="datetime1">
              <a:rPr lang="en-GB" smtClean="0"/>
              <a:t>15/05/2024</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27D3B1-02F1-4D38-8061-5C9363E92D44}" type="datetime1">
              <a:rPr lang="en-GB" smtClean="0"/>
              <a:t>15/05/2024</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60BCF9-B630-4346-BE16-1BAC4BBDEC78}" type="datetime1">
              <a:rPr lang="en-GB" smtClean="0"/>
              <a:t>15/05/2024</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A1526A-B2B8-44E4-BE2F-FB0C3D36D1E5}" type="datetime1">
              <a:rPr lang="en-GB" smtClean="0"/>
              <a:t>15/05/2024</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road, outdoor, street&#10;&#10;Description automatically generated">
            <a:extLst>
              <a:ext uri="{FF2B5EF4-FFF2-40B4-BE49-F238E27FC236}">
                <a16:creationId xmlns:a16="http://schemas.microsoft.com/office/drawing/2014/main" id="{28AE6B11-FD4E-4919-A132-7629AB034796}"/>
              </a:ext>
            </a:extLst>
          </p:cNvPr>
          <p:cNvPicPr>
            <a:picLocks noChangeAspect="1"/>
          </p:cNvPicPr>
          <p:nvPr/>
        </p:nvPicPr>
        <p:blipFill rotWithShape="1">
          <a:blip r:embed="rId2">
            <a:extLst>
              <a:ext uri="{28A0092B-C50C-407E-A947-70E740481C1C}">
                <a14:useLocalDpi xmlns:a14="http://schemas.microsoft.com/office/drawing/2010/main" val="0"/>
              </a:ext>
            </a:extLst>
          </a:blip>
          <a:srcRect t="7879" r="23298" b="1213"/>
          <a:stretch/>
        </p:blipFill>
        <p:spPr>
          <a:xfrm>
            <a:off x="0" y="-1554619"/>
            <a:ext cx="12396867" cy="9807635"/>
          </a:xfrm>
          <a:prstGeom prst="rect">
            <a:avLst/>
          </a:prstGeom>
        </p:spPr>
      </p:pic>
      <p:pic>
        <p:nvPicPr>
          <p:cNvPr id="5" name="Picture 4">
            <a:extLst>
              <a:ext uri="{FF2B5EF4-FFF2-40B4-BE49-F238E27FC236}">
                <a16:creationId xmlns:a16="http://schemas.microsoft.com/office/drawing/2014/main" id="{448E967B-7C25-46AA-B6C7-9CB006A214B6}"/>
              </a:ext>
            </a:extLst>
          </p:cNvPr>
          <p:cNvPicPr>
            <a:picLocks noChangeAspect="1"/>
          </p:cNvPicPr>
          <p:nvPr/>
        </p:nvPicPr>
        <p:blipFill>
          <a:blip r:embed="rId3"/>
          <a:stretch>
            <a:fillRect/>
          </a:stretch>
        </p:blipFill>
        <p:spPr>
          <a:xfrm>
            <a:off x="354305" y="4283136"/>
            <a:ext cx="5002203" cy="649280"/>
          </a:xfrm>
          <a:prstGeom prst="rect">
            <a:avLst/>
          </a:prstGeom>
        </p:spPr>
      </p:pic>
      <p:pic>
        <p:nvPicPr>
          <p:cNvPr id="6" name="Picture 5">
            <a:extLst>
              <a:ext uri="{FF2B5EF4-FFF2-40B4-BE49-F238E27FC236}">
                <a16:creationId xmlns:a16="http://schemas.microsoft.com/office/drawing/2014/main" id="{350C9140-8912-4AF5-82D3-6831F2A770A4}"/>
              </a:ext>
            </a:extLst>
          </p:cNvPr>
          <p:cNvPicPr>
            <a:picLocks noChangeAspect="1"/>
          </p:cNvPicPr>
          <p:nvPr/>
        </p:nvPicPr>
        <p:blipFill>
          <a:blip r:embed="rId4"/>
          <a:stretch>
            <a:fillRect/>
          </a:stretch>
        </p:blipFill>
        <p:spPr>
          <a:xfrm>
            <a:off x="354308" y="4911313"/>
            <a:ext cx="5019297" cy="493819"/>
          </a:xfrm>
          <a:prstGeom prst="rect">
            <a:avLst/>
          </a:prstGeom>
        </p:spPr>
      </p:pic>
      <p:sp>
        <p:nvSpPr>
          <p:cNvPr id="17" name="TextBox 16">
            <a:extLst>
              <a:ext uri="{FF2B5EF4-FFF2-40B4-BE49-F238E27FC236}">
                <a16:creationId xmlns:a16="http://schemas.microsoft.com/office/drawing/2014/main" id="{51253BEB-13B2-47E7-A03B-A68A12B1D682}"/>
              </a:ext>
            </a:extLst>
          </p:cNvPr>
          <p:cNvSpPr txBox="1"/>
          <p:nvPr/>
        </p:nvSpPr>
        <p:spPr>
          <a:xfrm>
            <a:off x="1016909" y="4288525"/>
            <a:ext cx="4570553" cy="600164"/>
          </a:xfrm>
          <a:prstGeom prst="rect">
            <a:avLst/>
          </a:prstGeom>
          <a:noFill/>
        </p:spPr>
        <p:txBody>
          <a:bodyPr wrap="square">
            <a:spAutoFit/>
          </a:bodyPr>
          <a:lstStyle/>
          <a:p>
            <a:r>
              <a:rPr lang="en-US" sz="3300" dirty="0">
                <a:solidFill>
                  <a:schemeClr val="bg1">
                    <a:lumMod val="95000"/>
                  </a:schemeClr>
                </a:solidFill>
              </a:rPr>
              <a:t>ASCS </a:t>
            </a:r>
            <a:r>
              <a:rPr lang="en-US" sz="3300" dirty="0" err="1">
                <a:solidFill>
                  <a:schemeClr val="bg1">
                    <a:lumMod val="95000"/>
                  </a:schemeClr>
                </a:solidFill>
              </a:rPr>
              <a:t>Nad</a:t>
            </a:r>
            <a:r>
              <a:rPr lang="en-US" sz="3300" dirty="0">
                <a:solidFill>
                  <a:schemeClr val="bg1">
                    <a:lumMod val="95000"/>
                  </a:schemeClr>
                </a:solidFill>
              </a:rPr>
              <a:t> Al Sheba</a:t>
            </a:r>
          </a:p>
        </p:txBody>
      </p:sp>
      <p:sp>
        <p:nvSpPr>
          <p:cNvPr id="18" name="TextBox 17">
            <a:extLst>
              <a:ext uri="{FF2B5EF4-FFF2-40B4-BE49-F238E27FC236}">
                <a16:creationId xmlns:a16="http://schemas.microsoft.com/office/drawing/2014/main" id="{9C92FD24-F0FF-4C6B-98C0-680C927AC304}"/>
              </a:ext>
            </a:extLst>
          </p:cNvPr>
          <p:cNvSpPr txBox="1"/>
          <p:nvPr/>
        </p:nvSpPr>
        <p:spPr>
          <a:xfrm>
            <a:off x="463289" y="4950007"/>
            <a:ext cx="4570553" cy="461665"/>
          </a:xfrm>
          <a:prstGeom prst="rect">
            <a:avLst/>
          </a:prstGeom>
          <a:noFill/>
        </p:spPr>
        <p:txBody>
          <a:bodyPr wrap="square">
            <a:spAutoFit/>
          </a:bodyPr>
          <a:lstStyle/>
          <a:p>
            <a:pPr algn="ctr"/>
            <a:r>
              <a:rPr lang="en-US" sz="2400" b="1" dirty="0">
                <a:solidFill>
                  <a:schemeClr val="bg1"/>
                </a:solidFill>
                <a:latin typeface="Century Gothic" panose="020B0502020202020204" pitchFamily="34" charset="0"/>
              </a:rPr>
              <a:t>Myths vs. </a:t>
            </a:r>
            <a:r>
              <a:rPr lang="en-US" sz="2400" b="1">
                <a:solidFill>
                  <a:schemeClr val="bg1"/>
                </a:solidFill>
                <a:latin typeface="Century Gothic" panose="020B0502020202020204" pitchFamily="34" charset="0"/>
              </a:rPr>
              <a:t>Facts</a:t>
            </a:r>
            <a:endParaRPr lang="en-US" sz="2400" b="1" dirty="0">
              <a:solidFill>
                <a:schemeClr val="bg1"/>
              </a:solidFill>
              <a:latin typeface="Century Gothic" panose="020B0502020202020204" pitchFamily="34" charset="0"/>
            </a:endParaRPr>
          </a:p>
        </p:txBody>
      </p:sp>
      <p:pic>
        <p:nvPicPr>
          <p:cNvPr id="12" name="Picture 11">
            <a:extLst>
              <a:ext uri="{FF2B5EF4-FFF2-40B4-BE49-F238E27FC236}">
                <a16:creationId xmlns:a16="http://schemas.microsoft.com/office/drawing/2014/main" id="{5027AA15-BAF3-41BB-B9F1-2683B3A0DC31}"/>
              </a:ext>
            </a:extLst>
          </p:cNvPr>
          <p:cNvPicPr>
            <a:picLocks noChangeAspect="1"/>
          </p:cNvPicPr>
          <p:nvPr/>
        </p:nvPicPr>
        <p:blipFill>
          <a:blip r:embed="rId5"/>
          <a:stretch>
            <a:fillRect/>
          </a:stretch>
        </p:blipFill>
        <p:spPr>
          <a:xfrm>
            <a:off x="0" y="-195157"/>
            <a:ext cx="3574245" cy="2141845"/>
          </a:xfrm>
          <a:prstGeom prst="rect">
            <a:avLst/>
          </a:prstGeom>
        </p:spPr>
      </p:pic>
    </p:spTree>
    <p:extLst>
      <p:ext uri="{BB962C8B-B14F-4D97-AF65-F5344CB8AC3E}">
        <p14:creationId xmlns:p14="http://schemas.microsoft.com/office/powerpoint/2010/main" val="116944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10</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endParaRPr lang="en-GB" sz="4400" b="1" dirty="0">
              <a:latin typeface="League Spartan" panose="00000800000000000000" pitchFamily="50" charset="0"/>
            </a:endParaRPr>
          </a:p>
        </p:txBody>
      </p:sp>
      <p:sp>
        <p:nvSpPr>
          <p:cNvPr id="8" name="Footer Placeholder 3">
            <a:extLst>
              <a:ext uri="{FF2B5EF4-FFF2-40B4-BE49-F238E27FC236}">
                <a16:creationId xmlns:a16="http://schemas.microsoft.com/office/drawing/2014/main" id="{4FE7A70D-B84F-4EF5-866B-FE2411535822}"/>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TextBox 5">
            <a:extLst>
              <a:ext uri="{FF2B5EF4-FFF2-40B4-BE49-F238E27FC236}">
                <a16:creationId xmlns:a16="http://schemas.microsoft.com/office/drawing/2014/main" id="{20EA3DA5-0A75-C0A5-DDD3-F8F14FF13B67}"/>
              </a:ext>
            </a:extLst>
          </p:cNvPr>
          <p:cNvSpPr txBox="1"/>
          <p:nvPr/>
        </p:nvSpPr>
        <p:spPr>
          <a:xfrm>
            <a:off x="255100" y="1485137"/>
            <a:ext cx="11003450" cy="954107"/>
          </a:xfrm>
          <a:prstGeom prst="rect">
            <a:avLst/>
          </a:prstGeom>
          <a:noFill/>
        </p:spPr>
        <p:txBody>
          <a:bodyPr wrap="square">
            <a:spAutoFit/>
          </a:bodyPr>
          <a:lstStyle/>
          <a:p>
            <a:r>
              <a:rPr lang="en-GB" sz="2800" dirty="0">
                <a:effectLst/>
                <a:latin typeface="Lato" panose="020F0502020204030203" pitchFamily="34" charset="0"/>
                <a:ea typeface="Lato" panose="020F0502020204030203" pitchFamily="34" charset="0"/>
                <a:cs typeface="Lato" panose="020F0502020204030203" pitchFamily="34" charset="0"/>
              </a:rPr>
              <a:t>It is possible to tell if someone has a mental health problem just by looking at them</a:t>
            </a:r>
          </a:p>
        </p:txBody>
      </p:sp>
      <p:sp>
        <p:nvSpPr>
          <p:cNvPr id="9" name="TextBox 8">
            <a:extLst>
              <a:ext uri="{FF2B5EF4-FFF2-40B4-BE49-F238E27FC236}">
                <a16:creationId xmlns:a16="http://schemas.microsoft.com/office/drawing/2014/main" id="{DF52DBBC-D13F-5653-3EF5-6E154C4D8EF1}"/>
              </a:ext>
            </a:extLst>
          </p:cNvPr>
          <p:cNvSpPr txBox="1"/>
          <p:nvPr/>
        </p:nvSpPr>
        <p:spPr>
          <a:xfrm>
            <a:off x="8882063" y="2439244"/>
            <a:ext cx="2087220" cy="707886"/>
          </a:xfrm>
          <a:prstGeom prst="rect">
            <a:avLst/>
          </a:prstGeom>
          <a:noFill/>
        </p:spPr>
        <p:txBody>
          <a:bodyPr wrap="square">
            <a:spAutoFit/>
          </a:bodyPr>
          <a:lstStyle/>
          <a:p>
            <a:r>
              <a:rPr lang="en-GB" sz="4000" b="1" dirty="0">
                <a:solidFill>
                  <a:srgbClr val="FF0000"/>
                </a:solidFill>
                <a:latin typeface="Helvetica" pitchFamily="2" charset="0"/>
              </a:rPr>
              <a:t>FALSE</a:t>
            </a:r>
            <a:endParaRPr lang="en-GB" sz="4000" b="1" dirty="0">
              <a:solidFill>
                <a:srgbClr val="FF0000"/>
              </a:solidFill>
              <a:effectLst/>
              <a:latin typeface="Helvetica" pitchFamily="2" charset="0"/>
            </a:endParaRPr>
          </a:p>
        </p:txBody>
      </p:sp>
      <p:sp>
        <p:nvSpPr>
          <p:cNvPr id="11" name="TextBox 10">
            <a:extLst>
              <a:ext uri="{FF2B5EF4-FFF2-40B4-BE49-F238E27FC236}">
                <a16:creationId xmlns:a16="http://schemas.microsoft.com/office/drawing/2014/main" id="{08327127-91B8-7FAD-B381-F02FB02CC105}"/>
              </a:ext>
            </a:extLst>
          </p:cNvPr>
          <p:cNvSpPr txBox="1"/>
          <p:nvPr/>
        </p:nvSpPr>
        <p:spPr>
          <a:xfrm>
            <a:off x="257765" y="3336196"/>
            <a:ext cx="11717885" cy="1384995"/>
          </a:xfrm>
          <a:prstGeom prst="rect">
            <a:avLst/>
          </a:prstGeom>
          <a:noFill/>
        </p:spPr>
        <p:txBody>
          <a:bodyPr wrap="square">
            <a:spAutoFit/>
          </a:bodyPr>
          <a:lstStyle/>
          <a:p>
            <a:r>
              <a:rPr lang="en-GB" sz="2800" dirty="0">
                <a:latin typeface="Helvetica" pitchFamily="2" charset="0"/>
              </a:rPr>
              <a:t>Most mental health issues are not observable to others, in the way that</a:t>
            </a:r>
          </a:p>
          <a:p>
            <a:r>
              <a:rPr lang="en-GB" sz="2800" dirty="0">
                <a:latin typeface="Helvetica" pitchFamily="2" charset="0"/>
              </a:rPr>
              <a:t>physical illness can be. This is one of the reasons why mental health can be harder to talk about than physical health.</a:t>
            </a:r>
            <a:endParaRPr lang="en-GB" sz="2800" dirty="0">
              <a:effectLst/>
              <a:latin typeface="Helvetica" pitchFamily="2" charset="0"/>
            </a:endParaRPr>
          </a:p>
        </p:txBody>
      </p:sp>
    </p:spTree>
    <p:extLst>
      <p:ext uri="{BB962C8B-B14F-4D97-AF65-F5344CB8AC3E}">
        <p14:creationId xmlns:p14="http://schemas.microsoft.com/office/powerpoint/2010/main" val="42548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11</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endParaRPr lang="en-GB" sz="4400" b="1" dirty="0">
              <a:latin typeface="League Spartan" panose="00000800000000000000" pitchFamily="50" charset="0"/>
            </a:endParaRPr>
          </a:p>
        </p:txBody>
      </p:sp>
      <p:sp>
        <p:nvSpPr>
          <p:cNvPr id="8" name="Footer Placeholder 3">
            <a:extLst>
              <a:ext uri="{FF2B5EF4-FFF2-40B4-BE49-F238E27FC236}">
                <a16:creationId xmlns:a16="http://schemas.microsoft.com/office/drawing/2014/main" id="{4FE7A70D-B84F-4EF5-866B-FE2411535822}"/>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TextBox 5">
            <a:extLst>
              <a:ext uri="{FF2B5EF4-FFF2-40B4-BE49-F238E27FC236}">
                <a16:creationId xmlns:a16="http://schemas.microsoft.com/office/drawing/2014/main" id="{20EA3DA5-0A75-C0A5-DDD3-F8F14FF13B67}"/>
              </a:ext>
            </a:extLst>
          </p:cNvPr>
          <p:cNvSpPr txBox="1"/>
          <p:nvPr/>
        </p:nvSpPr>
        <p:spPr>
          <a:xfrm>
            <a:off x="255100" y="1485137"/>
            <a:ext cx="11003450" cy="523220"/>
          </a:xfrm>
          <a:prstGeom prst="rect">
            <a:avLst/>
          </a:prstGeom>
          <a:noFill/>
        </p:spPr>
        <p:txBody>
          <a:bodyPr wrap="square">
            <a:spAutoFit/>
          </a:bodyPr>
          <a:lstStyle/>
          <a:p>
            <a:r>
              <a:rPr lang="en-GB" sz="2800" dirty="0">
                <a:effectLst/>
                <a:latin typeface="Helvetica" pitchFamily="2" charset="0"/>
              </a:rPr>
              <a:t>People with mental health concerns are violent and dangerous</a:t>
            </a:r>
          </a:p>
        </p:txBody>
      </p:sp>
      <p:sp>
        <p:nvSpPr>
          <p:cNvPr id="9" name="TextBox 8">
            <a:extLst>
              <a:ext uri="{FF2B5EF4-FFF2-40B4-BE49-F238E27FC236}">
                <a16:creationId xmlns:a16="http://schemas.microsoft.com/office/drawing/2014/main" id="{DF52DBBC-D13F-5653-3EF5-6E154C4D8EF1}"/>
              </a:ext>
            </a:extLst>
          </p:cNvPr>
          <p:cNvSpPr txBox="1"/>
          <p:nvPr/>
        </p:nvSpPr>
        <p:spPr>
          <a:xfrm>
            <a:off x="8882063" y="2439244"/>
            <a:ext cx="2087220" cy="707886"/>
          </a:xfrm>
          <a:prstGeom prst="rect">
            <a:avLst/>
          </a:prstGeom>
          <a:noFill/>
        </p:spPr>
        <p:txBody>
          <a:bodyPr wrap="square">
            <a:spAutoFit/>
          </a:bodyPr>
          <a:lstStyle/>
          <a:p>
            <a:r>
              <a:rPr lang="en-GB" sz="4000" b="1" dirty="0">
                <a:solidFill>
                  <a:srgbClr val="FF0000"/>
                </a:solidFill>
                <a:latin typeface="Helvetica" pitchFamily="2" charset="0"/>
              </a:rPr>
              <a:t>FALSE</a:t>
            </a:r>
            <a:endParaRPr lang="en-GB" sz="4000" b="1" dirty="0">
              <a:solidFill>
                <a:srgbClr val="FF0000"/>
              </a:solidFill>
              <a:effectLst/>
              <a:latin typeface="Helvetica" pitchFamily="2" charset="0"/>
            </a:endParaRPr>
          </a:p>
        </p:txBody>
      </p:sp>
      <p:sp>
        <p:nvSpPr>
          <p:cNvPr id="11" name="TextBox 10">
            <a:extLst>
              <a:ext uri="{FF2B5EF4-FFF2-40B4-BE49-F238E27FC236}">
                <a16:creationId xmlns:a16="http://schemas.microsoft.com/office/drawing/2014/main" id="{08327127-91B8-7FAD-B381-F02FB02CC105}"/>
              </a:ext>
            </a:extLst>
          </p:cNvPr>
          <p:cNvSpPr txBox="1"/>
          <p:nvPr/>
        </p:nvSpPr>
        <p:spPr>
          <a:xfrm>
            <a:off x="257765" y="3336196"/>
            <a:ext cx="11717885" cy="1384995"/>
          </a:xfrm>
          <a:prstGeom prst="rect">
            <a:avLst/>
          </a:prstGeom>
          <a:noFill/>
        </p:spPr>
        <p:txBody>
          <a:bodyPr wrap="square">
            <a:spAutoFit/>
          </a:bodyPr>
          <a:lstStyle/>
          <a:p>
            <a:r>
              <a:rPr lang="en-GB" sz="2800" dirty="0">
                <a:latin typeface="Lato" panose="020F0502020204030203" pitchFamily="34" charset="0"/>
                <a:ea typeface="Lato" panose="020F0502020204030203" pitchFamily="34" charset="0"/>
                <a:cs typeface="Lato" panose="020F0502020204030203" pitchFamily="34" charset="0"/>
              </a:rPr>
              <a:t>People with mental health issues are no more likely to be violent than anyone else.</a:t>
            </a:r>
          </a:p>
          <a:p>
            <a:endParaRPr lang="en-GB" sz="2800" dirty="0">
              <a:effectLst/>
              <a:latin typeface="Helvetica" pitchFamily="2" charset="0"/>
            </a:endParaRPr>
          </a:p>
        </p:txBody>
      </p:sp>
    </p:spTree>
    <p:extLst>
      <p:ext uri="{BB962C8B-B14F-4D97-AF65-F5344CB8AC3E}">
        <p14:creationId xmlns:p14="http://schemas.microsoft.com/office/powerpoint/2010/main" val="14636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12</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endParaRPr lang="en-GB" sz="4400" b="1" dirty="0">
              <a:latin typeface="League Spartan" panose="00000800000000000000" pitchFamily="50" charset="0"/>
            </a:endParaRPr>
          </a:p>
        </p:txBody>
      </p:sp>
      <p:sp>
        <p:nvSpPr>
          <p:cNvPr id="8" name="Footer Placeholder 3">
            <a:extLst>
              <a:ext uri="{FF2B5EF4-FFF2-40B4-BE49-F238E27FC236}">
                <a16:creationId xmlns:a16="http://schemas.microsoft.com/office/drawing/2014/main" id="{4FE7A70D-B84F-4EF5-866B-FE2411535822}"/>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TextBox 5">
            <a:extLst>
              <a:ext uri="{FF2B5EF4-FFF2-40B4-BE49-F238E27FC236}">
                <a16:creationId xmlns:a16="http://schemas.microsoft.com/office/drawing/2014/main" id="{20EA3DA5-0A75-C0A5-DDD3-F8F14FF13B67}"/>
              </a:ext>
            </a:extLst>
          </p:cNvPr>
          <p:cNvSpPr txBox="1"/>
          <p:nvPr/>
        </p:nvSpPr>
        <p:spPr>
          <a:xfrm>
            <a:off x="255100" y="1485137"/>
            <a:ext cx="11003450" cy="954107"/>
          </a:xfrm>
          <a:prstGeom prst="rect">
            <a:avLst/>
          </a:prstGeom>
          <a:noFill/>
        </p:spPr>
        <p:txBody>
          <a:bodyPr wrap="square">
            <a:spAutoFit/>
          </a:bodyPr>
          <a:lstStyle/>
          <a:p>
            <a:r>
              <a:rPr lang="en-GB" sz="2800" dirty="0">
                <a:effectLst/>
                <a:latin typeface="Lato" panose="020F0502020204030203" pitchFamily="34" charset="0"/>
                <a:ea typeface="Lato" panose="020F0502020204030203" pitchFamily="34" charset="0"/>
                <a:cs typeface="Lato" panose="020F0502020204030203" pitchFamily="34" charset="0"/>
              </a:rPr>
              <a:t>There are things everyone can do to promote their own mental health</a:t>
            </a:r>
          </a:p>
        </p:txBody>
      </p:sp>
      <p:sp>
        <p:nvSpPr>
          <p:cNvPr id="9" name="TextBox 8">
            <a:extLst>
              <a:ext uri="{FF2B5EF4-FFF2-40B4-BE49-F238E27FC236}">
                <a16:creationId xmlns:a16="http://schemas.microsoft.com/office/drawing/2014/main" id="{DF52DBBC-D13F-5653-3EF5-6E154C4D8EF1}"/>
              </a:ext>
            </a:extLst>
          </p:cNvPr>
          <p:cNvSpPr txBox="1"/>
          <p:nvPr/>
        </p:nvSpPr>
        <p:spPr>
          <a:xfrm>
            <a:off x="8882063" y="2439244"/>
            <a:ext cx="2087220" cy="707886"/>
          </a:xfrm>
          <a:prstGeom prst="rect">
            <a:avLst/>
          </a:prstGeom>
          <a:noFill/>
        </p:spPr>
        <p:txBody>
          <a:bodyPr wrap="square">
            <a:spAutoFit/>
          </a:bodyPr>
          <a:lstStyle/>
          <a:p>
            <a:r>
              <a:rPr lang="en-GB" sz="4000" b="1" dirty="0">
                <a:solidFill>
                  <a:srgbClr val="00B050"/>
                </a:solidFill>
                <a:latin typeface="Helvetica" pitchFamily="2" charset="0"/>
              </a:rPr>
              <a:t>TRUE</a:t>
            </a:r>
            <a:endParaRPr lang="en-GB" sz="4000" b="1" dirty="0">
              <a:solidFill>
                <a:srgbClr val="00B050"/>
              </a:solidFill>
              <a:effectLst/>
              <a:latin typeface="Helvetica" pitchFamily="2" charset="0"/>
            </a:endParaRPr>
          </a:p>
        </p:txBody>
      </p:sp>
      <p:sp>
        <p:nvSpPr>
          <p:cNvPr id="11" name="TextBox 10">
            <a:extLst>
              <a:ext uri="{FF2B5EF4-FFF2-40B4-BE49-F238E27FC236}">
                <a16:creationId xmlns:a16="http://schemas.microsoft.com/office/drawing/2014/main" id="{08327127-91B8-7FAD-B381-F02FB02CC105}"/>
              </a:ext>
            </a:extLst>
          </p:cNvPr>
          <p:cNvSpPr txBox="1"/>
          <p:nvPr/>
        </p:nvSpPr>
        <p:spPr>
          <a:xfrm>
            <a:off x="257765" y="3336196"/>
            <a:ext cx="11717885" cy="954107"/>
          </a:xfrm>
          <a:prstGeom prst="rect">
            <a:avLst/>
          </a:prstGeom>
          <a:noFill/>
        </p:spPr>
        <p:txBody>
          <a:bodyPr wrap="square">
            <a:spAutoFit/>
          </a:bodyPr>
          <a:lstStyle/>
          <a:p>
            <a:r>
              <a:rPr lang="en-GB" sz="2800" dirty="0">
                <a:latin typeface="Helvetica" pitchFamily="2" charset="0"/>
              </a:rPr>
              <a:t>The following lessons aim to support young people to develop strategies</a:t>
            </a:r>
          </a:p>
          <a:p>
            <a:r>
              <a:rPr lang="en-GB" sz="2800" dirty="0">
                <a:latin typeface="Helvetica" pitchFamily="2" charset="0"/>
              </a:rPr>
              <a:t>and techniques to support mental health.</a:t>
            </a:r>
            <a:endParaRPr lang="en-GB" sz="2800" dirty="0">
              <a:effectLst/>
              <a:latin typeface="Helvetica" pitchFamily="2" charset="0"/>
            </a:endParaRPr>
          </a:p>
        </p:txBody>
      </p:sp>
    </p:spTree>
    <p:extLst>
      <p:ext uri="{BB962C8B-B14F-4D97-AF65-F5344CB8AC3E}">
        <p14:creationId xmlns:p14="http://schemas.microsoft.com/office/powerpoint/2010/main" val="397841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651D86-383D-45DB-A701-76B5BFCFE28F}" type="slidenum">
              <a:rPr lang="en-GB" smtClean="0"/>
              <a:pPr/>
              <a:t>13</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Exploring language</a:t>
            </a:r>
            <a:endParaRPr lang="en-GB" sz="4400" b="1" dirty="0">
              <a:latin typeface="League Spartan" panose="00000800000000000000" pitchFamily="50" charset="0"/>
            </a:endParaRPr>
          </a:p>
        </p:txBody>
      </p:sp>
      <p:pic>
        <p:nvPicPr>
          <p:cNvPr id="12" name="Picture 11" descr="Communicate, Communication, Conference, Crowd"/>
          <p:cNvPicPr>
            <a:picLocks noChangeAspect="1"/>
          </p:cNvPicPr>
          <p:nvPr/>
        </p:nvPicPr>
        <p:blipFill rotWithShape="1">
          <a:blip r:embed="rId3">
            <a:extLst>
              <a:ext uri="{28A0092B-C50C-407E-A947-70E740481C1C}">
                <a14:useLocalDpi xmlns:a14="http://schemas.microsoft.com/office/drawing/2010/main" val="0"/>
              </a:ext>
            </a:extLst>
          </a:blip>
          <a:srcRect b="15203"/>
          <a:stretch/>
        </p:blipFill>
        <p:spPr bwMode="auto">
          <a:xfrm>
            <a:off x="1427187" y="1523479"/>
            <a:ext cx="5578471" cy="4150283"/>
          </a:xfrm>
          <a:prstGeom prst="rect">
            <a:avLst/>
          </a:prstGeom>
          <a:noFill/>
          <a:ln>
            <a:noFill/>
          </a:ln>
          <a:extLst>
            <a:ext uri="{53640926-AAD7-44D8-BBD7-CCE9431645EC}">
              <a14:shadowObscured xmlns:a14="http://schemas.microsoft.com/office/drawing/2010/main"/>
            </a:ext>
          </a:extLst>
        </p:spPr>
      </p:pic>
      <p:sp>
        <p:nvSpPr>
          <p:cNvPr id="19" name="TextBox 18"/>
          <p:cNvSpPr txBox="1"/>
          <p:nvPr/>
        </p:nvSpPr>
        <p:spPr>
          <a:xfrm>
            <a:off x="7913696" y="2644946"/>
            <a:ext cx="3584519" cy="3970318"/>
          </a:xfrm>
          <a:prstGeom prst="rect">
            <a:avLst/>
          </a:prstGeom>
          <a:solidFill>
            <a:srgbClr val="95519E">
              <a:alpha val="26000"/>
            </a:srgbClr>
          </a:solidFill>
        </p:spPr>
        <p:txBody>
          <a:bodyPr wrap="square" rtlCol="0">
            <a:spAutoFit/>
          </a:bodyPr>
          <a:lstStyle/>
          <a:p>
            <a:pPr algn="ctr"/>
            <a:endParaRPr lang="en-US" sz="2800" b="1" dirty="0">
              <a:latin typeface="Lato" panose="020B0604020202020204" charset="0"/>
              <a:ea typeface="Lato" panose="020B0604020202020204" charset="0"/>
              <a:cs typeface="Lato" panose="020B0604020202020204" charset="0"/>
            </a:endParaRPr>
          </a:p>
          <a:p>
            <a:pPr algn="ctr"/>
            <a:r>
              <a:rPr lang="en-US" sz="2800" b="1" dirty="0">
                <a:latin typeface="Lato" panose="020B0604020202020204" charset="0"/>
                <a:ea typeface="Lato" panose="020B0604020202020204" charset="0"/>
                <a:cs typeface="Lato" panose="020B0604020202020204" charset="0"/>
              </a:rPr>
              <a:t>How might these statements make someone feel?</a:t>
            </a:r>
          </a:p>
          <a:p>
            <a:pPr algn="ctr"/>
            <a:endParaRPr lang="en-US" sz="2800" b="1" dirty="0">
              <a:latin typeface="Lato" panose="020B0604020202020204" charset="0"/>
              <a:ea typeface="Lato" panose="020B0604020202020204" charset="0"/>
              <a:cs typeface="Lato" panose="020B0604020202020204" charset="0"/>
            </a:endParaRPr>
          </a:p>
          <a:p>
            <a:pPr algn="ctr"/>
            <a:r>
              <a:rPr lang="en-US" sz="2800" b="1" dirty="0">
                <a:latin typeface="Lato" panose="020B0604020202020204" charset="0"/>
                <a:ea typeface="Lato" panose="020B0604020202020204" charset="0"/>
                <a:cs typeface="Lato" panose="020B0604020202020204" charset="0"/>
              </a:rPr>
              <a:t>What could some more positive alternatives be?</a:t>
            </a:r>
          </a:p>
          <a:p>
            <a:pPr algn="ctr"/>
            <a:endParaRPr lang="en-US" sz="2800" dirty="0">
              <a:latin typeface="Lato" panose="020B0604020202020204" charset="0"/>
              <a:ea typeface="Lato" panose="020B0604020202020204" charset="0"/>
              <a:cs typeface="Lato" panose="020B0604020202020204"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9" name="Footer Placeholder 3">
            <a:extLst>
              <a:ext uri="{FF2B5EF4-FFF2-40B4-BE49-F238E27FC236}">
                <a16:creationId xmlns:a16="http://schemas.microsoft.com/office/drawing/2014/main" id="{2A6B3BA7-8B53-417F-98E8-1F9E27D230F3}"/>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2" name="TextBox 1">
            <a:extLst>
              <a:ext uri="{FF2B5EF4-FFF2-40B4-BE49-F238E27FC236}">
                <a16:creationId xmlns:a16="http://schemas.microsoft.com/office/drawing/2014/main" id="{7840AE72-9322-02B6-E200-A1B119FEF112}"/>
              </a:ext>
            </a:extLst>
          </p:cNvPr>
          <p:cNvSpPr txBox="1"/>
          <p:nvPr/>
        </p:nvSpPr>
        <p:spPr>
          <a:xfrm>
            <a:off x="7486650" y="1287761"/>
            <a:ext cx="4282786" cy="1384995"/>
          </a:xfrm>
          <a:prstGeom prst="rect">
            <a:avLst/>
          </a:prstGeom>
          <a:noFill/>
        </p:spPr>
        <p:txBody>
          <a:bodyPr wrap="square" rtlCol="0">
            <a:spAutoFit/>
          </a:bodyPr>
          <a:lstStyle/>
          <a:p>
            <a:pPr algn="ctr"/>
            <a:r>
              <a:rPr lang="en-AE" sz="2800" dirty="0">
                <a:latin typeface="Lato" panose="020F0502020204030203" pitchFamily="34" charset="0"/>
                <a:ea typeface="Lato" panose="020F0502020204030203" pitchFamily="34" charset="0"/>
                <a:cs typeface="Lato" panose="020F0502020204030203" pitchFamily="34" charset="0"/>
              </a:rPr>
              <a:t>On Firefly, you will see some stat</a:t>
            </a:r>
            <a:r>
              <a:rPr lang="en-GB" sz="2800" dirty="0">
                <a:latin typeface="Lato" panose="020F0502020204030203" pitchFamily="34" charset="0"/>
                <a:ea typeface="Lato" panose="020F0502020204030203" pitchFamily="34" charset="0"/>
                <a:cs typeface="Lato" panose="020F0502020204030203" pitchFamily="34" charset="0"/>
              </a:rPr>
              <a:t>e</a:t>
            </a:r>
            <a:r>
              <a:rPr lang="en-AE" sz="2800" dirty="0">
                <a:latin typeface="Lato" panose="020F0502020204030203" pitchFamily="34" charset="0"/>
                <a:ea typeface="Lato" panose="020F0502020204030203" pitchFamily="34" charset="0"/>
                <a:cs typeface="Lato" panose="020F0502020204030203" pitchFamily="34" charset="0"/>
              </a:rPr>
              <a:t>ments.</a:t>
            </a:r>
          </a:p>
          <a:p>
            <a:pPr algn="ctr"/>
            <a:r>
              <a:rPr lang="en-AE" sz="2800" dirty="0">
                <a:latin typeface="Lato" panose="020F0502020204030203" pitchFamily="34" charset="0"/>
                <a:ea typeface="Lato" panose="020F0502020204030203" pitchFamily="34" charset="0"/>
                <a:cs typeface="Lato" panose="020F0502020204030203" pitchFamily="34" charset="0"/>
              </a:rPr>
              <a:t>Discuss in your groups:</a:t>
            </a:r>
          </a:p>
        </p:txBody>
      </p:sp>
    </p:spTree>
    <p:extLst>
      <p:ext uri="{BB962C8B-B14F-4D97-AF65-F5344CB8AC3E}">
        <p14:creationId xmlns:p14="http://schemas.microsoft.com/office/powerpoint/2010/main" val="380574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651D86-383D-45DB-A701-76B5BFCFE28F}" type="slidenum">
              <a:rPr lang="en-GB" smtClean="0"/>
              <a:pPr/>
              <a:t>14</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Challenging discrimination</a:t>
            </a:r>
            <a:endParaRPr lang="en-GB" sz="4400" b="1" dirty="0">
              <a:latin typeface="League Spartan" panose="00000800000000000000" pitchFamily="50" charset="0"/>
            </a:endParaRPr>
          </a:p>
        </p:txBody>
      </p:sp>
      <p:sp>
        <p:nvSpPr>
          <p:cNvPr id="9" name="TextBox 8"/>
          <p:cNvSpPr txBox="1"/>
          <p:nvPr/>
        </p:nvSpPr>
        <p:spPr>
          <a:xfrm>
            <a:off x="488890" y="1304036"/>
            <a:ext cx="5800785" cy="5262979"/>
          </a:xfrm>
          <a:prstGeom prst="rect">
            <a:avLst/>
          </a:prstGeom>
          <a:solidFill>
            <a:srgbClr val="95519E">
              <a:alpha val="20000"/>
            </a:srgbClr>
          </a:solidFill>
        </p:spPr>
        <p:txBody>
          <a:bodyPr wrap="square" rtlCol="0">
            <a:spAutoFit/>
          </a:bodyPr>
          <a:lstStyle/>
          <a:p>
            <a:pPr algn="ctr"/>
            <a:endParaRPr lang="en-US" sz="2800" b="1" dirty="0">
              <a:latin typeface="Lato" panose="020B0604020202020204" charset="0"/>
              <a:ea typeface="Lato" panose="020B0604020202020204" charset="0"/>
              <a:cs typeface="Lato" panose="020B0604020202020204" charset="0"/>
            </a:endParaRPr>
          </a:p>
          <a:p>
            <a:pPr marL="457200" indent="-457200" algn="ctr">
              <a:buFont typeface="Arial" panose="020B0604020202020204" pitchFamily="34" charset="0"/>
              <a:buChar char="•"/>
            </a:pPr>
            <a:r>
              <a:rPr lang="en-US" sz="2800" b="1" dirty="0">
                <a:latin typeface="Lato" panose="020B0604020202020204" charset="0"/>
                <a:ea typeface="Lato" panose="020B0604020202020204" charset="0"/>
                <a:cs typeface="Lato" panose="020B0604020202020204" charset="0"/>
              </a:rPr>
              <a:t>What could be done by individuals/friends to challenge discrimination?</a:t>
            </a:r>
          </a:p>
          <a:p>
            <a:pPr marL="457200" indent="-457200" algn="ctr">
              <a:buFont typeface="Arial" panose="020B0604020202020204" pitchFamily="34" charset="0"/>
              <a:buChar char="•"/>
            </a:pPr>
            <a:endParaRPr lang="en-US" sz="2800" b="1" dirty="0">
              <a:latin typeface="Lato" panose="020B0604020202020204" charset="0"/>
              <a:ea typeface="Lato" panose="020B0604020202020204" charset="0"/>
              <a:cs typeface="Lato" panose="020B0604020202020204" charset="0"/>
            </a:endParaRPr>
          </a:p>
          <a:p>
            <a:pPr marL="457200" indent="-457200" algn="ctr">
              <a:buFont typeface="Arial" panose="020B0604020202020204" pitchFamily="34" charset="0"/>
              <a:buChar char="•"/>
            </a:pPr>
            <a:r>
              <a:rPr lang="en-US" sz="2800" b="1" dirty="0">
                <a:latin typeface="Lato" panose="020B0604020202020204" charset="0"/>
                <a:ea typeface="Lato" panose="020B0604020202020204" charset="0"/>
                <a:cs typeface="Lato" panose="020B0604020202020204" charset="0"/>
              </a:rPr>
              <a:t>What could be done in schools to challenge discrimination?</a:t>
            </a:r>
          </a:p>
          <a:p>
            <a:pPr marL="457200" indent="-457200" algn="ctr">
              <a:buFont typeface="Arial" panose="020B0604020202020204" pitchFamily="34" charset="0"/>
              <a:buChar char="•"/>
            </a:pPr>
            <a:endParaRPr lang="en-US" sz="2800" b="1" dirty="0">
              <a:latin typeface="Lato" panose="020B0604020202020204" charset="0"/>
              <a:ea typeface="Lato" panose="020B0604020202020204" charset="0"/>
              <a:cs typeface="Lato" panose="020B0604020202020204" charset="0"/>
            </a:endParaRPr>
          </a:p>
          <a:p>
            <a:pPr marL="457200" indent="-457200" algn="ctr">
              <a:buFont typeface="Arial" panose="020B0604020202020204" pitchFamily="34" charset="0"/>
              <a:buChar char="•"/>
            </a:pPr>
            <a:r>
              <a:rPr lang="en-US" sz="2800" b="1" dirty="0">
                <a:latin typeface="Lato" panose="020B0604020202020204" charset="0"/>
                <a:ea typeface="Lato" panose="020B0604020202020204" charset="0"/>
                <a:cs typeface="Lato" panose="020B0604020202020204" charset="0"/>
              </a:rPr>
              <a:t>What could be done in wider society to challenge discrimination?</a:t>
            </a:r>
          </a:p>
          <a:p>
            <a:pPr algn="ctr"/>
            <a:endParaRPr lang="en-US" sz="2800" b="1" dirty="0">
              <a:latin typeface="Lato" panose="020B0604020202020204" charset="0"/>
              <a:ea typeface="Lato" panose="020B0604020202020204" charset="0"/>
              <a:cs typeface="Lato" panose="020B0604020202020204" charset="0"/>
            </a:endParaRPr>
          </a:p>
        </p:txBody>
      </p:sp>
      <p:pic>
        <p:nvPicPr>
          <p:cNvPr id="7170" name="Picture 2" descr="Team, Motivation, Teamwork, Together, Group, Commu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1993765"/>
            <a:ext cx="4724400" cy="35433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EAB3E4BE-B1FD-4283-A429-DA1D68989DC7}"/>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1095193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053" y="3014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Revisit your alien</a:t>
            </a:r>
            <a:endParaRPr lang="en-GB" sz="4400" b="1" dirty="0">
              <a:latin typeface="League Spartan" panose="00000800000000000000" pitchFamily="50" charset="0"/>
            </a:endParaRPr>
          </a:p>
        </p:txBody>
      </p:sp>
      <p:sp>
        <p:nvSpPr>
          <p:cNvPr id="2" name="Slide Number Placeholder 1"/>
          <p:cNvSpPr>
            <a:spLocks noGrp="1"/>
          </p:cNvSpPr>
          <p:nvPr>
            <p:ph type="sldNum" sz="quarter" idx="12"/>
          </p:nvPr>
        </p:nvSpPr>
        <p:spPr>
          <a:xfrm>
            <a:off x="11813552" y="6492875"/>
            <a:ext cx="644611" cy="365125"/>
          </a:xfrm>
          <a:prstGeom prst="rect">
            <a:avLst/>
          </a:prstGeom>
        </p:spPr>
        <p:txBody>
          <a:bodyPr/>
          <a:lstStyle/>
          <a:p>
            <a:fld id="{2D651D86-383D-45DB-A701-76B5BFCFE28F}" type="slidenum">
              <a:rPr lang="en-GB" smtClean="0"/>
              <a:t>15</a:t>
            </a:fld>
            <a:endParaRPr lang="en-GB" dirty="0"/>
          </a:p>
        </p:txBody>
      </p:sp>
      <p:sp>
        <p:nvSpPr>
          <p:cNvPr id="10" name="Rectangular Callout 9"/>
          <p:cNvSpPr/>
          <p:nvPr/>
        </p:nvSpPr>
        <p:spPr>
          <a:xfrm>
            <a:off x="2132850" y="4714117"/>
            <a:ext cx="2929579" cy="1928789"/>
          </a:xfrm>
          <a:prstGeom prst="wedgeRectCallout">
            <a:avLst>
              <a:gd name="adj1" fmla="val 43840"/>
              <a:gd name="adj2" fmla="val -7708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chemeClr val="tx1"/>
                </a:solidFill>
                <a:latin typeface="Lato" panose="020F0502020204030203" pitchFamily="34" charset="0"/>
                <a:ea typeface="Lato" panose="020F0502020204030203" pitchFamily="34" charset="0"/>
                <a:cs typeface="Lato" panose="020F0502020204030203" pitchFamily="34" charset="0"/>
              </a:rPr>
              <a:t>How can people look after their mental health?</a:t>
            </a:r>
          </a:p>
        </p:txBody>
      </p:sp>
      <p:sp>
        <p:nvSpPr>
          <p:cNvPr id="11" name="Rectangular Callout 10"/>
          <p:cNvSpPr/>
          <p:nvPr/>
        </p:nvSpPr>
        <p:spPr>
          <a:xfrm>
            <a:off x="2601445" y="1448417"/>
            <a:ext cx="2460984" cy="1132140"/>
          </a:xfrm>
          <a:prstGeom prst="wedgeRectCallout">
            <a:avLst>
              <a:gd name="adj1" fmla="val 53643"/>
              <a:gd name="adj2" fmla="val 96034"/>
            </a:avLst>
          </a:prstGeom>
          <a:solidFill>
            <a:sysClr val="window" lastClr="FFFFFF"/>
          </a:solid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latin typeface="Lato" panose="020F0502020204030203" pitchFamily="34" charset="0"/>
                <a:ea typeface="Lato" panose="020F0502020204030203" pitchFamily="34" charset="0"/>
                <a:cs typeface="Lato" panose="020F0502020204030203" pitchFamily="34" charset="0"/>
              </a:rPr>
              <a:t>What is mental health?</a:t>
            </a:r>
          </a:p>
        </p:txBody>
      </p:sp>
      <p:sp>
        <p:nvSpPr>
          <p:cNvPr id="14" name="Rectangular Callout 13"/>
          <p:cNvSpPr/>
          <p:nvPr/>
        </p:nvSpPr>
        <p:spPr>
          <a:xfrm>
            <a:off x="7279046" y="4584527"/>
            <a:ext cx="3175907" cy="1928789"/>
          </a:xfrm>
          <a:prstGeom prst="wedgeRectCallout">
            <a:avLst>
              <a:gd name="adj1" fmla="val -50315"/>
              <a:gd name="adj2" fmla="val -78095"/>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chemeClr val="tx1"/>
                </a:solidFill>
                <a:latin typeface="Lato" panose="020F0502020204030203" pitchFamily="34" charset="0"/>
                <a:ea typeface="Lato" panose="020F0502020204030203" pitchFamily="34" charset="0"/>
                <a:cs typeface="Lato" panose="020F0502020204030203" pitchFamily="34" charset="0"/>
              </a:rPr>
              <a:t>What support could be given to someone with mental health concerns?</a:t>
            </a:r>
          </a:p>
        </p:txBody>
      </p:sp>
      <p:sp>
        <p:nvSpPr>
          <p:cNvPr id="16" name="Rectangular Callout 15"/>
          <p:cNvSpPr/>
          <p:nvPr/>
        </p:nvSpPr>
        <p:spPr>
          <a:xfrm>
            <a:off x="7279046" y="841717"/>
            <a:ext cx="3446294" cy="1928789"/>
          </a:xfrm>
          <a:prstGeom prst="wedgeRectCallout">
            <a:avLst>
              <a:gd name="adj1" fmla="val -46047"/>
              <a:gd name="adj2" fmla="val 76855"/>
            </a:avLst>
          </a:prstGeom>
          <a:solidFill>
            <a:sysClr val="window" lastClr="FFFFFF"/>
          </a:solidFill>
          <a:ln w="12700" cap="flat" cmpd="sng" algn="ctr">
            <a:solidFill>
              <a:srgbClr val="7030A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latin typeface="Lato" panose="020F0502020204030203" pitchFamily="34" charset="0"/>
                <a:ea typeface="Lato" panose="020F0502020204030203" pitchFamily="34" charset="0"/>
                <a:cs typeface="Lato" panose="020F0502020204030203" pitchFamily="34" charset="0"/>
              </a:rPr>
              <a:t>Why might some people find it hard to talk about mental health concerns?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6096" y="2404264"/>
            <a:ext cx="2381263" cy="2486147"/>
          </a:xfrm>
          <a:prstGeom prst="rect">
            <a:avLst/>
          </a:prstGeom>
        </p:spPr>
      </p:pic>
      <p:sp>
        <p:nvSpPr>
          <p:cNvPr id="13" name="Footer Placeholder 3">
            <a:extLst>
              <a:ext uri="{FF2B5EF4-FFF2-40B4-BE49-F238E27FC236}">
                <a16:creationId xmlns:a16="http://schemas.microsoft.com/office/drawing/2014/main" id="{484DE771-3732-4285-8E55-31A934A7A10C}"/>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5810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36" y="481822"/>
            <a:ext cx="10714182" cy="769441"/>
          </a:xfrm>
          <a:prstGeom prst="rect">
            <a:avLst/>
          </a:prstGeom>
          <a:noFill/>
        </p:spPr>
        <p:txBody>
          <a:bodyPr wrap="square" rtlCol="0">
            <a:spAutoFit/>
          </a:bodyPr>
          <a:lstStyle/>
          <a:p>
            <a:r>
              <a:rPr lang="en-GB" sz="4400" b="1">
                <a:solidFill>
                  <a:srgbClr val="95519E"/>
                </a:solidFill>
                <a:latin typeface="League Spartan" panose="00000800000000000000" pitchFamily="50" charset="0"/>
              </a:rPr>
              <a:t>Further support</a:t>
            </a:r>
            <a:endParaRPr lang="en-GB" sz="44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16</a:t>
            </a:fld>
            <a:endParaRPr lang="en-GB" dirty="0"/>
          </a:p>
        </p:txBody>
      </p:sp>
      <p:sp>
        <p:nvSpPr>
          <p:cNvPr id="12" name="TextBox 11"/>
          <p:cNvSpPr txBox="1"/>
          <p:nvPr/>
        </p:nvSpPr>
        <p:spPr>
          <a:xfrm>
            <a:off x="659084" y="1646365"/>
            <a:ext cx="4911343" cy="2585323"/>
          </a:xfrm>
          <a:prstGeom prst="rect">
            <a:avLst/>
          </a:prstGeom>
          <a:noFill/>
        </p:spPr>
        <p:txBody>
          <a:bodyPr wrap="square" rtlCol="0">
            <a:spAutoFit/>
          </a:bodyPr>
          <a:lstStyle/>
          <a:p>
            <a:pPr algn="ctr"/>
            <a:r>
              <a:rPr lang="en-GB" sz="2400" dirty="0">
                <a:latin typeface="Lato" panose="020F0502020204030203" pitchFamily="34" charset="0"/>
                <a:ea typeface="Lato" panose="020F0502020204030203" pitchFamily="34" charset="0"/>
                <a:cs typeface="Lato" panose="020F0502020204030203" pitchFamily="34" charset="0"/>
              </a:rPr>
              <a:t>If you have questions or concerns about your experience of social media, you can always speak to your parent or guardian, or a teacher in school for more advice and support. </a:t>
            </a:r>
          </a:p>
          <a:p>
            <a:endParaRPr lang="en-GB" dirty="0"/>
          </a:p>
        </p:txBody>
      </p:sp>
      <p:pic>
        <p:nvPicPr>
          <p:cNvPr id="9" name="Picture 2" descr="Speech Bubbles, Conversation, Black, Blank, Ch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6290" y="4209841"/>
            <a:ext cx="2912582" cy="1874975"/>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1AD31C55-1280-4CB5-BF41-9A7EFDB3955A}"/>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descr="Qr code&#10;&#10;Description automatically generated">
            <a:extLst>
              <a:ext uri="{FF2B5EF4-FFF2-40B4-BE49-F238E27FC236}">
                <a16:creationId xmlns:a16="http://schemas.microsoft.com/office/drawing/2014/main" id="{1A51D521-2834-80A5-0FA7-4D2642613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2959" y="1544768"/>
            <a:ext cx="3907221" cy="5092558"/>
          </a:xfrm>
          <a:prstGeom prst="rect">
            <a:avLst/>
          </a:prstGeom>
        </p:spPr>
      </p:pic>
      <p:sp>
        <p:nvSpPr>
          <p:cNvPr id="6" name="TextBox 5">
            <a:extLst>
              <a:ext uri="{FF2B5EF4-FFF2-40B4-BE49-F238E27FC236}">
                <a16:creationId xmlns:a16="http://schemas.microsoft.com/office/drawing/2014/main" id="{8B8BE0C3-760A-6454-F9AC-2C247368B884}"/>
              </a:ext>
            </a:extLst>
          </p:cNvPr>
          <p:cNvSpPr txBox="1"/>
          <p:nvPr/>
        </p:nvSpPr>
        <p:spPr>
          <a:xfrm>
            <a:off x="6728769" y="567018"/>
            <a:ext cx="5463231" cy="830997"/>
          </a:xfrm>
          <a:prstGeom prst="rect">
            <a:avLst/>
          </a:prstGeom>
          <a:noFill/>
        </p:spPr>
        <p:txBody>
          <a:bodyPr wrap="square" rtlCol="0">
            <a:spAutoFit/>
          </a:bodyPr>
          <a:lstStyle/>
          <a:p>
            <a:pPr algn="ctr"/>
            <a:r>
              <a:rPr lang="en-AE" sz="2400" dirty="0">
                <a:latin typeface="Lato" panose="020F0502020204030203" pitchFamily="34" charset="0"/>
                <a:ea typeface="Lato" panose="020F0502020204030203" pitchFamily="34" charset="0"/>
                <a:cs typeface="Lato" panose="020F0502020204030203" pitchFamily="34" charset="0"/>
              </a:rPr>
              <a:t>You can always speak to your social worker Ms Mona Arshe as well</a:t>
            </a:r>
          </a:p>
        </p:txBody>
      </p:sp>
    </p:spTree>
    <p:extLst>
      <p:ext uri="{BB962C8B-B14F-4D97-AF65-F5344CB8AC3E}">
        <p14:creationId xmlns:p14="http://schemas.microsoft.com/office/powerpoint/2010/main" val="304632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6585" y="3185282"/>
            <a:ext cx="10965901" cy="2877711"/>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evaluate the links between mental health and physical health </a:t>
            </a: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common misconceptions about mental health</a:t>
            </a:r>
          </a:p>
          <a:p>
            <a:pPr marL="914400" lvl="1" indent="-457200">
              <a:spcAft>
                <a:spcPts val="12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recognise </a:t>
            </a:r>
            <a:r>
              <a:rPr lang="en-US" sz="2400" dirty="0">
                <a:latin typeface="Lato" panose="020F0502020204030203" pitchFamily="34" charset="0"/>
                <a:ea typeface="Lato" panose="020F0502020204030203" pitchFamily="34" charset="0"/>
                <a:cs typeface="Lato" panose="020F0502020204030203" pitchFamily="34" charset="0"/>
              </a:rPr>
              <a:t>and challenge prejudice and discriminatory language and </a:t>
            </a:r>
            <a:r>
              <a:rPr lang="en-GB" sz="2400" dirty="0">
                <a:latin typeface="Lato" panose="020F0502020204030203" pitchFamily="34" charset="0"/>
                <a:ea typeface="Lato" panose="020F0502020204030203" pitchFamily="34" charset="0"/>
                <a:cs typeface="Lato" panose="020F0502020204030203" pitchFamily="34" charset="0"/>
              </a:rPr>
              <a:t>behaviour, in relation to mental health</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31" y="951146"/>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311178" y="3029146"/>
            <a:ext cx="877333" cy="1001704"/>
          </a:xfrm>
          <a:prstGeom prst="rect">
            <a:avLst/>
          </a:prstGeom>
        </p:spPr>
      </p:pic>
      <p:sp>
        <p:nvSpPr>
          <p:cNvPr id="5" name="Rectangle 4"/>
          <p:cNvSpPr/>
          <p:nvPr/>
        </p:nvSpPr>
        <p:spPr>
          <a:xfrm>
            <a:off x="869842" y="652087"/>
            <a:ext cx="11155381" cy="1692771"/>
          </a:xfrm>
          <a:prstGeom prst="rect">
            <a:avLst/>
          </a:prstGeom>
        </p:spPr>
        <p:txBody>
          <a:bodyPr wrap="square">
            <a:spAutoFit/>
          </a:bodyPr>
          <a:lstStyle/>
          <a:p>
            <a:pPr lvl="1">
              <a:buSzPct val="202000"/>
            </a:pPr>
            <a:r>
              <a:rPr lang="en-GB" sz="3200"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marL="914400" lvl="1" indent="-457200">
              <a:lnSpc>
                <a:spcPct val="200000"/>
              </a:lnSpc>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attitudes to mental health and challenging misconceptions</a:t>
            </a:r>
          </a:p>
          <a:p>
            <a:pPr marL="914400" lvl="1" indent="-457200">
              <a:buSzPct val="202000"/>
              <a:buBlip>
                <a:blip r:embed="rId3"/>
              </a:buBlip>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9" name="Footer Placeholder 3">
            <a:extLst>
              <a:ext uri="{FF2B5EF4-FFF2-40B4-BE49-F238E27FC236}">
                <a16:creationId xmlns:a16="http://schemas.microsoft.com/office/drawing/2014/main" id="{E7043A1B-14A6-4919-BAB7-5B2256BBC105}"/>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053" y="3014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Explain to an alien</a:t>
            </a:r>
          </a:p>
        </p:txBody>
      </p:sp>
      <p:sp>
        <p:nvSpPr>
          <p:cNvPr id="2" name="Slide Number Placeholder 1"/>
          <p:cNvSpPr>
            <a:spLocks noGrp="1"/>
          </p:cNvSpPr>
          <p:nvPr>
            <p:ph type="sldNum" sz="quarter" idx="12"/>
          </p:nvPr>
        </p:nvSpPr>
        <p:spPr>
          <a:xfrm>
            <a:off x="11813552" y="6492875"/>
            <a:ext cx="644611" cy="365125"/>
          </a:xfrm>
          <a:prstGeom prst="rect">
            <a:avLst/>
          </a:prstGeom>
        </p:spPr>
        <p:txBody>
          <a:bodyPr/>
          <a:lstStyle/>
          <a:p>
            <a:fld id="{2D651D86-383D-45DB-A701-76B5BFCFE28F}" type="slidenum">
              <a:rPr lang="en-GB" smtClean="0"/>
              <a:t>3</a:t>
            </a:fld>
            <a:endParaRPr lang="en-GB" dirty="0"/>
          </a:p>
        </p:txBody>
      </p:sp>
      <p:sp>
        <p:nvSpPr>
          <p:cNvPr id="10" name="Rectangular Callout 9"/>
          <p:cNvSpPr/>
          <p:nvPr/>
        </p:nvSpPr>
        <p:spPr>
          <a:xfrm>
            <a:off x="2132850" y="4714117"/>
            <a:ext cx="2929579" cy="1928789"/>
          </a:xfrm>
          <a:prstGeom prst="wedgeRectCallout">
            <a:avLst>
              <a:gd name="adj1" fmla="val 43840"/>
              <a:gd name="adj2" fmla="val -77085"/>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chemeClr val="tx1"/>
                </a:solidFill>
                <a:latin typeface="Lato" panose="020F0502020204030203" pitchFamily="34" charset="0"/>
                <a:ea typeface="Lato" panose="020F0502020204030203" pitchFamily="34" charset="0"/>
                <a:cs typeface="Lato" panose="020F0502020204030203" pitchFamily="34" charset="0"/>
              </a:rPr>
              <a:t>How can people look after their mental health?</a:t>
            </a:r>
          </a:p>
        </p:txBody>
      </p:sp>
      <p:sp>
        <p:nvSpPr>
          <p:cNvPr id="11" name="Rectangular Callout 10"/>
          <p:cNvSpPr/>
          <p:nvPr/>
        </p:nvSpPr>
        <p:spPr>
          <a:xfrm>
            <a:off x="2601445" y="1448417"/>
            <a:ext cx="2460984" cy="1132140"/>
          </a:xfrm>
          <a:prstGeom prst="wedgeRectCallout">
            <a:avLst>
              <a:gd name="adj1" fmla="val 53643"/>
              <a:gd name="adj2" fmla="val 96034"/>
            </a:avLst>
          </a:prstGeom>
          <a:solidFill>
            <a:sysClr val="window" lastClr="FFFFFF"/>
          </a:solidFill>
          <a:ln w="12700" cap="flat" cmpd="sng" algn="ctr">
            <a:solidFill>
              <a:srgbClr val="95519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latin typeface="Lato" panose="020F0502020204030203" pitchFamily="34" charset="0"/>
                <a:ea typeface="Lato" panose="020F0502020204030203" pitchFamily="34" charset="0"/>
                <a:cs typeface="Lato" panose="020F0502020204030203" pitchFamily="34" charset="0"/>
              </a:rPr>
              <a:t>What is mental health?</a:t>
            </a:r>
          </a:p>
        </p:txBody>
      </p:sp>
      <p:sp>
        <p:nvSpPr>
          <p:cNvPr id="14" name="Rectangular Callout 13"/>
          <p:cNvSpPr/>
          <p:nvPr/>
        </p:nvSpPr>
        <p:spPr>
          <a:xfrm>
            <a:off x="7279046" y="4584527"/>
            <a:ext cx="3175907" cy="1928789"/>
          </a:xfrm>
          <a:prstGeom prst="wedgeRectCallout">
            <a:avLst>
              <a:gd name="adj1" fmla="val -50315"/>
              <a:gd name="adj2" fmla="val -78095"/>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solidFill>
                  <a:schemeClr val="tx1"/>
                </a:solidFill>
                <a:latin typeface="Lato" panose="020F0502020204030203" pitchFamily="34" charset="0"/>
                <a:ea typeface="Lato" panose="020F0502020204030203" pitchFamily="34" charset="0"/>
                <a:cs typeface="Lato" panose="020F0502020204030203" pitchFamily="34" charset="0"/>
              </a:rPr>
              <a:t>What support could be given to someone with mental health concerns?</a:t>
            </a:r>
          </a:p>
        </p:txBody>
      </p:sp>
      <p:sp>
        <p:nvSpPr>
          <p:cNvPr id="16" name="Rectangular Callout 15"/>
          <p:cNvSpPr/>
          <p:nvPr/>
        </p:nvSpPr>
        <p:spPr>
          <a:xfrm>
            <a:off x="7279046" y="841717"/>
            <a:ext cx="3446294" cy="1928789"/>
          </a:xfrm>
          <a:prstGeom prst="wedgeRectCallout">
            <a:avLst>
              <a:gd name="adj1" fmla="val -46047"/>
              <a:gd name="adj2" fmla="val 76855"/>
            </a:avLst>
          </a:prstGeom>
          <a:solidFill>
            <a:sysClr val="window" lastClr="FFFFFF"/>
          </a:solidFill>
          <a:ln w="12700" cap="flat" cmpd="sng" algn="ctr">
            <a:solidFill>
              <a:srgbClr val="95519E"/>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latin typeface="Lato" panose="020F0502020204030203" pitchFamily="34" charset="0"/>
                <a:ea typeface="Lato" panose="020F0502020204030203" pitchFamily="34" charset="0"/>
                <a:cs typeface="Lato" panose="020F0502020204030203" pitchFamily="34" charset="0"/>
              </a:rPr>
              <a:t>Why might some people find it hard to talk about mental health concerns?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6096" y="2404264"/>
            <a:ext cx="2381263" cy="2486147"/>
          </a:xfrm>
          <a:prstGeom prst="rect">
            <a:avLst/>
          </a:prstGeom>
        </p:spPr>
      </p:pic>
      <p:sp>
        <p:nvSpPr>
          <p:cNvPr id="12" name="Footer Placeholder 3">
            <a:extLst>
              <a:ext uri="{FF2B5EF4-FFF2-40B4-BE49-F238E27FC236}">
                <a16:creationId xmlns:a16="http://schemas.microsoft.com/office/drawing/2014/main" id="{F14912FF-887A-4D8A-87DB-A09FCC598735}"/>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651D86-383D-45DB-A701-76B5BFCFE28F}" type="slidenum">
              <a:rPr lang="en-GB" smtClean="0"/>
              <a:pPr/>
              <a:t>4</a:t>
            </a:fld>
            <a:endParaRPr lang="en-GB" dirty="0"/>
          </a:p>
        </p:txBody>
      </p:sp>
      <p:sp>
        <p:nvSpPr>
          <p:cNvPr id="4" name="TextBox 3"/>
          <p:cNvSpPr txBox="1"/>
          <p:nvPr/>
        </p:nvSpPr>
        <p:spPr>
          <a:xfrm>
            <a:off x="358407" y="38572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Defining mental health</a:t>
            </a:r>
            <a:endParaRPr lang="en-GB" sz="4400" b="1" dirty="0">
              <a:latin typeface="League Spartan" panose="00000800000000000000" pitchFamily="50" charset="0"/>
            </a:endParaRPr>
          </a:p>
        </p:txBody>
      </p:sp>
      <p:sp>
        <p:nvSpPr>
          <p:cNvPr id="5" name="Rounded Rectangular Callout 4"/>
          <p:cNvSpPr/>
          <p:nvPr/>
        </p:nvSpPr>
        <p:spPr>
          <a:xfrm>
            <a:off x="1600200" y="1398226"/>
            <a:ext cx="8686800" cy="1916474"/>
          </a:xfrm>
          <a:prstGeom prst="wedgeRoundRectCallout">
            <a:avLst>
              <a:gd name="adj1" fmla="val -55581"/>
              <a:gd name="adj2" fmla="val -19678"/>
              <a:gd name="adj3" fmla="val 16667"/>
            </a:avLst>
          </a:prstGeom>
          <a:solidFill>
            <a:srgbClr val="95519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 complete state of physical, mental and emotional wellbeing not merely the absence of disease.”</a:t>
            </a:r>
          </a:p>
          <a:p>
            <a:pPr algn="ctr"/>
            <a:r>
              <a:rPr lang="en-GB" sz="2000" i="1" dirty="0">
                <a:solidFill>
                  <a:schemeClr val="tx1"/>
                </a:solidFill>
                <a:latin typeface="+mj-lt"/>
              </a:rPr>
              <a:t>World Health Organisation’s definition of health</a:t>
            </a:r>
          </a:p>
        </p:txBody>
      </p:sp>
      <p:sp>
        <p:nvSpPr>
          <p:cNvPr id="8" name="Rounded Rectangular Callout 7"/>
          <p:cNvSpPr/>
          <p:nvPr/>
        </p:nvSpPr>
        <p:spPr>
          <a:xfrm>
            <a:off x="8167255" y="3729048"/>
            <a:ext cx="3253415" cy="2026609"/>
          </a:xfrm>
          <a:prstGeom prst="wedgeRoundRectCallout">
            <a:avLst>
              <a:gd name="adj1" fmla="val 34794"/>
              <a:gd name="adj2" fmla="val 77998"/>
              <a:gd name="adj3" fmla="val 16667"/>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What is the link between physical and mental health?</a:t>
            </a:r>
          </a:p>
        </p:txBody>
      </p:sp>
      <p:sp>
        <p:nvSpPr>
          <p:cNvPr id="10" name="Rounded Rectangular Callout 9"/>
          <p:cNvSpPr/>
          <p:nvPr/>
        </p:nvSpPr>
        <p:spPr>
          <a:xfrm>
            <a:off x="1028700" y="3729048"/>
            <a:ext cx="3080472" cy="1855323"/>
          </a:xfrm>
          <a:prstGeom prst="wedgeRoundRectCallout">
            <a:avLst>
              <a:gd name="adj1" fmla="val -32686"/>
              <a:gd name="adj2" fmla="val 79374"/>
              <a:gd name="adj3" fmla="val 16667"/>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How can we define mental health?</a:t>
            </a:r>
          </a:p>
        </p:txBody>
      </p:sp>
      <p:pic>
        <p:nvPicPr>
          <p:cNvPr id="1026" name="Picture 2" descr="Integration, Volunteers, Hands, Tree, Grow, Voluntary"/>
          <p:cNvPicPr>
            <a:picLocks noChangeAspect="1" noChangeArrowheads="1"/>
          </p:cNvPicPr>
          <p:nvPr/>
        </p:nvPicPr>
        <p:blipFill rotWithShape="1">
          <a:blip r:embed="rId3">
            <a:extLst>
              <a:ext uri="{28A0092B-C50C-407E-A947-70E740481C1C}">
                <a14:useLocalDpi xmlns:a14="http://schemas.microsoft.com/office/drawing/2010/main" val="0"/>
              </a:ext>
            </a:extLst>
          </a:blip>
          <a:srcRect l="5577" r="53213"/>
          <a:stretch/>
        </p:blipFill>
        <p:spPr bwMode="auto">
          <a:xfrm>
            <a:off x="4800600" y="3783329"/>
            <a:ext cx="2675227" cy="2596689"/>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530692EA-CAE3-4FBE-883C-C759A735CEE0}"/>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127908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5</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3" name="TextBox 12"/>
          <p:cNvSpPr txBox="1"/>
          <p:nvPr/>
        </p:nvSpPr>
        <p:spPr>
          <a:xfrm>
            <a:off x="2884001" y="354231"/>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endParaRPr lang="en-GB" sz="4400" b="1" dirty="0">
              <a:latin typeface="League Spartan" panose="00000800000000000000" pitchFamily="50"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187" y="1099821"/>
            <a:ext cx="6988628" cy="4658358"/>
          </a:xfrm>
          <a:prstGeom prst="rect">
            <a:avLst/>
          </a:prstGeom>
        </p:spPr>
      </p:pic>
      <p:sp>
        <p:nvSpPr>
          <p:cNvPr id="8" name="Footer Placeholder 3">
            <a:extLst>
              <a:ext uri="{FF2B5EF4-FFF2-40B4-BE49-F238E27FC236}">
                <a16:creationId xmlns:a16="http://schemas.microsoft.com/office/drawing/2014/main" id="{4FE7A70D-B84F-4EF5-866B-FE2411535822}"/>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5" name="TextBox 4">
            <a:extLst>
              <a:ext uri="{FF2B5EF4-FFF2-40B4-BE49-F238E27FC236}">
                <a16:creationId xmlns:a16="http://schemas.microsoft.com/office/drawing/2014/main" id="{D3A2FBBE-8D10-B4CE-4F4F-F066D941933B}"/>
              </a:ext>
            </a:extLst>
          </p:cNvPr>
          <p:cNvSpPr txBox="1"/>
          <p:nvPr/>
        </p:nvSpPr>
        <p:spPr>
          <a:xfrm>
            <a:off x="8915400" y="1553290"/>
            <a:ext cx="2821536" cy="4093428"/>
          </a:xfrm>
          <a:prstGeom prst="rect">
            <a:avLst/>
          </a:prstGeom>
          <a:noFill/>
        </p:spPr>
        <p:txBody>
          <a:bodyPr wrap="square" rtlCol="0">
            <a:spAutoFit/>
          </a:bodyPr>
          <a:lstStyle/>
          <a:p>
            <a:r>
              <a:rPr lang="en-AE" sz="2800" dirty="0"/>
              <a:t>You need to decide if the following facts are true and false. </a:t>
            </a:r>
          </a:p>
          <a:p>
            <a:endParaRPr lang="en-AE" dirty="0"/>
          </a:p>
          <a:p>
            <a:pPr algn="ctr"/>
            <a:r>
              <a:rPr lang="en-AE" sz="2800" dirty="0"/>
              <a:t>Raise your hand for </a:t>
            </a:r>
            <a:r>
              <a:rPr lang="en-AE" sz="2800" dirty="0">
                <a:solidFill>
                  <a:srgbClr val="00B050"/>
                </a:solidFill>
              </a:rPr>
              <a:t>TRUE</a:t>
            </a:r>
            <a:r>
              <a:rPr lang="en-AE" sz="2800" dirty="0"/>
              <a:t> and leave it down for </a:t>
            </a:r>
            <a:r>
              <a:rPr lang="en-AE" sz="2800" dirty="0">
                <a:solidFill>
                  <a:srgbClr val="FF0000"/>
                </a:solidFill>
              </a:rPr>
              <a:t>FALSE</a:t>
            </a:r>
            <a:r>
              <a:rPr lang="en-AE" dirty="0"/>
              <a:t>. </a:t>
            </a:r>
          </a:p>
          <a:p>
            <a:endParaRPr lang="en-AE" dirty="0"/>
          </a:p>
        </p:txBody>
      </p:sp>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6</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endParaRPr lang="en-GB" sz="4400" b="1" dirty="0">
              <a:latin typeface="League Spartan" panose="00000800000000000000" pitchFamily="50" charset="0"/>
            </a:endParaRPr>
          </a:p>
        </p:txBody>
      </p:sp>
      <p:sp>
        <p:nvSpPr>
          <p:cNvPr id="8" name="Footer Placeholder 3">
            <a:extLst>
              <a:ext uri="{FF2B5EF4-FFF2-40B4-BE49-F238E27FC236}">
                <a16:creationId xmlns:a16="http://schemas.microsoft.com/office/drawing/2014/main" id="{4FE7A70D-B84F-4EF5-866B-FE2411535822}"/>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TextBox 5">
            <a:extLst>
              <a:ext uri="{FF2B5EF4-FFF2-40B4-BE49-F238E27FC236}">
                <a16:creationId xmlns:a16="http://schemas.microsoft.com/office/drawing/2014/main" id="{20EA3DA5-0A75-C0A5-DDD3-F8F14FF13B67}"/>
              </a:ext>
            </a:extLst>
          </p:cNvPr>
          <p:cNvSpPr txBox="1"/>
          <p:nvPr/>
        </p:nvSpPr>
        <p:spPr>
          <a:xfrm>
            <a:off x="255100" y="1485137"/>
            <a:ext cx="10714182" cy="523220"/>
          </a:xfrm>
          <a:prstGeom prst="rect">
            <a:avLst/>
          </a:prstGeom>
          <a:noFill/>
        </p:spPr>
        <p:txBody>
          <a:bodyPr wrap="square">
            <a:spAutoFit/>
          </a:bodyPr>
          <a:lstStyle/>
          <a:p>
            <a:r>
              <a:rPr lang="en-GB" sz="2800" dirty="0">
                <a:effectLst/>
                <a:latin typeface="Lato" panose="020F0502020204030203" pitchFamily="34" charset="0"/>
                <a:ea typeface="Lato" panose="020F0502020204030203" pitchFamily="34" charset="0"/>
                <a:cs typeface="Lato" panose="020F0502020204030203" pitchFamily="34" charset="0"/>
              </a:rPr>
              <a:t>One in four people experience a mental health problem each year.</a:t>
            </a:r>
          </a:p>
        </p:txBody>
      </p:sp>
      <p:sp>
        <p:nvSpPr>
          <p:cNvPr id="9" name="TextBox 8">
            <a:extLst>
              <a:ext uri="{FF2B5EF4-FFF2-40B4-BE49-F238E27FC236}">
                <a16:creationId xmlns:a16="http://schemas.microsoft.com/office/drawing/2014/main" id="{DF52DBBC-D13F-5653-3EF5-6E154C4D8EF1}"/>
              </a:ext>
            </a:extLst>
          </p:cNvPr>
          <p:cNvSpPr txBox="1"/>
          <p:nvPr/>
        </p:nvSpPr>
        <p:spPr>
          <a:xfrm>
            <a:off x="8882063" y="2114386"/>
            <a:ext cx="1804987" cy="707886"/>
          </a:xfrm>
          <a:prstGeom prst="rect">
            <a:avLst/>
          </a:prstGeom>
          <a:noFill/>
        </p:spPr>
        <p:txBody>
          <a:bodyPr wrap="square">
            <a:spAutoFit/>
          </a:bodyPr>
          <a:lstStyle/>
          <a:p>
            <a:r>
              <a:rPr lang="en-GB" sz="4000" b="1" dirty="0">
                <a:solidFill>
                  <a:srgbClr val="00B050"/>
                </a:solidFill>
                <a:latin typeface="Helvetica" pitchFamily="2" charset="0"/>
              </a:rPr>
              <a:t>TRUE </a:t>
            </a:r>
            <a:endParaRPr lang="en-GB" sz="4000" b="1" dirty="0">
              <a:solidFill>
                <a:srgbClr val="00B050"/>
              </a:solidFill>
              <a:effectLst/>
              <a:latin typeface="Helvetica" pitchFamily="2" charset="0"/>
            </a:endParaRPr>
          </a:p>
        </p:txBody>
      </p:sp>
      <p:sp>
        <p:nvSpPr>
          <p:cNvPr id="11" name="TextBox 10">
            <a:extLst>
              <a:ext uri="{FF2B5EF4-FFF2-40B4-BE49-F238E27FC236}">
                <a16:creationId xmlns:a16="http://schemas.microsoft.com/office/drawing/2014/main" id="{08327127-91B8-7FAD-B381-F02FB02CC105}"/>
              </a:ext>
            </a:extLst>
          </p:cNvPr>
          <p:cNvSpPr txBox="1"/>
          <p:nvPr/>
        </p:nvSpPr>
        <p:spPr>
          <a:xfrm>
            <a:off x="237057" y="3906532"/>
            <a:ext cx="11717885" cy="1384995"/>
          </a:xfrm>
          <a:prstGeom prst="rect">
            <a:avLst/>
          </a:prstGeom>
          <a:noFill/>
        </p:spPr>
        <p:txBody>
          <a:bodyPr wrap="square">
            <a:spAutoFit/>
          </a:bodyPr>
          <a:lstStyle/>
          <a:p>
            <a:r>
              <a:rPr lang="en-GB" sz="2800" dirty="0">
                <a:effectLst/>
                <a:latin typeface="Helvetica" pitchFamily="2" charset="0"/>
              </a:rPr>
              <a:t>This is true, and shows that mental health problems are quite common, although the number has not changed for several years (i.e. not increased).The statistic for children is one in eight, so less common.</a:t>
            </a:r>
          </a:p>
        </p:txBody>
      </p:sp>
    </p:spTree>
    <p:extLst>
      <p:ext uri="{BB962C8B-B14F-4D97-AF65-F5344CB8AC3E}">
        <p14:creationId xmlns:p14="http://schemas.microsoft.com/office/powerpoint/2010/main" val="235449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7</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endParaRPr lang="en-GB" sz="4400" b="1" dirty="0">
              <a:latin typeface="League Spartan" panose="00000800000000000000" pitchFamily="50" charset="0"/>
            </a:endParaRPr>
          </a:p>
        </p:txBody>
      </p:sp>
      <p:sp>
        <p:nvSpPr>
          <p:cNvPr id="8" name="Footer Placeholder 3">
            <a:extLst>
              <a:ext uri="{FF2B5EF4-FFF2-40B4-BE49-F238E27FC236}">
                <a16:creationId xmlns:a16="http://schemas.microsoft.com/office/drawing/2014/main" id="{4FE7A70D-B84F-4EF5-866B-FE2411535822}"/>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TextBox 5">
            <a:extLst>
              <a:ext uri="{FF2B5EF4-FFF2-40B4-BE49-F238E27FC236}">
                <a16:creationId xmlns:a16="http://schemas.microsoft.com/office/drawing/2014/main" id="{20EA3DA5-0A75-C0A5-DDD3-F8F14FF13B67}"/>
              </a:ext>
            </a:extLst>
          </p:cNvPr>
          <p:cNvSpPr txBox="1"/>
          <p:nvPr/>
        </p:nvSpPr>
        <p:spPr>
          <a:xfrm>
            <a:off x="255100" y="1485137"/>
            <a:ext cx="9765199" cy="954107"/>
          </a:xfrm>
          <a:prstGeom prst="rect">
            <a:avLst/>
          </a:prstGeom>
          <a:noFill/>
        </p:spPr>
        <p:txBody>
          <a:bodyPr wrap="square">
            <a:spAutoFit/>
          </a:bodyPr>
          <a:lstStyle/>
          <a:p>
            <a:r>
              <a:rPr lang="en-GB" sz="2800" dirty="0">
                <a:effectLst/>
                <a:latin typeface="Lato" panose="020F0502020204030203" pitchFamily="34" charset="0"/>
                <a:ea typeface="Lato" panose="020F0502020204030203" pitchFamily="34" charset="0"/>
                <a:cs typeface="Lato" panose="020F0502020204030203" pitchFamily="34" charset="0"/>
              </a:rPr>
              <a:t>When someone is diagnosed with a mental health condition, they are usually locked up in a psychiatric hospital</a:t>
            </a:r>
          </a:p>
        </p:txBody>
      </p:sp>
      <p:sp>
        <p:nvSpPr>
          <p:cNvPr id="9" name="TextBox 8">
            <a:extLst>
              <a:ext uri="{FF2B5EF4-FFF2-40B4-BE49-F238E27FC236}">
                <a16:creationId xmlns:a16="http://schemas.microsoft.com/office/drawing/2014/main" id="{DF52DBBC-D13F-5653-3EF5-6E154C4D8EF1}"/>
              </a:ext>
            </a:extLst>
          </p:cNvPr>
          <p:cNvSpPr txBox="1"/>
          <p:nvPr/>
        </p:nvSpPr>
        <p:spPr>
          <a:xfrm>
            <a:off x="8882063" y="2439244"/>
            <a:ext cx="2087220" cy="707886"/>
          </a:xfrm>
          <a:prstGeom prst="rect">
            <a:avLst/>
          </a:prstGeom>
          <a:noFill/>
        </p:spPr>
        <p:txBody>
          <a:bodyPr wrap="square">
            <a:spAutoFit/>
          </a:bodyPr>
          <a:lstStyle/>
          <a:p>
            <a:r>
              <a:rPr lang="en-GB" sz="4000" b="1" dirty="0">
                <a:solidFill>
                  <a:srgbClr val="FF0000"/>
                </a:solidFill>
                <a:latin typeface="Helvetica" pitchFamily="2" charset="0"/>
              </a:rPr>
              <a:t>FALSE</a:t>
            </a:r>
            <a:endParaRPr lang="en-GB" sz="4000" b="1" dirty="0">
              <a:solidFill>
                <a:srgbClr val="FF0000"/>
              </a:solidFill>
              <a:effectLst/>
              <a:latin typeface="Helvetica" pitchFamily="2" charset="0"/>
            </a:endParaRPr>
          </a:p>
        </p:txBody>
      </p:sp>
      <p:sp>
        <p:nvSpPr>
          <p:cNvPr id="11" name="TextBox 10">
            <a:extLst>
              <a:ext uri="{FF2B5EF4-FFF2-40B4-BE49-F238E27FC236}">
                <a16:creationId xmlns:a16="http://schemas.microsoft.com/office/drawing/2014/main" id="{08327127-91B8-7FAD-B381-F02FB02CC105}"/>
              </a:ext>
            </a:extLst>
          </p:cNvPr>
          <p:cNvSpPr txBox="1"/>
          <p:nvPr/>
        </p:nvSpPr>
        <p:spPr>
          <a:xfrm>
            <a:off x="257765" y="3336196"/>
            <a:ext cx="11717885" cy="2246769"/>
          </a:xfrm>
          <a:prstGeom prst="rect">
            <a:avLst/>
          </a:prstGeom>
          <a:noFill/>
        </p:spPr>
        <p:txBody>
          <a:bodyPr wrap="square">
            <a:spAutoFit/>
          </a:bodyPr>
          <a:lstStyle/>
          <a:p>
            <a:r>
              <a:rPr lang="en-GB" sz="2800" dirty="0">
                <a:latin typeface="Helvetica" pitchFamily="2" charset="0"/>
              </a:rPr>
              <a:t>Most treatment for people with mental health conditions is community</a:t>
            </a:r>
          </a:p>
          <a:p>
            <a:r>
              <a:rPr lang="en-GB" sz="2800" dirty="0">
                <a:latin typeface="Helvetica" pitchFamily="2" charset="0"/>
              </a:rPr>
              <a:t>based, including talking therapy, group counselling or medication. Some</a:t>
            </a:r>
          </a:p>
          <a:p>
            <a:r>
              <a:rPr lang="en-GB" sz="2800" dirty="0">
                <a:latin typeface="Helvetica" pitchFamily="2" charset="0"/>
              </a:rPr>
              <a:t>mental health conditions require treatment in a specialised treatment</a:t>
            </a:r>
          </a:p>
          <a:p>
            <a:r>
              <a:rPr lang="en-GB" sz="2800" dirty="0">
                <a:latin typeface="Helvetica" pitchFamily="2" charset="0"/>
              </a:rPr>
              <a:t>centre or hospital, but these are almost always voluntarily chosen by the</a:t>
            </a:r>
          </a:p>
          <a:p>
            <a:r>
              <a:rPr lang="en-GB" sz="2800" dirty="0">
                <a:latin typeface="Helvetica" pitchFamily="2" charset="0"/>
              </a:rPr>
              <a:t>person involved or their family.</a:t>
            </a:r>
            <a:endParaRPr lang="en-GB" sz="2800" dirty="0">
              <a:effectLst/>
              <a:latin typeface="Helvetica" pitchFamily="2" charset="0"/>
            </a:endParaRPr>
          </a:p>
        </p:txBody>
      </p:sp>
    </p:spTree>
    <p:extLst>
      <p:ext uri="{BB962C8B-B14F-4D97-AF65-F5344CB8AC3E}">
        <p14:creationId xmlns:p14="http://schemas.microsoft.com/office/powerpoint/2010/main" val="41696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8</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endParaRPr lang="en-GB" sz="4400" b="1" dirty="0">
              <a:latin typeface="League Spartan" panose="00000800000000000000" pitchFamily="50" charset="0"/>
            </a:endParaRPr>
          </a:p>
        </p:txBody>
      </p:sp>
      <p:sp>
        <p:nvSpPr>
          <p:cNvPr id="8" name="Footer Placeholder 3">
            <a:extLst>
              <a:ext uri="{FF2B5EF4-FFF2-40B4-BE49-F238E27FC236}">
                <a16:creationId xmlns:a16="http://schemas.microsoft.com/office/drawing/2014/main" id="{4FE7A70D-B84F-4EF5-866B-FE2411535822}"/>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TextBox 5">
            <a:extLst>
              <a:ext uri="{FF2B5EF4-FFF2-40B4-BE49-F238E27FC236}">
                <a16:creationId xmlns:a16="http://schemas.microsoft.com/office/drawing/2014/main" id="{20EA3DA5-0A75-C0A5-DDD3-F8F14FF13B67}"/>
              </a:ext>
            </a:extLst>
          </p:cNvPr>
          <p:cNvSpPr txBox="1"/>
          <p:nvPr/>
        </p:nvSpPr>
        <p:spPr>
          <a:xfrm>
            <a:off x="255100" y="1485137"/>
            <a:ext cx="11003450" cy="523220"/>
          </a:xfrm>
          <a:prstGeom prst="rect">
            <a:avLst/>
          </a:prstGeom>
          <a:noFill/>
        </p:spPr>
        <p:txBody>
          <a:bodyPr wrap="square">
            <a:spAutoFit/>
          </a:bodyPr>
          <a:lstStyle/>
          <a:p>
            <a:r>
              <a:rPr lang="en-GB" sz="2800" dirty="0">
                <a:effectLst/>
                <a:latin typeface="Lato" panose="020F0502020204030203" pitchFamily="34" charset="0"/>
                <a:ea typeface="Lato" panose="020F0502020204030203" pitchFamily="34" charset="0"/>
                <a:cs typeface="Lato" panose="020F0502020204030203" pitchFamily="34" charset="0"/>
              </a:rPr>
              <a:t>Having OCD means liking to keep things clean, organised and tidy</a:t>
            </a:r>
          </a:p>
        </p:txBody>
      </p:sp>
      <p:sp>
        <p:nvSpPr>
          <p:cNvPr id="9" name="TextBox 8">
            <a:extLst>
              <a:ext uri="{FF2B5EF4-FFF2-40B4-BE49-F238E27FC236}">
                <a16:creationId xmlns:a16="http://schemas.microsoft.com/office/drawing/2014/main" id="{DF52DBBC-D13F-5653-3EF5-6E154C4D8EF1}"/>
              </a:ext>
            </a:extLst>
          </p:cNvPr>
          <p:cNvSpPr txBox="1"/>
          <p:nvPr/>
        </p:nvSpPr>
        <p:spPr>
          <a:xfrm>
            <a:off x="8882063" y="2439244"/>
            <a:ext cx="2087220" cy="707886"/>
          </a:xfrm>
          <a:prstGeom prst="rect">
            <a:avLst/>
          </a:prstGeom>
          <a:noFill/>
        </p:spPr>
        <p:txBody>
          <a:bodyPr wrap="square">
            <a:spAutoFit/>
          </a:bodyPr>
          <a:lstStyle/>
          <a:p>
            <a:r>
              <a:rPr lang="en-GB" sz="4000" b="1" dirty="0">
                <a:solidFill>
                  <a:srgbClr val="FF0000"/>
                </a:solidFill>
                <a:latin typeface="Helvetica" pitchFamily="2" charset="0"/>
              </a:rPr>
              <a:t>FALSE</a:t>
            </a:r>
            <a:endParaRPr lang="en-GB" sz="4000" b="1" dirty="0">
              <a:solidFill>
                <a:srgbClr val="FF0000"/>
              </a:solidFill>
              <a:effectLst/>
              <a:latin typeface="Helvetica" pitchFamily="2" charset="0"/>
            </a:endParaRPr>
          </a:p>
        </p:txBody>
      </p:sp>
      <p:sp>
        <p:nvSpPr>
          <p:cNvPr id="11" name="TextBox 10">
            <a:extLst>
              <a:ext uri="{FF2B5EF4-FFF2-40B4-BE49-F238E27FC236}">
                <a16:creationId xmlns:a16="http://schemas.microsoft.com/office/drawing/2014/main" id="{08327127-91B8-7FAD-B381-F02FB02CC105}"/>
              </a:ext>
            </a:extLst>
          </p:cNvPr>
          <p:cNvSpPr txBox="1"/>
          <p:nvPr/>
        </p:nvSpPr>
        <p:spPr>
          <a:xfrm>
            <a:off x="257765" y="3336196"/>
            <a:ext cx="11717885" cy="2246769"/>
          </a:xfrm>
          <a:prstGeom prst="rect">
            <a:avLst/>
          </a:prstGeom>
          <a:noFill/>
        </p:spPr>
        <p:txBody>
          <a:bodyPr wrap="square">
            <a:spAutoFit/>
          </a:bodyPr>
          <a:lstStyle/>
          <a:p>
            <a:r>
              <a:rPr lang="en-GB" sz="2800" dirty="0">
                <a:latin typeface="Helvetica" pitchFamily="2" charset="0"/>
              </a:rPr>
              <a:t>Obsessive compulsive disorder (OCD) is a type of anxiety disorder that</a:t>
            </a:r>
          </a:p>
          <a:p>
            <a:r>
              <a:rPr lang="en-GB" sz="2800" dirty="0">
                <a:latin typeface="Helvetica" pitchFamily="2" charset="0"/>
              </a:rPr>
              <a:t>includes ‘obsessions’ such as worries, doubts or unwelcome thoughts that constantly appear, and ‘compulsions’ – repetitive activities that are caused by the obsessions. Although it sometimes manifests in repetitive cleaning and tiding, this is not an accurate understanding of the illness</a:t>
            </a:r>
            <a:endParaRPr lang="en-GB" sz="2800" dirty="0">
              <a:effectLst/>
              <a:latin typeface="Helvetica" pitchFamily="2" charset="0"/>
            </a:endParaRPr>
          </a:p>
        </p:txBody>
      </p:sp>
    </p:spTree>
    <p:extLst>
      <p:ext uri="{BB962C8B-B14F-4D97-AF65-F5344CB8AC3E}">
        <p14:creationId xmlns:p14="http://schemas.microsoft.com/office/powerpoint/2010/main" val="51609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9</a:t>
            </a:fld>
            <a:endParaRPr lang="en-GB"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588721" y="5567113"/>
            <a:ext cx="575687" cy="115137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9958" b="29919"/>
          <a:stretch/>
        </p:blipFill>
        <p:spPr>
          <a:xfrm>
            <a:off x="1427187" y="5893121"/>
            <a:ext cx="655794" cy="722143"/>
          </a:xfrm>
          <a:prstGeom prst="rect">
            <a:avLst/>
          </a:prstGeom>
        </p:spPr>
      </p:pic>
      <p:sp>
        <p:nvSpPr>
          <p:cNvPr id="13" name="TextBox 12"/>
          <p:cNvSpPr txBox="1"/>
          <p:nvPr/>
        </p:nvSpPr>
        <p:spPr>
          <a:xfrm>
            <a:off x="255101" y="5155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True or false quiz</a:t>
            </a:r>
            <a:endParaRPr lang="en-GB" sz="4400" b="1" dirty="0">
              <a:latin typeface="League Spartan" panose="00000800000000000000" pitchFamily="50" charset="0"/>
            </a:endParaRPr>
          </a:p>
        </p:txBody>
      </p:sp>
      <p:sp>
        <p:nvSpPr>
          <p:cNvPr id="8" name="Footer Placeholder 3">
            <a:extLst>
              <a:ext uri="{FF2B5EF4-FFF2-40B4-BE49-F238E27FC236}">
                <a16:creationId xmlns:a16="http://schemas.microsoft.com/office/drawing/2014/main" id="{4FE7A70D-B84F-4EF5-866B-FE2411535822}"/>
              </a:ext>
            </a:extLst>
          </p:cNvPr>
          <p:cNvSpPr>
            <a:spLocks noGrp="1"/>
          </p:cNvSpPr>
          <p:nvPr>
            <p:ph type="ftr" sz="quarter" idx="11"/>
          </p:nvPr>
        </p:nvSpPr>
        <p:spPr>
          <a:xfrm>
            <a:off x="-19051" y="6479918"/>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2021 </a:t>
            </a: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6" name="TextBox 5">
            <a:extLst>
              <a:ext uri="{FF2B5EF4-FFF2-40B4-BE49-F238E27FC236}">
                <a16:creationId xmlns:a16="http://schemas.microsoft.com/office/drawing/2014/main" id="{20EA3DA5-0A75-C0A5-DDD3-F8F14FF13B67}"/>
              </a:ext>
            </a:extLst>
          </p:cNvPr>
          <p:cNvSpPr txBox="1"/>
          <p:nvPr/>
        </p:nvSpPr>
        <p:spPr>
          <a:xfrm>
            <a:off x="255100" y="1485137"/>
            <a:ext cx="11003450" cy="954107"/>
          </a:xfrm>
          <a:prstGeom prst="rect">
            <a:avLst/>
          </a:prstGeom>
          <a:noFill/>
        </p:spPr>
        <p:txBody>
          <a:bodyPr wrap="square">
            <a:spAutoFit/>
          </a:bodyPr>
          <a:lstStyle/>
          <a:p>
            <a:r>
              <a:rPr lang="en-GB" sz="2800" dirty="0">
                <a:effectLst/>
                <a:latin typeface="Lato" panose="020F0502020204030203" pitchFamily="34" charset="0"/>
                <a:ea typeface="Lato" panose="020F0502020204030203" pitchFamily="34" charset="0"/>
                <a:cs typeface="Lato" panose="020F0502020204030203" pitchFamily="34" charset="0"/>
              </a:rPr>
              <a:t>Most people with mental health concerns are able to treat their condition and lead full, happy lives</a:t>
            </a:r>
          </a:p>
        </p:txBody>
      </p:sp>
      <p:sp>
        <p:nvSpPr>
          <p:cNvPr id="9" name="TextBox 8">
            <a:extLst>
              <a:ext uri="{FF2B5EF4-FFF2-40B4-BE49-F238E27FC236}">
                <a16:creationId xmlns:a16="http://schemas.microsoft.com/office/drawing/2014/main" id="{DF52DBBC-D13F-5653-3EF5-6E154C4D8EF1}"/>
              </a:ext>
            </a:extLst>
          </p:cNvPr>
          <p:cNvSpPr txBox="1"/>
          <p:nvPr/>
        </p:nvSpPr>
        <p:spPr>
          <a:xfrm>
            <a:off x="8882063" y="2439244"/>
            <a:ext cx="2087220" cy="707886"/>
          </a:xfrm>
          <a:prstGeom prst="rect">
            <a:avLst/>
          </a:prstGeom>
          <a:noFill/>
        </p:spPr>
        <p:txBody>
          <a:bodyPr wrap="square">
            <a:spAutoFit/>
          </a:bodyPr>
          <a:lstStyle/>
          <a:p>
            <a:r>
              <a:rPr lang="en-GB" sz="4000" b="1" dirty="0">
                <a:solidFill>
                  <a:srgbClr val="00B050"/>
                </a:solidFill>
                <a:latin typeface="Helvetica" pitchFamily="2" charset="0"/>
              </a:rPr>
              <a:t>TRUE</a:t>
            </a:r>
            <a:endParaRPr lang="en-GB" sz="4000" b="1" dirty="0">
              <a:solidFill>
                <a:srgbClr val="00B050"/>
              </a:solidFill>
              <a:effectLst/>
              <a:latin typeface="Helvetica" pitchFamily="2" charset="0"/>
            </a:endParaRPr>
          </a:p>
        </p:txBody>
      </p:sp>
      <p:sp>
        <p:nvSpPr>
          <p:cNvPr id="11" name="TextBox 10">
            <a:extLst>
              <a:ext uri="{FF2B5EF4-FFF2-40B4-BE49-F238E27FC236}">
                <a16:creationId xmlns:a16="http://schemas.microsoft.com/office/drawing/2014/main" id="{08327127-91B8-7FAD-B381-F02FB02CC105}"/>
              </a:ext>
            </a:extLst>
          </p:cNvPr>
          <p:cNvSpPr txBox="1"/>
          <p:nvPr/>
        </p:nvSpPr>
        <p:spPr>
          <a:xfrm>
            <a:off x="257765" y="3336196"/>
            <a:ext cx="11717885" cy="1815882"/>
          </a:xfrm>
          <a:prstGeom prst="rect">
            <a:avLst/>
          </a:prstGeom>
          <a:noFill/>
        </p:spPr>
        <p:txBody>
          <a:bodyPr wrap="square">
            <a:spAutoFit/>
          </a:bodyPr>
          <a:lstStyle/>
          <a:p>
            <a:r>
              <a:rPr lang="en-GB" sz="2800" dirty="0">
                <a:latin typeface="Helvetica" pitchFamily="2" charset="0"/>
              </a:rPr>
              <a:t>Although it is not easy, and every day presents challenges, most people</a:t>
            </a:r>
          </a:p>
          <a:p>
            <a:r>
              <a:rPr lang="en-GB" sz="2800" dirty="0">
                <a:latin typeface="Helvetica" pitchFamily="2" charset="0"/>
              </a:rPr>
              <a:t>with a mental health issue continue to contribute to society and lead a</a:t>
            </a:r>
          </a:p>
          <a:p>
            <a:r>
              <a:rPr lang="en-GB" sz="2800" dirty="0">
                <a:latin typeface="Helvetica" pitchFamily="2" charset="0"/>
              </a:rPr>
              <a:t>happy life. With the right treatment, support and care, many conditions</a:t>
            </a:r>
          </a:p>
          <a:p>
            <a:r>
              <a:rPr lang="en-GB" sz="2800" dirty="0">
                <a:latin typeface="Helvetica" pitchFamily="2" charset="0"/>
              </a:rPr>
              <a:t>can be successfully managed.</a:t>
            </a:r>
            <a:endParaRPr lang="en-GB" sz="2800" dirty="0">
              <a:effectLst/>
              <a:latin typeface="Helvetica" pitchFamily="2" charset="0"/>
            </a:endParaRPr>
          </a:p>
        </p:txBody>
      </p:sp>
    </p:spTree>
    <p:extLst>
      <p:ext uri="{BB962C8B-B14F-4D97-AF65-F5344CB8AC3E}">
        <p14:creationId xmlns:p14="http://schemas.microsoft.com/office/powerpoint/2010/main" val="160174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588B3A-24C7-4D19-8323-BE78452BE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D0CCB3-6D06-4FA9-8398-181E5DCD9B8D}">
  <ds:schemaRefs>
    <ds:schemaRef ds:uri="http://schemas.microsoft.com/sharepoint/v3/contenttype/forms"/>
  </ds:schemaRefs>
</ds:datastoreItem>
</file>

<file path=customXml/itemProps3.xml><?xml version="1.0" encoding="utf-8"?>
<ds:datastoreItem xmlns:ds="http://schemas.openxmlformats.org/officeDocument/2006/customXml" ds:itemID="{2703FDFA-2542-44CD-B757-6FF99F58E531}">
  <ds:schemaRefs>
    <ds:schemaRef ds:uri="6ded5182-507a-430e-922d-50a9575e5a4a"/>
    <ds:schemaRef ds:uri="http://purl.org/dc/elements/1.1/"/>
    <ds:schemaRef ds:uri="http://schemas.microsoft.com/office/2006/metadata/properties"/>
    <ds:schemaRef ds:uri="88f9c89a-407a-49b7-9ca1-7578c3d06dfc"/>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24b2b1f2-60e9-4873-a720-0da2f5bde98a"/>
    <ds:schemaRef ds:uri="c219d832-1076-4c15-87a4-e4c3e333e237"/>
  </ds:schemaRefs>
</ds:datastoreItem>
</file>

<file path=docProps/app.xml><?xml version="1.0" encoding="utf-8"?>
<Properties xmlns="http://schemas.openxmlformats.org/officeDocument/2006/extended-properties" xmlns:vt="http://schemas.openxmlformats.org/officeDocument/2006/docPropsVTypes">
  <TotalTime>37</TotalTime>
  <Words>1668</Words>
  <Application>Microsoft Macintosh PowerPoint</Application>
  <PresentationFormat>Widescreen</PresentationFormat>
  <Paragraphs>164</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Gill Sans MT</vt:lpstr>
      <vt:lpstr>Lato</vt:lpstr>
      <vt:lpstr>Arial</vt:lpstr>
      <vt:lpstr>League Spartan</vt:lpstr>
      <vt:lpstr>Open Sans Light</vt:lpstr>
      <vt:lpstr>Helvetica</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Mona Mohamed Arshe</cp:lastModifiedBy>
  <cp:revision>366</cp:revision>
  <dcterms:created xsi:type="dcterms:W3CDTF">2018-11-29T11:01:12Z</dcterms:created>
  <dcterms:modified xsi:type="dcterms:W3CDTF">2024-05-15T14:51:45Z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2802400</vt:r8>
  </property>
</Properties>
</file>