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kKbmOPfDwtR/x+2KsTNLPci0y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Saxt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16"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0">
            <a:hlinkClick r:id="rId3"/>
          </p:cNvPr>
          <p:cNvSpPr/>
          <p:nvPr/>
        </p:nvSpPr>
        <p:spPr>
          <a:xfrm>
            <a:off x="4137660" y="5561814"/>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21"/>
          <p:cNvSpPr/>
          <p:nvPr/>
        </p:nvSpPr>
        <p:spPr>
          <a:xfrm>
            <a:off x="457198" y="438151"/>
            <a:ext cx="8220075"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6" name="Google Shape;16;p21"/>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2">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19"/>
        <p:cNvGrpSpPr/>
        <p:nvPr/>
      </p:nvGrpSpPr>
      <p:grpSpPr>
        <a:xfrm>
          <a:off x="0" y="0"/>
          <a:ext cx="0" cy="0"/>
          <a:chOff x="0" y="0"/>
          <a:chExt cx="0" cy="0"/>
        </a:xfrm>
      </p:grpSpPr>
      <p:sp>
        <p:nvSpPr>
          <p:cNvPr id="20" name="Google Shape;20;p23"/>
          <p:cNvSpPr/>
          <p:nvPr/>
        </p:nvSpPr>
        <p:spPr>
          <a:xfrm>
            <a:off x="457198" y="438151"/>
            <a:ext cx="8220075"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pic>
        <p:nvPicPr>
          <p:cNvPr id="21" name="Google Shape;21;p23"/>
          <p:cNvPicPr preferRelativeResize="0"/>
          <p:nvPr/>
        </p:nvPicPr>
        <p:blipFill rotWithShape="1">
          <a:blip r:embed="rId2">
            <a:alphaModFix/>
          </a:blip>
          <a:srcRect/>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twinkl.co.uk/resources/topics/topics-black-histor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twinkl.co.uk/resources/topics/topics-black-histo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
        <p:cNvGrpSpPr/>
        <p:nvPr/>
      </p:nvGrpSpPr>
      <p:grpSpPr>
        <a:xfrm>
          <a:off x="0" y="0"/>
          <a:ext cx="0" cy="0"/>
          <a:chOff x="0" y="0"/>
          <a:chExt cx="0" cy="0"/>
        </a:xfrm>
      </p:grpSpPr>
      <p:sp>
        <p:nvSpPr>
          <p:cNvPr id="27" name="Google Shape;27;p1"/>
          <p:cNvSpPr/>
          <p:nvPr/>
        </p:nvSpPr>
        <p:spPr>
          <a:xfrm>
            <a:off x="0" y="5674290"/>
            <a:ext cx="1716066" cy="11837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1">
            <a:hlinkClick r:id="rId4"/>
          </p:cNvPr>
          <p:cNvSpPr/>
          <p:nvPr/>
        </p:nvSpPr>
        <p:spPr>
          <a:xfrm>
            <a:off x="0" y="5852787"/>
            <a:ext cx="1252603" cy="10146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11"/>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 name="Google Shape;152;p11"/>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Communication with Others</a:t>
            </a:r>
            <a:endParaRPr/>
          </a:p>
        </p:txBody>
      </p:sp>
      <p:sp>
        <p:nvSpPr>
          <p:cNvPr id="153" name="Google Shape;153;p11"/>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54" name="Google Shape;154;p11"/>
          <p:cNvGrpSpPr/>
          <p:nvPr/>
        </p:nvGrpSpPr>
        <p:grpSpPr>
          <a:xfrm>
            <a:off x="592389" y="1440794"/>
            <a:ext cx="7632700" cy="1074861"/>
            <a:chOff x="592389" y="1440794"/>
            <a:chExt cx="7632700" cy="1074861"/>
          </a:xfrm>
        </p:grpSpPr>
        <p:sp>
          <p:nvSpPr>
            <p:cNvPr id="155" name="Google Shape;155;p11"/>
            <p:cNvSpPr/>
            <p:nvPr/>
          </p:nvSpPr>
          <p:spPr>
            <a:xfrm>
              <a:off x="592389" y="1440794"/>
              <a:ext cx="1894779" cy="42240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0" tIns="72000" rIns="0" bIns="720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 Try this activity:</a:t>
              </a:r>
              <a:endParaRPr sz="1800">
                <a:solidFill>
                  <a:schemeClr val="dk1"/>
                </a:solidFill>
                <a:latin typeface="Arial"/>
                <a:ea typeface="Arial"/>
                <a:cs typeface="Arial"/>
                <a:sym typeface="Arial"/>
              </a:endParaRPr>
            </a:p>
          </p:txBody>
        </p:sp>
        <p:sp>
          <p:nvSpPr>
            <p:cNvPr id="156" name="Google Shape;156;p11"/>
            <p:cNvSpPr/>
            <p:nvPr/>
          </p:nvSpPr>
          <p:spPr>
            <a:xfrm>
              <a:off x="592389" y="1875613"/>
              <a:ext cx="7632700" cy="640042"/>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216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Tell the person next to you about a book that you are reading or that you have read.</a:t>
              </a:r>
              <a:endParaRPr sz="1800">
                <a:solidFill>
                  <a:schemeClr val="lt1"/>
                </a:solidFill>
                <a:latin typeface="Arial"/>
                <a:ea typeface="Arial"/>
                <a:cs typeface="Arial"/>
                <a:sym typeface="Arial"/>
              </a:endParaRPr>
            </a:p>
          </p:txBody>
        </p:sp>
      </p:grpSp>
      <p:sp>
        <p:nvSpPr>
          <p:cNvPr id="157" name="Google Shape;157;p11"/>
          <p:cNvSpPr/>
          <p:nvPr/>
        </p:nvSpPr>
        <p:spPr>
          <a:xfrm>
            <a:off x="597154" y="2758963"/>
            <a:ext cx="7632700" cy="2110987"/>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Your teacher will ask you to do one or more of the following things while you are talking:</a:t>
            </a:r>
            <a:endParaRPr sz="1800">
              <a:solidFill>
                <a:srgbClr val="000000"/>
              </a:solidFill>
              <a:latin typeface="Arial"/>
              <a:ea typeface="Arial"/>
              <a:cs typeface="Arial"/>
              <a:sym typeface="Arial"/>
            </a:endParaRPr>
          </a:p>
          <a:p>
            <a:pPr marL="447675" marR="0" lvl="0" indent="-271463" algn="l" rtl="0">
              <a:spcBef>
                <a:spcPts val="0"/>
              </a:spcBef>
              <a:spcAft>
                <a:spcPts val="0"/>
              </a:spcAft>
              <a:buClr>
                <a:srgbClr val="000000"/>
              </a:buClr>
              <a:buSzPts val="1800"/>
              <a:buFont typeface="Arial"/>
              <a:buChar char="•"/>
            </a:pPr>
            <a:r>
              <a:rPr lang="en-GB" sz="1800">
                <a:solidFill>
                  <a:schemeClr val="dk1"/>
                </a:solidFill>
                <a:latin typeface="Arial"/>
                <a:ea typeface="Arial"/>
                <a:cs typeface="Arial"/>
                <a:sym typeface="Arial"/>
              </a:rPr>
              <a:t>O</a:t>
            </a:r>
            <a:r>
              <a:rPr lang="en-GB" sz="1800">
                <a:solidFill>
                  <a:srgbClr val="000000"/>
                </a:solidFill>
                <a:latin typeface="Arial"/>
                <a:ea typeface="Arial"/>
                <a:cs typeface="Arial"/>
                <a:sym typeface="Arial"/>
              </a:rPr>
              <a:t>nly communicate with gestures.</a:t>
            </a:r>
            <a:endParaRPr sz="1800">
              <a:solidFill>
                <a:schemeClr val="dk1"/>
              </a:solidFill>
              <a:latin typeface="Arial"/>
              <a:ea typeface="Arial"/>
              <a:cs typeface="Arial"/>
              <a:sym typeface="Arial"/>
            </a:endParaRPr>
          </a:p>
          <a:p>
            <a:pPr marL="447675" marR="0" lvl="0" indent="-271463" algn="l" rtl="0">
              <a:spcBef>
                <a:spcPts val="0"/>
              </a:spcBef>
              <a:spcAft>
                <a:spcPts val="0"/>
              </a:spcAft>
              <a:buClr>
                <a:srgbClr val="000000"/>
              </a:buClr>
              <a:buSzPts val="1800"/>
              <a:buFont typeface="Arial"/>
              <a:buChar char="•"/>
            </a:pPr>
            <a:r>
              <a:rPr lang="en-GB" sz="1800">
                <a:solidFill>
                  <a:schemeClr val="dk1"/>
                </a:solidFill>
                <a:latin typeface="Arial"/>
                <a:ea typeface="Arial"/>
                <a:cs typeface="Arial"/>
                <a:sym typeface="Arial"/>
              </a:rPr>
              <a:t>C</a:t>
            </a:r>
            <a:r>
              <a:rPr lang="en-GB" sz="1800">
                <a:solidFill>
                  <a:srgbClr val="000000"/>
                </a:solidFill>
                <a:latin typeface="Arial"/>
                <a:ea typeface="Arial"/>
                <a:cs typeface="Arial"/>
                <a:sym typeface="Arial"/>
              </a:rPr>
              <a:t>over your ears while your partner is talking to you.</a:t>
            </a:r>
            <a:endParaRPr sz="1800">
              <a:solidFill>
                <a:schemeClr val="dk1"/>
              </a:solidFill>
              <a:latin typeface="Arial"/>
              <a:ea typeface="Arial"/>
              <a:cs typeface="Arial"/>
              <a:sym typeface="Arial"/>
            </a:endParaRPr>
          </a:p>
          <a:p>
            <a:pPr marL="447675" marR="0" lvl="0" indent="-271463" algn="l" rtl="0">
              <a:spcBef>
                <a:spcPts val="0"/>
              </a:spcBef>
              <a:spcAft>
                <a:spcPts val="0"/>
              </a:spcAft>
              <a:buClr>
                <a:srgbClr val="000000"/>
              </a:buClr>
              <a:buSzPts val="1800"/>
              <a:buFont typeface="Arial"/>
              <a:buChar char="•"/>
            </a:pPr>
            <a:r>
              <a:rPr lang="en-GB" sz="1800">
                <a:solidFill>
                  <a:schemeClr val="dk1"/>
                </a:solidFill>
                <a:latin typeface="Arial"/>
                <a:ea typeface="Arial"/>
                <a:cs typeface="Arial"/>
                <a:sym typeface="Arial"/>
              </a:rPr>
              <a:t>T</a:t>
            </a:r>
            <a:r>
              <a:rPr lang="en-GB" sz="1800">
                <a:solidFill>
                  <a:srgbClr val="000000"/>
                </a:solidFill>
                <a:latin typeface="Arial"/>
                <a:ea typeface="Arial"/>
                <a:cs typeface="Arial"/>
                <a:sym typeface="Arial"/>
              </a:rPr>
              <a:t>urn your back on your partner while you are talking to them.</a:t>
            </a:r>
            <a:endParaRPr sz="1800">
              <a:solidFill>
                <a:schemeClr val="dk1"/>
              </a:solidFill>
              <a:latin typeface="Arial"/>
              <a:ea typeface="Arial"/>
              <a:cs typeface="Arial"/>
              <a:sym typeface="Arial"/>
            </a:endParaRPr>
          </a:p>
          <a:p>
            <a:pPr marL="447675" marR="0" lvl="0" indent="-271463" algn="l" rtl="0">
              <a:spcBef>
                <a:spcPts val="0"/>
              </a:spcBef>
              <a:spcAft>
                <a:spcPts val="0"/>
              </a:spcAft>
              <a:buClr>
                <a:srgbClr val="000000"/>
              </a:buClr>
              <a:buSzPts val="1800"/>
              <a:buFont typeface="Arial"/>
              <a:buChar char="•"/>
            </a:pPr>
            <a:r>
              <a:rPr lang="en-GB" sz="1800">
                <a:solidFill>
                  <a:schemeClr val="dk1"/>
                </a:solidFill>
                <a:latin typeface="Arial"/>
                <a:ea typeface="Arial"/>
                <a:cs typeface="Arial"/>
                <a:sym typeface="Arial"/>
              </a:rPr>
              <a:t>Don’t </a:t>
            </a:r>
            <a:r>
              <a:rPr lang="en-GB" sz="1800">
                <a:solidFill>
                  <a:srgbClr val="000000"/>
                </a:solidFill>
                <a:latin typeface="Arial"/>
                <a:ea typeface="Arial"/>
                <a:cs typeface="Arial"/>
                <a:sym typeface="Arial"/>
              </a:rPr>
              <a:t>look at your partner while they are talking but look at other things around the room.</a:t>
            </a:r>
            <a:endParaRPr sz="1800">
              <a:solidFill>
                <a:schemeClr val="dk1"/>
              </a:solidFill>
              <a:latin typeface="Arial"/>
              <a:ea typeface="Arial"/>
              <a:cs typeface="Arial"/>
              <a:sym typeface="Arial"/>
            </a:endParaRPr>
          </a:p>
        </p:txBody>
      </p:sp>
      <p:sp>
        <p:nvSpPr>
          <p:cNvPr id="158" name="Google Shape;158;p11"/>
          <p:cNvSpPr/>
          <p:nvPr/>
        </p:nvSpPr>
        <p:spPr>
          <a:xfrm>
            <a:off x="592389" y="5126726"/>
            <a:ext cx="7632700" cy="773475"/>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216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How did it feel to try to communicate like this?</a:t>
            </a: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5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12"/>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5" name="Google Shape;165;p12"/>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Communication with Others</a:t>
            </a:r>
            <a:endParaRPr/>
          </a:p>
        </p:txBody>
      </p:sp>
      <p:sp>
        <p:nvSpPr>
          <p:cNvPr id="166" name="Google Shape;166;p12"/>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12"/>
          <p:cNvSpPr/>
          <p:nvPr/>
        </p:nvSpPr>
        <p:spPr>
          <a:xfrm>
            <a:off x="750884" y="4893427"/>
            <a:ext cx="7248482" cy="1132517"/>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To take something literally</a:t>
            </a:r>
            <a:r>
              <a:rPr lang="en-GB" sz="1800">
                <a:solidFill>
                  <a:schemeClr val="dk1"/>
                </a:solidFill>
                <a:latin typeface="Arial"/>
                <a:ea typeface="Arial"/>
                <a:cs typeface="Arial"/>
                <a:sym typeface="Arial"/>
              </a:rPr>
              <a:t> </a:t>
            </a:r>
            <a:r>
              <a:rPr lang="en-GB" sz="1800">
                <a:solidFill>
                  <a:srgbClr val="000000"/>
                </a:solidFill>
                <a:latin typeface="Arial"/>
                <a:ea typeface="Arial"/>
                <a:cs typeface="Arial"/>
                <a:sym typeface="Arial"/>
              </a:rPr>
              <a:t>means to believe exactly what someone has said. For example, the phrase, </a:t>
            </a:r>
            <a:r>
              <a:rPr lang="en-GB" sz="1800">
                <a:solidFill>
                  <a:schemeClr val="dk1"/>
                </a:solidFill>
                <a:latin typeface="Arial"/>
                <a:ea typeface="Arial"/>
                <a:cs typeface="Arial"/>
                <a:sym typeface="Arial"/>
              </a:rPr>
              <a:t>‘W</a:t>
            </a:r>
            <a:r>
              <a:rPr lang="en-GB" sz="1800">
                <a:solidFill>
                  <a:srgbClr val="000000"/>
                </a:solidFill>
                <a:latin typeface="Arial"/>
                <a:ea typeface="Arial"/>
                <a:cs typeface="Arial"/>
                <a:sym typeface="Arial"/>
              </a:rPr>
              <a:t>ait a minute!</a:t>
            </a:r>
            <a:r>
              <a:rPr lang="en-GB" sz="1800">
                <a:solidFill>
                  <a:schemeClr val="dk1"/>
                </a:solidFill>
                <a:latin typeface="Arial"/>
                <a:ea typeface="Arial"/>
                <a:cs typeface="Arial"/>
                <a:sym typeface="Arial"/>
              </a:rPr>
              <a:t>’</a:t>
            </a:r>
            <a:r>
              <a:rPr lang="en-GB" sz="1800">
                <a:solidFill>
                  <a:srgbClr val="000000"/>
                </a:solidFill>
                <a:latin typeface="Arial"/>
                <a:ea typeface="Arial"/>
                <a:cs typeface="Arial"/>
                <a:sym typeface="Arial"/>
              </a:rPr>
              <a:t> might be interpreted as actually timing and waiting for a one</a:t>
            </a:r>
            <a:r>
              <a:rPr lang="en-GB" sz="1800">
                <a:solidFill>
                  <a:schemeClr val="dk1"/>
                </a:solidFill>
                <a:latin typeface="Arial"/>
                <a:ea typeface="Arial"/>
                <a:cs typeface="Arial"/>
                <a:sym typeface="Arial"/>
              </a:rPr>
              <a:t>-</a:t>
            </a:r>
            <a:r>
              <a:rPr lang="en-GB" sz="1800">
                <a:solidFill>
                  <a:srgbClr val="000000"/>
                </a:solidFill>
                <a:latin typeface="Arial"/>
                <a:ea typeface="Arial"/>
                <a:cs typeface="Arial"/>
                <a:sym typeface="Arial"/>
              </a:rPr>
              <a:t>minute period. </a:t>
            </a:r>
            <a:endParaRPr sz="1800">
              <a:solidFill>
                <a:schemeClr val="dk1"/>
              </a:solidFill>
              <a:latin typeface="Arial"/>
              <a:ea typeface="Arial"/>
              <a:cs typeface="Arial"/>
              <a:sym typeface="Arial"/>
            </a:endParaRPr>
          </a:p>
        </p:txBody>
      </p:sp>
      <p:sp>
        <p:nvSpPr>
          <p:cNvPr id="168" name="Google Shape;168;p12"/>
          <p:cNvSpPr/>
          <p:nvPr/>
        </p:nvSpPr>
        <p:spPr>
          <a:xfrm>
            <a:off x="750884" y="1318814"/>
            <a:ext cx="7248482" cy="1132517"/>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Some Autistic people have difficulty understanding what others are saying and the language that they may use. Also, they may have difficulties in communicating exactly what they want to say.</a:t>
            </a:r>
            <a:endParaRPr/>
          </a:p>
        </p:txBody>
      </p:sp>
      <p:grpSp>
        <p:nvGrpSpPr>
          <p:cNvPr id="169" name="Google Shape;169;p12"/>
          <p:cNvGrpSpPr/>
          <p:nvPr/>
        </p:nvGrpSpPr>
        <p:grpSpPr>
          <a:xfrm>
            <a:off x="750884" y="2374717"/>
            <a:ext cx="8393115" cy="2285205"/>
            <a:chOff x="750884" y="2374717"/>
            <a:chExt cx="8393115" cy="2285205"/>
          </a:xfrm>
        </p:grpSpPr>
        <p:sp>
          <p:nvSpPr>
            <p:cNvPr id="170" name="Google Shape;170;p12"/>
            <p:cNvSpPr/>
            <p:nvPr/>
          </p:nvSpPr>
          <p:spPr>
            <a:xfrm>
              <a:off x="750884" y="2604319"/>
              <a:ext cx="8393115" cy="2055603"/>
            </a:xfrm>
            <a:prstGeom prst="rect">
              <a:avLst/>
            </a:prstGeom>
            <a:solidFill>
              <a:srgbClr val="FFC000"/>
            </a:solidFill>
            <a:ln>
              <a:noFill/>
            </a:ln>
          </p:spPr>
          <p:txBody>
            <a:bodyPr spcFirstLastPara="1" wrap="square" lIns="108000" tIns="108000" rIns="108000" bIns="108000" anchor="ctr" anchorCtr="0">
              <a:noAutofit/>
            </a:bodyPr>
            <a:lstStyle/>
            <a:p>
              <a:pPr marL="176213"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Often, Autistic people take </a:t>
              </a:r>
              <a:endParaRPr sz="1800">
                <a:solidFill>
                  <a:schemeClr val="dk1"/>
                </a:solidFill>
                <a:latin typeface="Arial"/>
                <a:ea typeface="Arial"/>
                <a:cs typeface="Arial"/>
                <a:sym typeface="Arial"/>
              </a:endParaRPr>
            </a:p>
            <a:p>
              <a:pPr marL="176213"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things very literally</a:t>
              </a:r>
              <a:r>
                <a:rPr lang="en-GB"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a:p>
              <a:pPr marL="176213" marR="0" lvl="0" indent="0" algn="l" rtl="0">
                <a:spcBef>
                  <a:spcPts val="0"/>
                </a:spcBef>
                <a:spcAft>
                  <a:spcPts val="0"/>
                </a:spcAft>
                <a:buClr>
                  <a:schemeClr val="dk1"/>
                </a:buClr>
                <a:buSzPts val="1800"/>
                <a:buFont typeface="Arial"/>
                <a:buNone/>
              </a:pPr>
              <a:endParaRPr sz="1800">
                <a:solidFill>
                  <a:srgbClr val="000000"/>
                </a:solidFill>
                <a:latin typeface="Arial"/>
                <a:ea typeface="Arial"/>
                <a:cs typeface="Arial"/>
                <a:sym typeface="Arial"/>
              </a:endParaRPr>
            </a:p>
            <a:p>
              <a:pPr marL="176213"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What do you think this means?</a:t>
              </a:r>
              <a:endParaRPr sz="1800">
                <a:solidFill>
                  <a:schemeClr val="dk1"/>
                </a:solidFill>
                <a:latin typeface="Arial"/>
                <a:ea typeface="Arial"/>
                <a:cs typeface="Arial"/>
                <a:sym typeface="Arial"/>
              </a:endParaRPr>
            </a:p>
          </p:txBody>
        </p:sp>
        <p:pic>
          <p:nvPicPr>
            <p:cNvPr id="171" name="Google Shape;171;p12"/>
            <p:cNvPicPr preferRelativeResize="0"/>
            <p:nvPr/>
          </p:nvPicPr>
          <p:blipFill rotWithShape="1">
            <a:blip r:embed="rId3">
              <a:alphaModFix/>
            </a:blip>
            <a:srcRect/>
            <a:stretch/>
          </p:blipFill>
          <p:spPr>
            <a:xfrm>
              <a:off x="4690947" y="2374717"/>
              <a:ext cx="4183434" cy="228520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5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13"/>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p13"/>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Understanding Communication</a:t>
            </a:r>
            <a:endParaRPr/>
          </a:p>
        </p:txBody>
      </p:sp>
      <p:sp>
        <p:nvSpPr>
          <p:cNvPr id="179" name="Google Shape;179;p13"/>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0" name="Google Shape;180;p13"/>
          <p:cNvSpPr/>
          <p:nvPr/>
        </p:nvSpPr>
        <p:spPr>
          <a:xfrm>
            <a:off x="750885" y="2510866"/>
            <a:ext cx="5618600" cy="1302352"/>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216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Be careful not to be too sarcastic or poke fun as your friends may not understand this humour and it could be upsetting for them. </a:t>
            </a:r>
            <a:endParaRPr sz="1800">
              <a:solidFill>
                <a:schemeClr val="lt1"/>
              </a:solidFill>
              <a:latin typeface="Arial"/>
              <a:ea typeface="Arial"/>
              <a:cs typeface="Arial"/>
              <a:sym typeface="Arial"/>
            </a:endParaRPr>
          </a:p>
        </p:txBody>
      </p:sp>
      <p:sp>
        <p:nvSpPr>
          <p:cNvPr id="181" name="Google Shape;181;p13"/>
          <p:cNvSpPr txBox="1"/>
          <p:nvPr/>
        </p:nvSpPr>
        <p:spPr>
          <a:xfrm>
            <a:off x="750886" y="1438795"/>
            <a:ext cx="5618600" cy="923330"/>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It is important to be clear with the things that you are saying around all of your friends. Make sure that the person understands exactly what you mean.</a:t>
            </a:r>
            <a:endParaRPr/>
          </a:p>
        </p:txBody>
      </p:sp>
      <p:pic>
        <p:nvPicPr>
          <p:cNvPr id="182" name="Google Shape;182;p13"/>
          <p:cNvPicPr preferRelativeResize="0"/>
          <p:nvPr/>
        </p:nvPicPr>
        <p:blipFill rotWithShape="1">
          <a:blip r:embed="rId3">
            <a:alphaModFix/>
          </a:blip>
          <a:srcRect r="7730"/>
          <a:stretch/>
        </p:blipFill>
        <p:spPr>
          <a:xfrm>
            <a:off x="6075650" y="1267968"/>
            <a:ext cx="3074614" cy="5248656"/>
          </a:xfrm>
          <a:prstGeom prst="rect">
            <a:avLst/>
          </a:prstGeom>
          <a:noFill/>
          <a:ln>
            <a:noFill/>
          </a:ln>
        </p:spPr>
      </p:pic>
      <p:sp>
        <p:nvSpPr>
          <p:cNvPr id="183" name="Google Shape;183;p13"/>
          <p:cNvSpPr/>
          <p:nvPr/>
        </p:nvSpPr>
        <p:spPr>
          <a:xfrm>
            <a:off x="755650" y="3961960"/>
            <a:ext cx="7632600" cy="2074800"/>
          </a:xfrm>
          <a:prstGeom prst="rect">
            <a:avLst/>
          </a:prstGeom>
          <a:solidFill>
            <a:srgbClr val="F28D4F"/>
          </a:solidFill>
          <a:ln>
            <a:noFill/>
          </a:ln>
        </p:spPr>
        <p:txBody>
          <a:bodyPr spcFirstLastPara="1" wrap="square" lIns="216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Sometimes, Autistic people are accused of being rude because of how they respond in conversations. Remember, they may not understand what you have said or they could just be having trouble communicating exactly what they want to say. </a:t>
            </a:r>
            <a:endParaRPr sz="1800">
              <a:solidFill>
                <a:schemeClr val="lt1"/>
              </a:solidFill>
              <a:latin typeface="Arial"/>
              <a:ea typeface="Arial"/>
              <a:cs typeface="Arial"/>
              <a:sym typeface="Arial"/>
            </a:endParaRPr>
          </a:p>
          <a:p>
            <a:pPr marL="0" marR="0" lvl="0" indent="0" algn="l"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We must be accepting of how others display their behaviour.</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fade">
                                      <p:cBhvr>
                                        <p:cTn id="12" dur="500"/>
                                        <p:tgtEl>
                                          <p:spTgt spid="1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 name="Google Shape;189;p14"/>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0" name="Google Shape;190;p14"/>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Interacting with Others</a:t>
            </a:r>
            <a:endParaRPr/>
          </a:p>
        </p:txBody>
      </p:sp>
      <p:sp>
        <p:nvSpPr>
          <p:cNvPr id="191" name="Google Shape;191;p14"/>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2" name="Google Shape;192;p14"/>
          <p:cNvSpPr txBox="1"/>
          <p:nvPr/>
        </p:nvSpPr>
        <p:spPr>
          <a:xfrm>
            <a:off x="750886" y="1438795"/>
            <a:ext cx="3558067" cy="203132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Some of our friends can find joining in at playtimes and group activities very stressful. They might not always understand instructions or the rules of games, things that many of us take for granted. </a:t>
            </a:r>
            <a:endParaRPr/>
          </a:p>
        </p:txBody>
      </p:sp>
      <p:sp>
        <p:nvSpPr>
          <p:cNvPr id="193" name="Google Shape;193;p14"/>
          <p:cNvSpPr txBox="1"/>
          <p:nvPr/>
        </p:nvSpPr>
        <p:spPr>
          <a:xfrm>
            <a:off x="733663" y="3637595"/>
            <a:ext cx="3619132" cy="1477328"/>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For example, rules about how close to stand to someone, eye contact, how to end a conversation or what to talk about in social situations. </a:t>
            </a:r>
            <a:endParaRPr/>
          </a:p>
        </p:txBody>
      </p:sp>
      <p:pic>
        <p:nvPicPr>
          <p:cNvPr id="194" name="Google Shape;194;p14"/>
          <p:cNvPicPr preferRelativeResize="0"/>
          <p:nvPr/>
        </p:nvPicPr>
        <p:blipFill rotWithShape="1">
          <a:blip r:embed="rId3">
            <a:alphaModFix/>
          </a:blip>
          <a:srcRect/>
          <a:stretch/>
        </p:blipFill>
        <p:spPr>
          <a:xfrm>
            <a:off x="4572000" y="3098132"/>
            <a:ext cx="4572000" cy="31075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fade">
                                      <p:cBhvr>
                                        <p:cTn id="12"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5"/>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0" name="Google Shape;200;p15"/>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1" name="Google Shape;201;p15"/>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Routine and Changes</a:t>
            </a:r>
            <a:endParaRPr/>
          </a:p>
        </p:txBody>
      </p:sp>
      <p:sp>
        <p:nvSpPr>
          <p:cNvPr id="202" name="Google Shape;202;p15"/>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 name="Google Shape;203;p15"/>
          <p:cNvSpPr txBox="1"/>
          <p:nvPr/>
        </p:nvSpPr>
        <p:spPr>
          <a:xfrm>
            <a:off x="750886" y="1438795"/>
            <a:ext cx="3558067" cy="2308324"/>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Often, some people like to stick to a routine because they like structure in their lives, which reduces anxiety. Many people like to know exactly what, when and where something is happening; they find sudden changes overwhelming.</a:t>
            </a:r>
            <a:endParaRPr/>
          </a:p>
        </p:txBody>
      </p:sp>
      <p:sp>
        <p:nvSpPr>
          <p:cNvPr id="204" name="Google Shape;204;p15"/>
          <p:cNvSpPr txBox="1"/>
          <p:nvPr/>
        </p:nvSpPr>
        <p:spPr>
          <a:xfrm>
            <a:off x="733663" y="4027739"/>
            <a:ext cx="3619132" cy="1754326"/>
          </a:xfrm>
          <a:prstGeom prst="rect">
            <a:avLst/>
          </a:prstGeom>
          <a:solidFill>
            <a:schemeClr val="accent1"/>
          </a:solidFill>
          <a:ln>
            <a:noFill/>
          </a:ln>
        </p:spPr>
        <p:txBody>
          <a:bodyPr spcFirstLastPara="1" wrap="square" lIns="91425" tIns="45700" rIns="91425" bIns="45700" anchor="t" anchorCtr="0">
            <a:spAutoFit/>
          </a:bodyPr>
          <a:lstStyle/>
          <a:p>
            <a:pPr lvl="0"/>
            <a:r>
              <a:rPr lang="en-GB" sz="1800" dirty="0">
                <a:solidFill>
                  <a:schemeClr val="lt1"/>
                </a:solidFill>
                <a:latin typeface="Arial"/>
                <a:ea typeface="Arial"/>
                <a:cs typeface="Arial"/>
                <a:sym typeface="Arial"/>
              </a:rPr>
              <a:t>Changes have to be managed carefully for many people on the </a:t>
            </a:r>
            <a:r>
              <a:rPr lang="en-GB" sz="1800" dirty="0">
                <a:solidFill>
                  <a:schemeClr val="lt1"/>
                </a:solidFill>
              </a:rPr>
              <a:t>Autism </a:t>
            </a:r>
            <a:r>
              <a:rPr lang="en-GB" sz="1800" dirty="0">
                <a:solidFill>
                  <a:schemeClr val="lt1"/>
                </a:solidFill>
                <a:latin typeface="Arial"/>
                <a:ea typeface="Arial"/>
                <a:cs typeface="Arial"/>
                <a:sym typeface="Arial"/>
              </a:rPr>
              <a:t>Spectrum. They may need lots of support to transition into a new class, to try a new activity or to visit a new place. </a:t>
            </a:r>
            <a:endParaRPr dirty="0"/>
          </a:p>
        </p:txBody>
      </p:sp>
      <p:grpSp>
        <p:nvGrpSpPr>
          <p:cNvPr id="205" name="Google Shape;205;p15"/>
          <p:cNvGrpSpPr/>
          <p:nvPr/>
        </p:nvGrpSpPr>
        <p:grpSpPr>
          <a:xfrm>
            <a:off x="4608184" y="1692955"/>
            <a:ext cx="4419991" cy="4207973"/>
            <a:chOff x="4608184" y="1692955"/>
            <a:chExt cx="4419991" cy="4207973"/>
          </a:xfrm>
        </p:grpSpPr>
        <p:sp>
          <p:nvSpPr>
            <p:cNvPr id="206" name="Google Shape;206;p15"/>
            <p:cNvSpPr/>
            <p:nvPr/>
          </p:nvSpPr>
          <p:spPr>
            <a:xfrm>
              <a:off x="4608184" y="4306740"/>
              <a:ext cx="4419991" cy="1594188"/>
            </a:xfrm>
            <a:prstGeom prst="ellipse">
              <a:avLst/>
            </a:prstGeom>
            <a:solidFill>
              <a:srgbClr val="E7E7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07" name="Google Shape;207;p15"/>
            <p:cNvPicPr preferRelativeResize="0"/>
            <p:nvPr/>
          </p:nvPicPr>
          <p:blipFill rotWithShape="1">
            <a:blip r:embed="rId3">
              <a:alphaModFix/>
            </a:blip>
            <a:srcRect/>
            <a:stretch/>
          </p:blipFill>
          <p:spPr>
            <a:xfrm>
              <a:off x="4760976" y="1692955"/>
              <a:ext cx="4083929" cy="4108327"/>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fade">
                                      <p:cBhvr>
                                        <p:cTn id="12"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16"/>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p16"/>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Reflection</a:t>
            </a:r>
            <a:endParaRPr/>
          </a:p>
        </p:txBody>
      </p:sp>
      <p:sp>
        <p:nvSpPr>
          <p:cNvPr id="215" name="Google Shape;215;p16"/>
          <p:cNvSpPr txBox="1"/>
          <p:nvPr/>
        </p:nvSpPr>
        <p:spPr>
          <a:xfrm>
            <a:off x="1798877" y="1633867"/>
            <a:ext cx="5543614" cy="646331"/>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Think about what you have learned today and the activities you tried. How did they make you feel?</a:t>
            </a:r>
            <a:endParaRPr/>
          </a:p>
        </p:txBody>
      </p:sp>
      <p:sp>
        <p:nvSpPr>
          <p:cNvPr id="216" name="Google Shape;216;p16"/>
          <p:cNvSpPr txBox="1"/>
          <p:nvPr/>
        </p:nvSpPr>
        <p:spPr>
          <a:xfrm>
            <a:off x="1781653" y="2624306"/>
            <a:ext cx="5569601" cy="646331"/>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Write down three things you know about Autism that you didn't know before this lesson.</a:t>
            </a:r>
            <a:endParaRPr/>
          </a:p>
        </p:txBody>
      </p:sp>
      <p:sp>
        <p:nvSpPr>
          <p:cNvPr id="217" name="Google Shape;217;p16"/>
          <p:cNvSpPr txBox="1"/>
          <p:nvPr/>
        </p:nvSpPr>
        <p:spPr>
          <a:xfrm>
            <a:off x="1781653" y="3614746"/>
            <a:ext cx="5569603" cy="92333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How could you make others more aware of the condition or help to raise money for Autistic charities? </a:t>
            </a:r>
            <a:endParaRPr/>
          </a:p>
        </p:txBody>
      </p:sp>
      <p:pic>
        <p:nvPicPr>
          <p:cNvPr id="218" name="Google Shape;218;p16"/>
          <p:cNvPicPr preferRelativeResize="0"/>
          <p:nvPr/>
        </p:nvPicPr>
        <p:blipFill rotWithShape="1">
          <a:blip r:embed="rId3">
            <a:alphaModFix/>
          </a:blip>
          <a:srcRect/>
          <a:stretch/>
        </p:blipFill>
        <p:spPr>
          <a:xfrm>
            <a:off x="7264434" y="3528046"/>
            <a:ext cx="1432651" cy="2835225"/>
          </a:xfrm>
          <a:prstGeom prst="rect">
            <a:avLst/>
          </a:prstGeom>
          <a:noFill/>
          <a:ln>
            <a:noFill/>
          </a:ln>
        </p:spPr>
      </p:pic>
      <p:pic>
        <p:nvPicPr>
          <p:cNvPr id="219" name="Google Shape;219;p16"/>
          <p:cNvPicPr preferRelativeResize="0"/>
          <p:nvPr/>
        </p:nvPicPr>
        <p:blipFill rotWithShape="1">
          <a:blip r:embed="rId4">
            <a:alphaModFix/>
          </a:blip>
          <a:srcRect/>
          <a:stretch/>
        </p:blipFill>
        <p:spPr>
          <a:xfrm>
            <a:off x="186112" y="3462139"/>
            <a:ext cx="1438524" cy="2967037"/>
          </a:xfrm>
          <a:prstGeom prst="rect">
            <a:avLst/>
          </a:prstGeom>
          <a:noFill/>
          <a:ln>
            <a:noFill/>
          </a:ln>
        </p:spPr>
      </p:pic>
      <p:sp>
        <p:nvSpPr>
          <p:cNvPr id="220" name="Google Shape;220;p16"/>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500"/>
                                        <p:tgtEl>
                                          <p:spTgt spid="2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5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7"/>
          <p:cNvSpPr/>
          <p:nvPr/>
        </p:nvSpPr>
        <p:spPr>
          <a:xfrm>
            <a:off x="0" y="586109"/>
            <a:ext cx="9143999" cy="5619620"/>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 name="Google Shape;226;p17"/>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17"/>
          <p:cNvSpPr txBox="1"/>
          <p:nvPr/>
        </p:nvSpPr>
        <p:spPr>
          <a:xfrm>
            <a:off x="909761" y="5145036"/>
            <a:ext cx="993531" cy="880960"/>
          </a:xfrm>
          <a:prstGeom prst="rect">
            <a:avLst/>
          </a:prstGeom>
          <a:solidFill>
            <a:schemeClr val="accent2"/>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M</a:t>
            </a:r>
            <a:endParaRPr sz="1800" b="1">
              <a:solidFill>
                <a:schemeClr val="dk1"/>
              </a:solidFill>
              <a:latin typeface="Arial"/>
              <a:ea typeface="Arial"/>
              <a:cs typeface="Arial"/>
              <a:sym typeface="Arial"/>
            </a:endParaRPr>
          </a:p>
        </p:txBody>
      </p:sp>
      <p:sp>
        <p:nvSpPr>
          <p:cNvPr id="228" name="Google Shape;228;p17"/>
          <p:cNvSpPr txBox="1"/>
          <p:nvPr/>
        </p:nvSpPr>
        <p:spPr>
          <a:xfrm>
            <a:off x="909761" y="2477022"/>
            <a:ext cx="993531" cy="880960"/>
          </a:xfrm>
          <a:prstGeom prst="rect">
            <a:avLst/>
          </a:prstGeom>
          <a:solidFill>
            <a:schemeClr val="accent1"/>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T</a:t>
            </a:r>
            <a:endParaRPr sz="1800" b="1">
              <a:solidFill>
                <a:schemeClr val="dk1"/>
              </a:solidFill>
              <a:latin typeface="Arial"/>
              <a:ea typeface="Arial"/>
              <a:cs typeface="Arial"/>
              <a:sym typeface="Arial"/>
            </a:endParaRPr>
          </a:p>
        </p:txBody>
      </p:sp>
      <p:sp>
        <p:nvSpPr>
          <p:cNvPr id="229" name="Google Shape;229;p17"/>
          <p:cNvSpPr txBox="1"/>
          <p:nvPr/>
        </p:nvSpPr>
        <p:spPr>
          <a:xfrm>
            <a:off x="909761" y="4255698"/>
            <a:ext cx="993531" cy="880960"/>
          </a:xfrm>
          <a:prstGeom prst="rect">
            <a:avLst/>
          </a:prstGeom>
          <a:solidFill>
            <a:schemeClr val="accent1"/>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S</a:t>
            </a:r>
            <a:endParaRPr sz="1800" b="1">
              <a:solidFill>
                <a:schemeClr val="dk1"/>
              </a:solidFill>
              <a:latin typeface="Arial"/>
              <a:ea typeface="Arial"/>
              <a:cs typeface="Arial"/>
              <a:sym typeface="Arial"/>
            </a:endParaRPr>
          </a:p>
        </p:txBody>
      </p:sp>
      <p:sp>
        <p:nvSpPr>
          <p:cNvPr id="230" name="Google Shape;230;p17"/>
          <p:cNvSpPr txBox="1"/>
          <p:nvPr/>
        </p:nvSpPr>
        <p:spPr>
          <a:xfrm>
            <a:off x="909762" y="1587684"/>
            <a:ext cx="993531" cy="880960"/>
          </a:xfrm>
          <a:prstGeom prst="rect">
            <a:avLst/>
          </a:prstGeom>
          <a:solidFill>
            <a:schemeClr val="accent2"/>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U</a:t>
            </a:r>
            <a:endParaRPr sz="1800" b="1">
              <a:solidFill>
                <a:schemeClr val="dk1"/>
              </a:solidFill>
              <a:latin typeface="Arial"/>
              <a:ea typeface="Arial"/>
              <a:cs typeface="Arial"/>
              <a:sym typeface="Arial"/>
            </a:endParaRPr>
          </a:p>
        </p:txBody>
      </p:sp>
      <p:sp>
        <p:nvSpPr>
          <p:cNvPr id="231" name="Google Shape;231;p17"/>
          <p:cNvSpPr txBox="1"/>
          <p:nvPr/>
        </p:nvSpPr>
        <p:spPr>
          <a:xfrm>
            <a:off x="909761" y="3366360"/>
            <a:ext cx="993531" cy="880960"/>
          </a:xfrm>
          <a:prstGeom prst="rect">
            <a:avLst/>
          </a:prstGeom>
          <a:solidFill>
            <a:schemeClr val="accent2"/>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I</a:t>
            </a:r>
            <a:endParaRPr sz="1800" b="1">
              <a:solidFill>
                <a:schemeClr val="dk1"/>
              </a:solidFill>
              <a:latin typeface="Arial"/>
              <a:ea typeface="Arial"/>
              <a:cs typeface="Arial"/>
              <a:sym typeface="Arial"/>
            </a:endParaRPr>
          </a:p>
        </p:txBody>
      </p:sp>
      <p:sp>
        <p:nvSpPr>
          <p:cNvPr id="232" name="Google Shape;232;p17"/>
          <p:cNvSpPr txBox="1"/>
          <p:nvPr/>
        </p:nvSpPr>
        <p:spPr>
          <a:xfrm>
            <a:off x="909762" y="698346"/>
            <a:ext cx="993531" cy="880960"/>
          </a:xfrm>
          <a:prstGeom prst="rect">
            <a:avLst/>
          </a:prstGeom>
          <a:solidFill>
            <a:schemeClr val="accent1"/>
          </a:solidFill>
          <a:ln>
            <a:noFill/>
          </a:ln>
        </p:spPr>
        <p:txBody>
          <a:bodyPr spcFirstLastPara="1" wrap="square" lIns="108000" tIns="108000" rIns="108000" bIns="108000" anchor="ctr" anchorCtr="0">
            <a:noAutofit/>
          </a:bodyPr>
          <a:lstStyle/>
          <a:p>
            <a:pPr marL="0" marR="0" lvl="0" indent="0" algn="r" rtl="0">
              <a:spcBef>
                <a:spcPts val="0"/>
              </a:spcBef>
              <a:spcAft>
                <a:spcPts val="0"/>
              </a:spcAft>
              <a:buClr>
                <a:schemeClr val="lt1"/>
              </a:buClr>
              <a:buSzPts val="3600"/>
              <a:buFont typeface="Arial"/>
              <a:buNone/>
            </a:pPr>
            <a:r>
              <a:rPr lang="en-GB" sz="3600" b="1">
                <a:solidFill>
                  <a:schemeClr val="lt1"/>
                </a:solidFill>
                <a:latin typeface="Arial"/>
                <a:ea typeface="Arial"/>
                <a:cs typeface="Arial"/>
                <a:sym typeface="Arial"/>
              </a:rPr>
              <a:t>A</a:t>
            </a:r>
            <a:endParaRPr sz="1800" b="1">
              <a:solidFill>
                <a:schemeClr val="dk1"/>
              </a:solidFill>
              <a:latin typeface="Arial"/>
              <a:ea typeface="Arial"/>
              <a:cs typeface="Arial"/>
              <a:sym typeface="Arial"/>
            </a:endParaRPr>
          </a:p>
        </p:txBody>
      </p:sp>
      <p:sp>
        <p:nvSpPr>
          <p:cNvPr id="233" name="Google Shape;233;p17"/>
          <p:cNvSpPr txBox="1"/>
          <p:nvPr/>
        </p:nvSpPr>
        <p:spPr>
          <a:xfrm>
            <a:off x="1894492" y="698346"/>
            <a:ext cx="2523401" cy="880960"/>
          </a:xfrm>
          <a:prstGeom prst="rect">
            <a:avLst/>
          </a:prstGeom>
          <a:solidFill>
            <a:srgbClr val="F7CEAC"/>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lways</a:t>
            </a:r>
            <a:endParaRPr sz="3600">
              <a:solidFill>
                <a:schemeClr val="dk1"/>
              </a:solidFill>
              <a:latin typeface="Arial"/>
              <a:ea typeface="Arial"/>
              <a:cs typeface="Arial"/>
              <a:sym typeface="Arial"/>
            </a:endParaRPr>
          </a:p>
        </p:txBody>
      </p:sp>
      <p:sp>
        <p:nvSpPr>
          <p:cNvPr id="234" name="Google Shape;234;p17"/>
          <p:cNvSpPr txBox="1"/>
          <p:nvPr/>
        </p:nvSpPr>
        <p:spPr>
          <a:xfrm>
            <a:off x="1894492" y="1587684"/>
            <a:ext cx="2523401" cy="880960"/>
          </a:xfrm>
          <a:prstGeom prst="rect">
            <a:avLst/>
          </a:prstGeom>
          <a:solidFill>
            <a:srgbClr val="FBE6D5"/>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nique</a:t>
            </a:r>
            <a:endParaRPr sz="3600">
              <a:solidFill>
                <a:schemeClr val="dk1"/>
              </a:solidFill>
              <a:latin typeface="Arial"/>
              <a:ea typeface="Arial"/>
              <a:cs typeface="Arial"/>
              <a:sym typeface="Arial"/>
            </a:endParaRPr>
          </a:p>
        </p:txBody>
      </p:sp>
      <p:sp>
        <p:nvSpPr>
          <p:cNvPr id="235" name="Google Shape;235;p17"/>
          <p:cNvSpPr txBox="1"/>
          <p:nvPr/>
        </p:nvSpPr>
        <p:spPr>
          <a:xfrm>
            <a:off x="1894492" y="2477022"/>
            <a:ext cx="2523401" cy="880960"/>
          </a:xfrm>
          <a:prstGeom prst="rect">
            <a:avLst/>
          </a:prstGeom>
          <a:solidFill>
            <a:srgbClr val="F7CEAC"/>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otally</a:t>
            </a:r>
            <a:endParaRPr sz="3600">
              <a:solidFill>
                <a:schemeClr val="dk1"/>
              </a:solidFill>
              <a:latin typeface="Arial"/>
              <a:ea typeface="Arial"/>
              <a:cs typeface="Arial"/>
              <a:sym typeface="Arial"/>
            </a:endParaRPr>
          </a:p>
        </p:txBody>
      </p:sp>
      <p:sp>
        <p:nvSpPr>
          <p:cNvPr id="236" name="Google Shape;236;p17"/>
          <p:cNvSpPr txBox="1"/>
          <p:nvPr/>
        </p:nvSpPr>
        <p:spPr>
          <a:xfrm>
            <a:off x="1894492" y="3366360"/>
            <a:ext cx="2523401" cy="880960"/>
          </a:xfrm>
          <a:prstGeom prst="rect">
            <a:avLst/>
          </a:prstGeom>
          <a:solidFill>
            <a:srgbClr val="FBE6D5"/>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nteresting</a:t>
            </a:r>
            <a:endParaRPr sz="3600">
              <a:solidFill>
                <a:schemeClr val="dk1"/>
              </a:solidFill>
              <a:latin typeface="Arial"/>
              <a:ea typeface="Arial"/>
              <a:cs typeface="Arial"/>
              <a:sym typeface="Arial"/>
            </a:endParaRPr>
          </a:p>
        </p:txBody>
      </p:sp>
      <p:sp>
        <p:nvSpPr>
          <p:cNvPr id="237" name="Google Shape;237;p17"/>
          <p:cNvSpPr txBox="1"/>
          <p:nvPr/>
        </p:nvSpPr>
        <p:spPr>
          <a:xfrm>
            <a:off x="1894492" y="4255698"/>
            <a:ext cx="2523401" cy="880960"/>
          </a:xfrm>
          <a:prstGeom prst="rect">
            <a:avLst/>
          </a:prstGeom>
          <a:solidFill>
            <a:srgbClr val="F7CEAC"/>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ometimes</a:t>
            </a:r>
            <a:endParaRPr sz="3600">
              <a:solidFill>
                <a:schemeClr val="dk1"/>
              </a:solidFill>
              <a:latin typeface="Arial"/>
              <a:ea typeface="Arial"/>
              <a:cs typeface="Arial"/>
              <a:sym typeface="Arial"/>
            </a:endParaRPr>
          </a:p>
        </p:txBody>
      </p:sp>
      <p:sp>
        <p:nvSpPr>
          <p:cNvPr id="238" name="Google Shape;238;p17"/>
          <p:cNvSpPr txBox="1"/>
          <p:nvPr/>
        </p:nvSpPr>
        <p:spPr>
          <a:xfrm>
            <a:off x="1894492" y="5145036"/>
            <a:ext cx="2523401" cy="880960"/>
          </a:xfrm>
          <a:prstGeom prst="rect">
            <a:avLst/>
          </a:prstGeom>
          <a:solidFill>
            <a:srgbClr val="FBE6D5"/>
          </a:solidFill>
          <a:ln>
            <a:noFill/>
          </a:ln>
        </p:spPr>
        <p:txBody>
          <a:bodyPr spcFirstLastPara="1" wrap="square" lIns="36000" tIns="45700" rIns="91425" bIns="45700" anchor="ctr" anchorCtr="0">
            <a:noAutofit/>
          </a:bodyPr>
          <a:lstStyle/>
          <a:p>
            <a:pPr marL="0" marR="0" lvl="0" indent="0" algn="l" rtl="0">
              <a:spcBef>
                <a:spcPts val="0"/>
              </a:spcBef>
              <a:spcAft>
                <a:spcPts val="0"/>
              </a:spcAft>
              <a:buClr>
                <a:schemeClr val="dk1"/>
              </a:buClr>
              <a:buSzPts val="3600"/>
              <a:buFont typeface="Arial"/>
              <a:buNone/>
            </a:pPr>
            <a:r>
              <a:rPr lang="en-GB" sz="3600">
                <a:solidFill>
                  <a:schemeClr val="dk1"/>
                </a:solidFill>
                <a:latin typeface="Arial"/>
                <a:ea typeface="Arial"/>
                <a:cs typeface="Arial"/>
                <a:sym typeface="Arial"/>
              </a:rPr>
              <a:t>ysterious</a:t>
            </a:r>
            <a:endParaRPr sz="3600">
              <a:solidFill>
                <a:schemeClr val="dk1"/>
              </a:solidFill>
              <a:latin typeface="Arial"/>
              <a:ea typeface="Arial"/>
              <a:cs typeface="Arial"/>
              <a:sym typeface="Arial"/>
            </a:endParaRPr>
          </a:p>
        </p:txBody>
      </p:sp>
      <p:sp>
        <p:nvSpPr>
          <p:cNvPr id="239" name="Google Shape;239;p17"/>
          <p:cNvSpPr/>
          <p:nvPr/>
        </p:nvSpPr>
        <p:spPr>
          <a:xfrm>
            <a:off x="-4765" y="343104"/>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40" name="Google Shape;240;p17"/>
          <p:cNvGrpSpPr/>
          <p:nvPr/>
        </p:nvGrpSpPr>
        <p:grpSpPr>
          <a:xfrm>
            <a:off x="5096355" y="1104172"/>
            <a:ext cx="3377184" cy="4848672"/>
            <a:chOff x="5096355" y="1104172"/>
            <a:chExt cx="3377184" cy="4848672"/>
          </a:xfrm>
        </p:grpSpPr>
        <p:sp>
          <p:nvSpPr>
            <p:cNvPr id="241" name="Google Shape;241;p17"/>
            <p:cNvSpPr/>
            <p:nvPr/>
          </p:nvSpPr>
          <p:spPr>
            <a:xfrm>
              <a:off x="5096355" y="4809744"/>
              <a:ext cx="3377184" cy="1143100"/>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2" name="Google Shape;242;p17"/>
            <p:cNvPicPr preferRelativeResize="0"/>
            <p:nvPr/>
          </p:nvPicPr>
          <p:blipFill rotWithShape="1">
            <a:blip r:embed="rId3">
              <a:alphaModFix/>
            </a:blip>
            <a:srcRect/>
            <a:stretch/>
          </p:blipFill>
          <p:spPr>
            <a:xfrm>
              <a:off x="5348759" y="1104172"/>
              <a:ext cx="2872376" cy="452437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6"/>
        <p:cNvGrpSpPr/>
        <p:nvPr/>
      </p:nvGrpSpPr>
      <p:grpSpPr>
        <a:xfrm>
          <a:off x="0" y="0"/>
          <a:ext cx="0" cy="0"/>
          <a:chOff x="0" y="0"/>
          <a:chExt cx="0" cy="0"/>
        </a:xfrm>
      </p:grpSpPr>
      <p:sp>
        <p:nvSpPr>
          <p:cNvPr id="247" name="Google Shape;247;p18">
            <a:hlinkClick r:id="rId4"/>
          </p:cNvPr>
          <p:cNvSpPr/>
          <p:nvPr/>
        </p:nvSpPr>
        <p:spPr>
          <a:xfrm>
            <a:off x="0" y="5852787"/>
            <a:ext cx="1252603" cy="10146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3"/>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 name="Google Shape;40;p3"/>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3"/>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What Is Autism?</a:t>
            </a:r>
            <a:endParaRPr/>
          </a:p>
        </p:txBody>
      </p:sp>
      <p:sp>
        <p:nvSpPr>
          <p:cNvPr id="42" name="Google Shape;42;p3"/>
          <p:cNvSpPr txBox="1"/>
          <p:nvPr/>
        </p:nvSpPr>
        <p:spPr>
          <a:xfrm>
            <a:off x="639825" y="1479304"/>
            <a:ext cx="7661797" cy="646331"/>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Have you ever heard of the word Autism?</a:t>
            </a: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Do you know anyone on the Autistic Spectrum? </a:t>
            </a:r>
            <a:endParaRPr dirty="0"/>
          </a:p>
        </p:txBody>
      </p:sp>
      <p:sp>
        <p:nvSpPr>
          <p:cNvPr id="43" name="Google Shape;43;p3"/>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 name="Google Shape;44;p3"/>
          <p:cNvSpPr/>
          <p:nvPr/>
        </p:nvSpPr>
        <p:spPr>
          <a:xfrm>
            <a:off x="639825" y="3301078"/>
            <a:ext cx="4840479" cy="2531939"/>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288000" tIns="45700" rIns="91425" bIns="45700" anchor="ctr" anchorCtr="0">
            <a:noAutofit/>
          </a:bodyPr>
          <a:lstStyle/>
          <a:p>
            <a:pPr lvl="0">
              <a:buClr>
                <a:schemeClr val="dk1"/>
              </a:buClr>
              <a:buSzPts val="1800"/>
            </a:pPr>
            <a:r>
              <a:rPr lang="en-GB" sz="1800" dirty="0"/>
              <a:t>Autism is a spectrum. This means everybody with Autism is different. Autism can affect development and how people communicate and relate to the world around them. This can affect how they talk to others and deal with sights, sounds and changes in their environment.</a:t>
            </a:r>
            <a:endParaRPr sz="1800" dirty="0">
              <a:solidFill>
                <a:schemeClr val="dk1"/>
              </a:solidFill>
              <a:sym typeface="Arial"/>
            </a:endParaRPr>
          </a:p>
        </p:txBody>
      </p:sp>
      <p:sp>
        <p:nvSpPr>
          <p:cNvPr id="45" name="Google Shape;45;p3"/>
          <p:cNvSpPr/>
          <p:nvPr/>
        </p:nvSpPr>
        <p:spPr>
          <a:xfrm>
            <a:off x="639825" y="2384272"/>
            <a:ext cx="7661797" cy="578553"/>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324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Discuss with your partner what you already know about the condition.</a:t>
            </a:r>
            <a:endParaRPr sz="1800">
              <a:solidFill>
                <a:schemeClr val="dk1"/>
              </a:solidFill>
              <a:latin typeface="Arial"/>
              <a:ea typeface="Arial"/>
              <a:cs typeface="Arial"/>
              <a:sym typeface="Arial"/>
            </a:endParaRPr>
          </a:p>
        </p:txBody>
      </p:sp>
      <p:grpSp>
        <p:nvGrpSpPr>
          <p:cNvPr id="46" name="Google Shape;46;p3"/>
          <p:cNvGrpSpPr/>
          <p:nvPr/>
        </p:nvGrpSpPr>
        <p:grpSpPr>
          <a:xfrm>
            <a:off x="5994829" y="3235715"/>
            <a:ext cx="2277696" cy="2597303"/>
            <a:chOff x="6110654" y="3495522"/>
            <a:chExt cx="2277696" cy="2597303"/>
          </a:xfrm>
        </p:grpSpPr>
        <p:sp>
          <p:nvSpPr>
            <p:cNvPr id="47" name="Google Shape;47;p3"/>
            <p:cNvSpPr/>
            <p:nvPr/>
          </p:nvSpPr>
          <p:spPr>
            <a:xfrm>
              <a:off x="6110654" y="3560886"/>
              <a:ext cx="2277696" cy="25319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p:txBody>
        </p:sp>
        <p:pic>
          <p:nvPicPr>
            <p:cNvPr id="48" name="Google Shape;48;p3"/>
            <p:cNvPicPr preferRelativeResize="0"/>
            <p:nvPr/>
          </p:nvPicPr>
          <p:blipFill rotWithShape="1">
            <a:blip r:embed="rId3">
              <a:alphaModFix/>
            </a:blip>
            <a:srcRect/>
            <a:stretch/>
          </p:blipFill>
          <p:spPr>
            <a:xfrm>
              <a:off x="6251575" y="3495522"/>
              <a:ext cx="1995854" cy="2597196"/>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4"/>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 name="Google Shape;54;p4"/>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 name="Google Shape;55;p4"/>
          <p:cNvSpPr>
            <a:spLocks noGrp="1"/>
          </p:cNvSpPr>
          <p:nvPr>
            <p:ph type="title"/>
          </p:nvPr>
        </p:nvSpPr>
        <p:spPr>
          <a:xfrm>
            <a:off x="0" y="209954"/>
            <a:ext cx="9144000" cy="116164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What Is Autism Awareness </a:t>
            </a:r>
            <a:br>
              <a:rPr lang="en-GB" sz="3600">
                <a:solidFill>
                  <a:schemeClr val="lt1"/>
                </a:solidFill>
                <a:latin typeface="Arial"/>
                <a:ea typeface="Arial"/>
                <a:cs typeface="Arial"/>
                <a:sym typeface="Arial"/>
              </a:rPr>
            </a:br>
            <a:r>
              <a:rPr lang="en-GB" sz="3600">
                <a:solidFill>
                  <a:schemeClr val="lt1"/>
                </a:solidFill>
                <a:latin typeface="Arial"/>
                <a:ea typeface="Arial"/>
                <a:cs typeface="Arial"/>
                <a:sym typeface="Arial"/>
              </a:rPr>
              <a:t>and Acceptance Week? </a:t>
            </a:r>
            <a:endParaRPr/>
          </a:p>
        </p:txBody>
      </p:sp>
      <p:sp>
        <p:nvSpPr>
          <p:cNvPr id="56" name="Google Shape;56;p4"/>
          <p:cNvSpPr txBox="1"/>
          <p:nvPr/>
        </p:nvSpPr>
        <p:spPr>
          <a:xfrm>
            <a:off x="522521" y="1479304"/>
            <a:ext cx="3903175" cy="1200329"/>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Autism Awareness and Acceptance Week usually takes place during April. It is promoted by The National Autistic Society. </a:t>
            </a:r>
            <a:endParaRPr/>
          </a:p>
        </p:txBody>
      </p:sp>
      <p:sp>
        <p:nvSpPr>
          <p:cNvPr id="57" name="Google Shape;57;p4"/>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4"/>
          <p:cNvSpPr txBox="1"/>
          <p:nvPr/>
        </p:nvSpPr>
        <p:spPr>
          <a:xfrm>
            <a:off x="522520" y="2984512"/>
            <a:ext cx="3903175" cy="646331"/>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What do you think the purpose of this week might be?</a:t>
            </a:r>
            <a:endParaRPr/>
          </a:p>
        </p:txBody>
      </p:sp>
      <p:sp>
        <p:nvSpPr>
          <p:cNvPr id="59" name="Google Shape;59;p4"/>
          <p:cNvSpPr txBox="1"/>
          <p:nvPr/>
        </p:nvSpPr>
        <p:spPr>
          <a:xfrm>
            <a:off x="522521" y="3974365"/>
            <a:ext cx="3903175" cy="203132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World Autism Awareness and Acceptance Week is observed every year to raise awareness of Autism and how it affects Autistic people. It’s not only about having awareness of Autism but also about accepting neurodiversity. </a:t>
            </a:r>
            <a:endParaRPr/>
          </a:p>
        </p:txBody>
      </p:sp>
      <p:sp>
        <p:nvSpPr>
          <p:cNvPr id="60" name="Google Shape;60;p4"/>
          <p:cNvSpPr txBox="1"/>
          <p:nvPr/>
        </p:nvSpPr>
        <p:spPr>
          <a:xfrm>
            <a:off x="4681728" y="1501664"/>
            <a:ext cx="3603863" cy="1200329"/>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People take part in different sponsored events to raise money for charities that support Autistic people and their families.</a:t>
            </a:r>
            <a:endParaRPr/>
          </a:p>
        </p:txBody>
      </p:sp>
      <p:sp>
        <p:nvSpPr>
          <p:cNvPr id="61" name="Google Shape;61;p4"/>
          <p:cNvSpPr txBox="1"/>
          <p:nvPr/>
        </p:nvSpPr>
        <p:spPr>
          <a:xfrm>
            <a:off x="4681728" y="2832057"/>
            <a:ext cx="2542032" cy="2862322"/>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It is also a time to celebrate the fact that we are all different. We all have different talents, skills and difficulties, which make us unique.</a:t>
            </a:r>
            <a:endParaRPr/>
          </a:p>
          <a:p>
            <a:pPr marL="0" marR="0" lvl="0" indent="0" algn="l" rtl="0">
              <a:spcBef>
                <a:spcPts val="0"/>
              </a:spcBef>
              <a:spcAft>
                <a:spcPts val="0"/>
              </a:spcAft>
              <a:buNone/>
            </a:pPr>
            <a:r>
              <a:rPr lang="en-GB" sz="1800">
                <a:solidFill>
                  <a:schemeClr val="dk1"/>
                </a:solidFill>
                <a:latin typeface="Arial"/>
                <a:ea typeface="Arial"/>
                <a:cs typeface="Arial"/>
                <a:sym typeface="Arial"/>
              </a:rPr>
              <a:t>It is important to always remember that it is OK to be different.</a:t>
            </a:r>
            <a:endParaRPr/>
          </a:p>
        </p:txBody>
      </p:sp>
      <p:pic>
        <p:nvPicPr>
          <p:cNvPr id="62" name="Google Shape;62;p4"/>
          <p:cNvPicPr preferRelativeResize="0"/>
          <p:nvPr/>
        </p:nvPicPr>
        <p:blipFill rotWithShape="1">
          <a:blip r:embed="rId3">
            <a:alphaModFix/>
          </a:blip>
          <a:srcRect/>
          <a:stretch/>
        </p:blipFill>
        <p:spPr>
          <a:xfrm>
            <a:off x="7008750" y="3474152"/>
            <a:ext cx="1901674" cy="19037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5"/>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5"/>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 name="Google Shape;69;p5"/>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What Do You Know?</a:t>
            </a:r>
            <a:endParaRPr/>
          </a:p>
        </p:txBody>
      </p:sp>
      <p:sp>
        <p:nvSpPr>
          <p:cNvPr id="70" name="Google Shape;70;p5"/>
          <p:cNvSpPr txBox="1"/>
          <p:nvPr/>
        </p:nvSpPr>
        <p:spPr>
          <a:xfrm>
            <a:off x="522521" y="1342876"/>
            <a:ext cx="8176471" cy="646331"/>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Look at these different statements. With a partner/group, decide which you think are true and which you think are false.                                              </a:t>
            </a:r>
            <a:endParaRPr sz="1800" b="1">
              <a:solidFill>
                <a:schemeClr val="accent1"/>
              </a:solidFill>
              <a:latin typeface="Arial"/>
              <a:ea typeface="Arial"/>
              <a:cs typeface="Arial"/>
              <a:sym typeface="Arial"/>
            </a:endParaRPr>
          </a:p>
        </p:txBody>
      </p:sp>
      <p:sp>
        <p:nvSpPr>
          <p:cNvPr id="71" name="Google Shape;71;p5"/>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2" name="Google Shape;72;p5"/>
          <p:cNvSpPr txBox="1"/>
          <p:nvPr/>
        </p:nvSpPr>
        <p:spPr>
          <a:xfrm>
            <a:off x="522520" y="2073902"/>
            <a:ext cx="8176471" cy="369332"/>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Are there any that you’re not sure about?</a:t>
            </a:r>
            <a:endParaRPr/>
          </a:p>
        </p:txBody>
      </p:sp>
      <p:sp>
        <p:nvSpPr>
          <p:cNvPr id="73" name="Google Shape;73;p5"/>
          <p:cNvSpPr/>
          <p:nvPr/>
        </p:nvSpPr>
        <p:spPr>
          <a:xfrm>
            <a:off x="750886" y="2591640"/>
            <a:ext cx="3759568" cy="72595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It is always obvious when  someone is Autistic. </a:t>
            </a:r>
            <a:endParaRPr sz="1800">
              <a:solidFill>
                <a:schemeClr val="dk1"/>
              </a:solidFill>
              <a:latin typeface="Arial"/>
              <a:ea typeface="Arial"/>
              <a:cs typeface="Arial"/>
              <a:sym typeface="Arial"/>
            </a:endParaRPr>
          </a:p>
        </p:txBody>
      </p:sp>
      <p:sp>
        <p:nvSpPr>
          <p:cNvPr id="74" name="Google Shape;74;p5"/>
          <p:cNvSpPr/>
          <p:nvPr/>
        </p:nvSpPr>
        <p:spPr>
          <a:xfrm>
            <a:off x="750886" y="3418889"/>
            <a:ext cx="3759568" cy="99585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People grow out of being Autistic.</a:t>
            </a:r>
            <a:endParaRPr sz="1800">
              <a:solidFill>
                <a:schemeClr val="dk1"/>
              </a:solidFill>
              <a:latin typeface="Arial"/>
              <a:ea typeface="Arial"/>
              <a:cs typeface="Arial"/>
              <a:sym typeface="Arial"/>
            </a:endParaRPr>
          </a:p>
        </p:txBody>
      </p:sp>
      <p:sp>
        <p:nvSpPr>
          <p:cNvPr id="75" name="Google Shape;75;p5"/>
          <p:cNvSpPr/>
          <p:nvPr/>
        </p:nvSpPr>
        <p:spPr>
          <a:xfrm>
            <a:off x="755650" y="4527827"/>
            <a:ext cx="3759568" cy="72595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All Autistic children go to special schools.</a:t>
            </a:r>
            <a:endParaRPr sz="1800">
              <a:solidFill>
                <a:schemeClr val="dk1"/>
              </a:solidFill>
              <a:latin typeface="Arial"/>
              <a:ea typeface="Arial"/>
              <a:cs typeface="Arial"/>
              <a:sym typeface="Arial"/>
            </a:endParaRPr>
          </a:p>
        </p:txBody>
      </p:sp>
      <p:sp>
        <p:nvSpPr>
          <p:cNvPr id="76" name="Google Shape;76;p5"/>
          <p:cNvSpPr/>
          <p:nvPr/>
        </p:nvSpPr>
        <p:spPr>
          <a:xfrm>
            <a:off x="750886" y="5366867"/>
            <a:ext cx="3759568" cy="725958"/>
          </a:xfrm>
          <a:prstGeom prst="rect">
            <a:avLst/>
          </a:prstGeom>
          <a:solidFill>
            <a:schemeClr val="accent2"/>
          </a:solidFill>
          <a:ln>
            <a:noFill/>
          </a:ln>
        </p:spPr>
        <p:txBody>
          <a:bodyPr spcFirstLastPara="1" wrap="square" lIns="91425" tIns="45700" rIns="91425" bIns="45700" anchor="ctr" anchorCtr="0">
            <a:noAutofit/>
          </a:bodyPr>
          <a:lstStyle/>
          <a:p>
            <a:pPr lvl="0" algn="ctr">
              <a:buClr>
                <a:schemeClr val="dk1"/>
              </a:buClr>
              <a:buSzPts val="1800"/>
            </a:pPr>
            <a:r>
              <a:rPr lang="en-GB" sz="1800" dirty="0">
                <a:solidFill>
                  <a:schemeClr val="dk1"/>
                </a:solidFill>
                <a:latin typeface="Arial"/>
                <a:ea typeface="Arial"/>
                <a:cs typeface="Arial"/>
                <a:sym typeface="Arial"/>
              </a:rPr>
              <a:t>Routine can be very important to a person on the </a:t>
            </a:r>
            <a:r>
              <a:rPr lang="en-GB" sz="1800" dirty="0">
                <a:solidFill>
                  <a:schemeClr val="dk1"/>
                </a:solidFill>
              </a:rPr>
              <a:t>Autism </a:t>
            </a:r>
            <a:r>
              <a:rPr lang="en-GB" sz="1800" dirty="0">
                <a:solidFill>
                  <a:schemeClr val="dk1"/>
                </a:solidFill>
                <a:latin typeface="Arial"/>
                <a:ea typeface="Arial"/>
                <a:cs typeface="Arial"/>
                <a:sym typeface="Arial"/>
              </a:rPr>
              <a:t>Spectrum.</a:t>
            </a:r>
            <a:endParaRPr sz="1800" dirty="0">
              <a:solidFill>
                <a:schemeClr val="dk1"/>
              </a:solidFill>
              <a:latin typeface="Arial"/>
              <a:ea typeface="Arial"/>
              <a:cs typeface="Arial"/>
              <a:sym typeface="Arial"/>
            </a:endParaRPr>
          </a:p>
        </p:txBody>
      </p:sp>
      <p:sp>
        <p:nvSpPr>
          <p:cNvPr id="77" name="Google Shape;77;p5"/>
          <p:cNvSpPr/>
          <p:nvPr/>
        </p:nvSpPr>
        <p:spPr>
          <a:xfrm>
            <a:off x="4628768" y="2591615"/>
            <a:ext cx="3759600" cy="726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Autistic people all have the same difficulties.</a:t>
            </a:r>
            <a:endParaRPr sz="1800">
              <a:solidFill>
                <a:schemeClr val="dk1"/>
              </a:solidFill>
              <a:latin typeface="Arial"/>
              <a:ea typeface="Arial"/>
              <a:cs typeface="Arial"/>
              <a:sym typeface="Arial"/>
            </a:endParaRPr>
          </a:p>
        </p:txBody>
      </p:sp>
      <p:sp>
        <p:nvSpPr>
          <p:cNvPr id="78" name="Google Shape;78;p5"/>
          <p:cNvSpPr/>
          <p:nvPr/>
        </p:nvSpPr>
        <p:spPr>
          <a:xfrm>
            <a:off x="4624018" y="3418889"/>
            <a:ext cx="3759568" cy="99585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Some repetitive behaviour can help relieve stress and anxiety for some Autistic people. </a:t>
            </a:r>
            <a:endParaRPr sz="1800">
              <a:solidFill>
                <a:schemeClr val="dk1"/>
              </a:solidFill>
              <a:latin typeface="Arial"/>
              <a:ea typeface="Arial"/>
              <a:cs typeface="Arial"/>
              <a:sym typeface="Arial"/>
            </a:endParaRPr>
          </a:p>
        </p:txBody>
      </p:sp>
      <p:sp>
        <p:nvSpPr>
          <p:cNvPr id="79" name="Google Shape;79;p5"/>
          <p:cNvSpPr/>
          <p:nvPr/>
        </p:nvSpPr>
        <p:spPr>
          <a:xfrm>
            <a:off x="4628782" y="4527827"/>
            <a:ext cx="3759568" cy="725958"/>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Lots of people don't                understand Autism.</a:t>
            </a:r>
            <a:endParaRPr sz="1800">
              <a:solidFill>
                <a:schemeClr val="dk1"/>
              </a:solidFill>
              <a:latin typeface="Arial"/>
              <a:ea typeface="Arial"/>
              <a:cs typeface="Arial"/>
              <a:sym typeface="Arial"/>
            </a:endParaRPr>
          </a:p>
        </p:txBody>
      </p:sp>
      <p:sp>
        <p:nvSpPr>
          <p:cNvPr id="80" name="Google Shape;80;p5"/>
          <p:cNvSpPr/>
          <p:nvPr/>
        </p:nvSpPr>
        <p:spPr>
          <a:xfrm>
            <a:off x="4628782" y="5366867"/>
            <a:ext cx="3759600" cy="72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Autistic people don't feel emotions.</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par>
                                <p:cTn id="18" presetID="10" presetClass="entr" presetSubtype="0" fill="hold" nodeType="with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par>
                                <p:cTn id="21" presetID="10"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10"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fade">
                                      <p:cBhvr>
                                        <p:cTn id="31" dur="500"/>
                                        <p:tgtEl>
                                          <p:spTgt spid="77"/>
                                        </p:tgtEl>
                                      </p:cBhvr>
                                    </p:animEffect>
                                  </p:childTnLst>
                                </p:cTn>
                              </p:par>
                              <p:par>
                                <p:cTn id="32" presetID="10" presetClass="entr" presetSubtype="0"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6"/>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6" name="Google Shape;86;p6"/>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6"/>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What Is Autism?</a:t>
            </a:r>
            <a:endParaRPr/>
          </a:p>
        </p:txBody>
      </p:sp>
      <p:sp>
        <p:nvSpPr>
          <p:cNvPr id="88" name="Google Shape;88;p6"/>
          <p:cNvSpPr txBox="1"/>
          <p:nvPr/>
        </p:nvSpPr>
        <p:spPr>
          <a:xfrm>
            <a:off x="522521" y="1342876"/>
            <a:ext cx="8176471" cy="923330"/>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Autistic people often see, hear, feel and experience the world differently to other people. This can make the world an overwhelming and sometimes uneasy place for those with the condition.</a:t>
            </a:r>
            <a:endParaRPr/>
          </a:p>
        </p:txBody>
      </p:sp>
      <p:sp>
        <p:nvSpPr>
          <p:cNvPr id="89" name="Google Shape;89;p6"/>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6"/>
          <p:cNvSpPr txBox="1"/>
          <p:nvPr/>
        </p:nvSpPr>
        <p:spPr>
          <a:xfrm>
            <a:off x="522520" y="2466049"/>
            <a:ext cx="8176471" cy="646331"/>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Autism is a lifelong condition – people don't grow out of it as                     they get older. </a:t>
            </a:r>
            <a:endParaRPr/>
          </a:p>
        </p:txBody>
      </p:sp>
      <p:sp>
        <p:nvSpPr>
          <p:cNvPr id="91" name="Google Shape;91;p6"/>
          <p:cNvSpPr txBox="1"/>
          <p:nvPr/>
        </p:nvSpPr>
        <p:spPr>
          <a:xfrm>
            <a:off x="522520" y="3355385"/>
            <a:ext cx="5274564" cy="1200329"/>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Autistic people believe their condition is a part of their being. It is an important part of who they are as a person because it affects how they live their lives every day. </a:t>
            </a:r>
            <a:endParaRPr/>
          </a:p>
        </p:txBody>
      </p:sp>
      <p:sp>
        <p:nvSpPr>
          <p:cNvPr id="92" name="Google Shape;92;p6"/>
          <p:cNvSpPr txBox="1"/>
          <p:nvPr/>
        </p:nvSpPr>
        <p:spPr>
          <a:xfrm>
            <a:off x="522520" y="4780557"/>
            <a:ext cx="5274564" cy="1200329"/>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lvl="0"/>
            <a:r>
              <a:rPr lang="en-GB" sz="1800" dirty="0">
                <a:solidFill>
                  <a:schemeClr val="lt1"/>
                </a:solidFill>
                <a:latin typeface="Arial"/>
                <a:ea typeface="Arial"/>
                <a:cs typeface="Arial"/>
                <a:sym typeface="Arial"/>
              </a:rPr>
              <a:t>That is why it is so important that we understand as much as we can about the condition, </a:t>
            </a:r>
            <a:r>
              <a:rPr lang="en-GB" sz="1800" dirty="0">
                <a:solidFill>
                  <a:schemeClr val="lt1"/>
                </a:solidFill>
              </a:rPr>
              <a:t>especially if you are Autistic or have an Autistic person in your school or family.</a:t>
            </a:r>
            <a:endParaRPr dirty="0"/>
          </a:p>
        </p:txBody>
      </p:sp>
      <p:pic>
        <p:nvPicPr>
          <p:cNvPr id="93" name="Google Shape;93;p6"/>
          <p:cNvPicPr preferRelativeResize="0"/>
          <p:nvPr/>
        </p:nvPicPr>
        <p:blipFill rotWithShape="1">
          <a:blip r:embed="rId3">
            <a:alphaModFix/>
          </a:blip>
          <a:srcRect/>
          <a:stretch/>
        </p:blipFill>
        <p:spPr>
          <a:xfrm>
            <a:off x="5733916" y="2992239"/>
            <a:ext cx="3457114" cy="32134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 name="Google Shape;99;p7"/>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7"/>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How Can Autism Affect People?</a:t>
            </a:r>
            <a:endParaRPr/>
          </a:p>
        </p:txBody>
      </p:sp>
      <p:sp>
        <p:nvSpPr>
          <p:cNvPr id="101" name="Google Shape;101;p7"/>
          <p:cNvSpPr txBox="1"/>
          <p:nvPr/>
        </p:nvSpPr>
        <p:spPr>
          <a:xfrm>
            <a:off x="469191" y="1397740"/>
            <a:ext cx="4409144" cy="369332"/>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Autism is called a </a:t>
            </a:r>
            <a:r>
              <a:rPr lang="en-GB" sz="1800" b="1">
                <a:solidFill>
                  <a:schemeClr val="accent1"/>
                </a:solidFill>
                <a:latin typeface="Arial"/>
                <a:ea typeface="Arial"/>
                <a:cs typeface="Arial"/>
                <a:sym typeface="Arial"/>
              </a:rPr>
              <a:t>spectrum condition</a:t>
            </a:r>
            <a:r>
              <a:rPr lang="en-GB" sz="1800">
                <a:solidFill>
                  <a:schemeClr val="dk1"/>
                </a:solidFill>
                <a:latin typeface="Arial"/>
                <a:ea typeface="Arial"/>
                <a:cs typeface="Arial"/>
                <a:sym typeface="Arial"/>
              </a:rPr>
              <a:t>. </a:t>
            </a:r>
            <a:endParaRPr/>
          </a:p>
        </p:txBody>
      </p:sp>
      <p:sp>
        <p:nvSpPr>
          <p:cNvPr id="102" name="Google Shape;102;p7"/>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 name="Google Shape;103;p7"/>
          <p:cNvSpPr txBox="1"/>
          <p:nvPr/>
        </p:nvSpPr>
        <p:spPr>
          <a:xfrm>
            <a:off x="469190" y="2069833"/>
            <a:ext cx="4409144" cy="1200329"/>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This means that although people on the Autism Spectrum share some of the same difficulties, everybody with the condition is very different.</a:t>
            </a:r>
            <a:endParaRPr/>
          </a:p>
        </p:txBody>
      </p:sp>
      <p:sp>
        <p:nvSpPr>
          <p:cNvPr id="104" name="Google Shape;104;p7"/>
          <p:cNvSpPr txBox="1"/>
          <p:nvPr/>
        </p:nvSpPr>
        <p:spPr>
          <a:xfrm>
            <a:off x="473964" y="3572923"/>
            <a:ext cx="4404370" cy="923330"/>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It is also important to understand that all people are different whether they are neurotypical or neurodiverse. </a:t>
            </a:r>
            <a:endParaRPr/>
          </a:p>
        </p:txBody>
      </p:sp>
      <p:sp>
        <p:nvSpPr>
          <p:cNvPr id="105" name="Google Shape;105;p7"/>
          <p:cNvSpPr txBox="1"/>
          <p:nvPr/>
        </p:nvSpPr>
        <p:spPr>
          <a:xfrm>
            <a:off x="473964" y="4799013"/>
            <a:ext cx="4404370" cy="1200329"/>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Some Autistic people may also have additional learning needs, mental health difficulties or other medical conditions, although this is not always the case. </a:t>
            </a:r>
            <a:endParaRPr/>
          </a:p>
        </p:txBody>
      </p:sp>
      <p:pic>
        <p:nvPicPr>
          <p:cNvPr id="106" name="Google Shape;106;p7"/>
          <p:cNvPicPr preferRelativeResize="0"/>
          <p:nvPr/>
        </p:nvPicPr>
        <p:blipFill rotWithShape="1">
          <a:blip r:embed="rId3">
            <a:alphaModFix/>
          </a:blip>
          <a:srcRect/>
          <a:stretch/>
        </p:blipFill>
        <p:spPr>
          <a:xfrm>
            <a:off x="6297168" y="1374853"/>
            <a:ext cx="2441061" cy="4830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5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8"/>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8"/>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3" name="Google Shape;113;p8"/>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Discussion Task</a:t>
            </a:r>
            <a:endParaRPr/>
          </a:p>
        </p:txBody>
      </p:sp>
      <p:sp>
        <p:nvSpPr>
          <p:cNvPr id="114" name="Google Shape;114;p8"/>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8"/>
          <p:cNvSpPr/>
          <p:nvPr/>
        </p:nvSpPr>
        <p:spPr>
          <a:xfrm>
            <a:off x="352873" y="1364749"/>
            <a:ext cx="7632700" cy="42240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0" tIns="72000" rIns="0" bIns="720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   In your groups, think about the following questions and discuss them. </a:t>
            </a:r>
            <a:endParaRPr sz="1800">
              <a:solidFill>
                <a:schemeClr val="dk1"/>
              </a:solidFill>
              <a:latin typeface="Arial"/>
              <a:ea typeface="Arial"/>
              <a:cs typeface="Arial"/>
              <a:sym typeface="Arial"/>
            </a:endParaRPr>
          </a:p>
        </p:txBody>
      </p:sp>
      <p:sp>
        <p:nvSpPr>
          <p:cNvPr id="116" name="Google Shape;116;p8"/>
          <p:cNvSpPr/>
          <p:nvPr/>
        </p:nvSpPr>
        <p:spPr>
          <a:xfrm>
            <a:off x="352873" y="4570747"/>
            <a:ext cx="4115495" cy="500100"/>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360000" tIns="45700" rIns="91425" bIns="45700" anchor="ctr" anchorCtr="0">
            <a:noAutofit/>
          </a:bodyPr>
          <a:lstStyle/>
          <a:p>
            <a:pPr marL="0" marR="0" lvl="0" indent="0" algn="l" rtl="0">
              <a:spcBef>
                <a:spcPts val="0"/>
              </a:spcBef>
              <a:spcAft>
                <a:spcPts val="0"/>
              </a:spcAft>
              <a:buClr>
                <a:srgbClr val="000000"/>
              </a:buClr>
              <a:buSzPts val="1800"/>
              <a:buFont typeface="Arial"/>
              <a:buNone/>
            </a:pPr>
            <a:r>
              <a:rPr lang="en-GB" sz="1800">
                <a:solidFill>
                  <a:srgbClr val="000000"/>
                </a:solidFill>
                <a:latin typeface="Arial"/>
                <a:ea typeface="Arial"/>
                <a:cs typeface="Arial"/>
                <a:sym typeface="Arial"/>
              </a:rPr>
              <a:t>Let’s share our ideas as a class. </a:t>
            </a:r>
            <a:endParaRPr sz="1800">
              <a:solidFill>
                <a:schemeClr val="dk1"/>
              </a:solidFill>
              <a:latin typeface="Arial"/>
              <a:ea typeface="Arial"/>
              <a:cs typeface="Arial"/>
              <a:sym typeface="Arial"/>
            </a:endParaRPr>
          </a:p>
        </p:txBody>
      </p:sp>
      <p:sp>
        <p:nvSpPr>
          <p:cNvPr id="117" name="Google Shape;117;p8"/>
          <p:cNvSpPr txBox="1"/>
          <p:nvPr/>
        </p:nvSpPr>
        <p:spPr>
          <a:xfrm>
            <a:off x="352872" y="1996696"/>
            <a:ext cx="7632599" cy="369332"/>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How are you different to the person next to you?</a:t>
            </a:r>
            <a:endParaRPr/>
          </a:p>
        </p:txBody>
      </p:sp>
      <p:sp>
        <p:nvSpPr>
          <p:cNvPr id="118" name="Google Shape;118;p8"/>
          <p:cNvSpPr txBox="1"/>
          <p:nvPr/>
        </p:nvSpPr>
        <p:spPr>
          <a:xfrm>
            <a:off x="352871" y="2628655"/>
            <a:ext cx="4115495" cy="1754326"/>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Has there ever been a time where you have been made to feel different by the people around you?</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Have you ever been left out of something?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Arial"/>
                <a:ea typeface="Arial"/>
                <a:cs typeface="Arial"/>
                <a:sym typeface="Arial"/>
              </a:rPr>
              <a:t>How did this make you feel? </a:t>
            </a:r>
            <a:endParaRPr/>
          </a:p>
        </p:txBody>
      </p:sp>
      <p:sp>
        <p:nvSpPr>
          <p:cNvPr id="119" name="Google Shape;119;p8"/>
          <p:cNvSpPr/>
          <p:nvPr/>
        </p:nvSpPr>
        <p:spPr>
          <a:xfrm>
            <a:off x="5468112" y="4570747"/>
            <a:ext cx="3608832" cy="1397155"/>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0" name="Google Shape;120;p8"/>
          <p:cNvPicPr preferRelativeResize="0"/>
          <p:nvPr/>
        </p:nvPicPr>
        <p:blipFill rotWithShape="1">
          <a:blip r:embed="rId3">
            <a:alphaModFix/>
          </a:blip>
          <a:srcRect/>
          <a:stretch/>
        </p:blipFill>
        <p:spPr>
          <a:xfrm>
            <a:off x="5747944" y="2717375"/>
            <a:ext cx="3049167" cy="3137006"/>
          </a:xfrm>
          <a:prstGeom prst="rect">
            <a:avLst/>
          </a:prstGeom>
          <a:noFill/>
          <a:ln>
            <a:noFill/>
          </a:ln>
        </p:spPr>
      </p:pic>
      <p:pic>
        <p:nvPicPr>
          <p:cNvPr id="121" name="Google Shape;121;p8"/>
          <p:cNvPicPr preferRelativeResize="0"/>
          <p:nvPr/>
        </p:nvPicPr>
        <p:blipFill rotWithShape="1">
          <a:blip r:embed="rId4">
            <a:alphaModFix/>
          </a:blip>
          <a:srcRect/>
          <a:stretch/>
        </p:blipFill>
        <p:spPr>
          <a:xfrm>
            <a:off x="4762684" y="2523744"/>
            <a:ext cx="1785156" cy="3681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500"/>
                                        <p:tgtEl>
                                          <p:spTgt spid="1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fade">
                                      <p:cBhvr>
                                        <p:cTn id="22"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7" name="Google Shape;127;p9"/>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9"/>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Sensory Overload</a:t>
            </a:r>
            <a:endParaRPr/>
          </a:p>
        </p:txBody>
      </p:sp>
      <p:sp>
        <p:nvSpPr>
          <p:cNvPr id="129" name="Google Shape;129;p9"/>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9"/>
          <p:cNvSpPr/>
          <p:nvPr/>
        </p:nvSpPr>
        <p:spPr>
          <a:xfrm>
            <a:off x="864935" y="1514314"/>
            <a:ext cx="7414126" cy="42240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0" tIns="72000" rIns="0" bIns="720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 What do you think the term sensory overload might mean?</a:t>
            </a:r>
            <a:endParaRPr/>
          </a:p>
        </p:txBody>
      </p:sp>
      <p:sp>
        <p:nvSpPr>
          <p:cNvPr id="131" name="Google Shape;131;p9"/>
          <p:cNvSpPr txBox="1"/>
          <p:nvPr/>
        </p:nvSpPr>
        <p:spPr>
          <a:xfrm>
            <a:off x="864935" y="2445253"/>
            <a:ext cx="7414127" cy="1754326"/>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lt1"/>
                </a:solidFill>
                <a:latin typeface="Arial"/>
                <a:ea typeface="Arial"/>
                <a:cs typeface="Arial"/>
                <a:sym typeface="Arial"/>
              </a:rPr>
              <a:t>Try this activity:</a:t>
            </a:r>
            <a:endParaRPr/>
          </a:p>
          <a:p>
            <a:pPr marL="342900" marR="0" lvl="0" indent="-342900" algn="l" rtl="0">
              <a:spcBef>
                <a:spcPts val="0"/>
              </a:spcBef>
              <a:spcAft>
                <a:spcPts val="0"/>
              </a:spcAft>
              <a:buClr>
                <a:schemeClr val="lt1"/>
              </a:buClr>
              <a:buSzPts val="1800"/>
              <a:buFont typeface="Arial"/>
              <a:buAutoNum type="arabicPeriod"/>
            </a:pPr>
            <a:r>
              <a:rPr lang="en-GB" sz="1800">
                <a:solidFill>
                  <a:schemeClr val="lt1"/>
                </a:solidFill>
                <a:latin typeface="Arial"/>
                <a:ea typeface="Arial"/>
                <a:cs typeface="Arial"/>
                <a:sym typeface="Arial"/>
              </a:rPr>
              <a:t>Split the class in half. </a:t>
            </a:r>
            <a:endParaRPr/>
          </a:p>
          <a:p>
            <a:pPr marL="342900" marR="0" lvl="0" indent="-342900" algn="l" rtl="0">
              <a:spcBef>
                <a:spcPts val="0"/>
              </a:spcBef>
              <a:spcAft>
                <a:spcPts val="0"/>
              </a:spcAft>
              <a:buClr>
                <a:schemeClr val="lt1"/>
              </a:buClr>
              <a:buSzPts val="1800"/>
              <a:buFont typeface="Arial"/>
              <a:buAutoNum type="arabicPeriod"/>
            </a:pPr>
            <a:r>
              <a:rPr lang="en-GB" sz="1800">
                <a:solidFill>
                  <a:schemeClr val="lt1"/>
                </a:solidFill>
                <a:latin typeface="Arial"/>
                <a:ea typeface="Arial"/>
                <a:cs typeface="Arial"/>
                <a:sym typeface="Arial"/>
              </a:rPr>
              <a:t>For one minute, half of the class need to make as much noise as possible while the other half try to write out their four times table. </a:t>
            </a:r>
            <a:endParaRPr/>
          </a:p>
          <a:p>
            <a:pPr marL="342900" marR="0" lvl="0" indent="-342900" algn="l" rtl="0">
              <a:spcBef>
                <a:spcPts val="0"/>
              </a:spcBef>
              <a:spcAft>
                <a:spcPts val="0"/>
              </a:spcAft>
              <a:buClr>
                <a:schemeClr val="lt1"/>
              </a:buClr>
              <a:buSzPts val="1800"/>
              <a:buFont typeface="Arial"/>
              <a:buAutoNum type="arabicPeriod"/>
            </a:pPr>
            <a:r>
              <a:rPr lang="en-GB" sz="1800">
                <a:solidFill>
                  <a:schemeClr val="lt1"/>
                </a:solidFill>
                <a:latin typeface="Arial"/>
                <a:ea typeface="Arial"/>
                <a:cs typeface="Arial"/>
                <a:sym typeface="Arial"/>
              </a:rPr>
              <a:t>How far can they get? </a:t>
            </a:r>
            <a:endParaRPr/>
          </a:p>
          <a:p>
            <a:pPr marL="342900" marR="0" lvl="0" indent="-342900" algn="l" rtl="0">
              <a:spcBef>
                <a:spcPts val="0"/>
              </a:spcBef>
              <a:spcAft>
                <a:spcPts val="0"/>
              </a:spcAft>
              <a:buClr>
                <a:schemeClr val="lt1"/>
              </a:buClr>
              <a:buSzPts val="1800"/>
              <a:buFont typeface="Arial"/>
              <a:buAutoNum type="arabicPeriod"/>
            </a:pPr>
            <a:r>
              <a:rPr lang="en-GB" sz="1800">
                <a:solidFill>
                  <a:schemeClr val="lt1"/>
                </a:solidFill>
                <a:latin typeface="Arial"/>
                <a:ea typeface="Arial"/>
                <a:cs typeface="Arial"/>
                <a:sym typeface="Arial"/>
              </a:rPr>
              <a:t>Then, ask them to swap roles.</a:t>
            </a:r>
            <a:endParaRPr/>
          </a:p>
        </p:txBody>
      </p:sp>
      <p:sp>
        <p:nvSpPr>
          <p:cNvPr id="132" name="Google Shape;132;p9"/>
          <p:cNvSpPr txBox="1"/>
          <p:nvPr/>
        </p:nvSpPr>
        <p:spPr>
          <a:xfrm>
            <a:off x="864934" y="4648656"/>
            <a:ext cx="7414125" cy="369332"/>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0000"/>
                </a:solidFill>
                <a:latin typeface="Arial"/>
                <a:ea typeface="Arial"/>
                <a:cs typeface="Arial"/>
                <a:sym typeface="Arial"/>
              </a:rPr>
              <a:t>How did it feel trying to concentrate with all the disruption and noise?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fade">
                                      <p:cBhvr>
                                        <p:cTn id="17"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p:nvPr/>
        </p:nvSpPr>
        <p:spPr>
          <a:xfrm>
            <a:off x="8431896" y="1204260"/>
            <a:ext cx="718368" cy="5006647"/>
          </a:xfrm>
          <a:prstGeom prst="rect">
            <a:avLst/>
          </a:prstGeom>
          <a:solidFill>
            <a:srgbClr val="F9D9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8" name="Google Shape;138;p10"/>
          <p:cNvSpPr/>
          <p:nvPr/>
        </p:nvSpPr>
        <p:spPr>
          <a:xfrm>
            <a:off x="1" y="1204261"/>
            <a:ext cx="4572000" cy="5001468"/>
          </a:xfrm>
          <a:prstGeom prst="rect">
            <a:avLst/>
          </a:prstGeom>
          <a:solidFill>
            <a:srgbClr val="F9D7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10"/>
          <p:cNvSpPr>
            <a:spLocks noGrp="1"/>
          </p:cNvSpPr>
          <p:nvPr>
            <p:ph type="title"/>
          </p:nvPr>
        </p:nvSpPr>
        <p:spPr>
          <a:xfrm>
            <a:off x="0" y="209954"/>
            <a:ext cx="9144000" cy="994306"/>
          </a:xfrm>
          <a:prstGeom prst="roundRect">
            <a:avLst>
              <a:gd name="adj" fmla="val 0"/>
            </a:avLst>
          </a:prstGeom>
          <a:solidFill>
            <a:schemeClr val="accent1"/>
          </a:solid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Sensory Overload</a:t>
            </a:r>
            <a:endParaRPr/>
          </a:p>
        </p:txBody>
      </p:sp>
      <p:sp>
        <p:nvSpPr>
          <p:cNvPr id="140" name="Google Shape;140;p10"/>
          <p:cNvSpPr/>
          <p:nvPr/>
        </p:nvSpPr>
        <p:spPr>
          <a:xfrm>
            <a:off x="0" y="6205729"/>
            <a:ext cx="9144000" cy="2430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10"/>
          <p:cNvSpPr/>
          <p:nvPr/>
        </p:nvSpPr>
        <p:spPr>
          <a:xfrm>
            <a:off x="556421" y="1346745"/>
            <a:ext cx="8031157" cy="422405"/>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0" tIns="72000" rIns="0" bIns="72000" anchor="t" anchorCtr="0">
            <a:spAutoFit/>
          </a:bodyPr>
          <a:lstStyle/>
          <a:p>
            <a:pPr marL="0" marR="0" lvl="0" indent="0" algn="l" rtl="0">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 Sometimes, Autistic people find noises overwhelming.</a:t>
            </a:r>
            <a:endParaRPr/>
          </a:p>
        </p:txBody>
      </p:sp>
      <p:sp>
        <p:nvSpPr>
          <p:cNvPr id="142" name="Google Shape;142;p10"/>
          <p:cNvSpPr/>
          <p:nvPr/>
        </p:nvSpPr>
        <p:spPr>
          <a:xfrm>
            <a:off x="4602023" y="1887252"/>
            <a:ext cx="3985555" cy="1633574"/>
          </a:xfrm>
          <a:prstGeom prst="rect">
            <a:avLst/>
          </a:prstGeom>
          <a:solidFill>
            <a:schemeClr val="accent1"/>
          </a:solidFill>
          <a:ln>
            <a:noFill/>
          </a:ln>
        </p:spPr>
        <p:txBody>
          <a:bodyPr spcFirstLastPara="1" wrap="square" lIns="144000" tIns="45700" rIns="91425" bIns="45700" anchor="ctr" anchorCtr="0">
            <a:noAutofit/>
          </a:bodyPr>
          <a:lstStyle/>
          <a:p>
            <a:pPr marL="0" marR="0" lvl="0" indent="0" algn="l" rtl="0">
              <a:spcBef>
                <a:spcPts val="0"/>
              </a:spcBef>
              <a:spcAft>
                <a:spcPts val="0"/>
              </a:spcAft>
              <a:buClr>
                <a:schemeClr val="lt1"/>
              </a:buClr>
              <a:buSzPts val="1800"/>
              <a:buFont typeface="Arial"/>
              <a:buNone/>
            </a:pPr>
            <a:r>
              <a:rPr lang="en-GB" sz="1800">
                <a:solidFill>
                  <a:schemeClr val="lt1"/>
                </a:solidFill>
                <a:latin typeface="Arial"/>
                <a:ea typeface="Arial"/>
                <a:cs typeface="Arial"/>
                <a:sym typeface="Arial"/>
              </a:rPr>
              <a:t>Sometimes, Autistic people can become so interested and absorbed in looking at one thing that they may not appear to notice what else is going on around them.</a:t>
            </a:r>
            <a:endParaRPr sz="1800">
              <a:solidFill>
                <a:schemeClr val="lt1"/>
              </a:solidFill>
              <a:latin typeface="Arial"/>
              <a:ea typeface="Arial"/>
              <a:cs typeface="Arial"/>
              <a:sym typeface="Arial"/>
            </a:endParaRPr>
          </a:p>
        </p:txBody>
      </p:sp>
      <p:sp>
        <p:nvSpPr>
          <p:cNvPr id="143" name="Google Shape;143;p10"/>
          <p:cNvSpPr/>
          <p:nvPr/>
        </p:nvSpPr>
        <p:spPr>
          <a:xfrm>
            <a:off x="556421" y="1887252"/>
            <a:ext cx="3969186" cy="1633574"/>
          </a:xfrm>
          <a:prstGeom prst="rect">
            <a:avLst/>
          </a:prstGeom>
          <a:solidFill>
            <a:schemeClr val="accent1"/>
          </a:solidFill>
          <a:ln>
            <a:noFill/>
          </a:ln>
        </p:spPr>
        <p:txBody>
          <a:bodyPr spcFirstLastPara="1" wrap="square" lIns="180000" tIns="45700" rIns="251975" bIns="45700" anchor="ctr" anchorCtr="0">
            <a:noAutofit/>
          </a:bodyPr>
          <a:lstStyle/>
          <a:p>
            <a:pPr lvl="0">
              <a:buClr>
                <a:schemeClr val="lt1"/>
              </a:buClr>
              <a:buSzPts val="1800"/>
            </a:pPr>
            <a:r>
              <a:rPr lang="en-GB" sz="1800" dirty="0">
                <a:solidFill>
                  <a:schemeClr val="lt1"/>
                </a:solidFill>
              </a:rPr>
              <a:t>Loud noises, which some people might like or not even notice, can be very overwhelming for other people.</a:t>
            </a:r>
            <a:endParaRPr sz="1800" dirty="0">
              <a:solidFill>
                <a:schemeClr val="lt1"/>
              </a:solidFill>
              <a:latin typeface="Arial"/>
              <a:ea typeface="Arial"/>
              <a:cs typeface="Arial"/>
              <a:sym typeface="Arial"/>
            </a:endParaRPr>
          </a:p>
        </p:txBody>
      </p:sp>
      <p:sp>
        <p:nvSpPr>
          <p:cNvPr id="144" name="Google Shape;144;p10"/>
          <p:cNvSpPr/>
          <p:nvPr/>
        </p:nvSpPr>
        <p:spPr>
          <a:xfrm>
            <a:off x="556420" y="3621412"/>
            <a:ext cx="8031157" cy="1508671"/>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144000" tIns="45700" rIns="91425" bIns="45700" anchor="ctr" anchorCtr="0">
            <a:noAutofit/>
          </a:bodyPr>
          <a:lstStyle/>
          <a:p>
            <a:pPr marL="0" marR="0" lvl="0" indent="0" algn="l" rtl="0">
              <a:spcBef>
                <a:spcPts val="0"/>
              </a:spcBef>
              <a:spcAft>
                <a:spcPts val="0"/>
              </a:spcAft>
              <a:buClr>
                <a:schemeClr val="dk2"/>
              </a:buClr>
              <a:buSzPts val="1800"/>
              <a:buFont typeface="Arial"/>
              <a:buNone/>
            </a:pPr>
            <a:r>
              <a:rPr lang="en-GB" sz="1800" dirty="0">
                <a:solidFill>
                  <a:schemeClr val="dk2"/>
                </a:solidFill>
                <a:latin typeface="Arial"/>
                <a:ea typeface="Arial"/>
                <a:cs typeface="Arial"/>
                <a:sym typeface="Arial"/>
              </a:rPr>
              <a:t>The main sensory areas which can be affected are sound, sight, touch, smell, balance and movement around others. Some Autistic people are sensory seeking as well as sensory avoidant. Autistic people who are sensory seeking will look for sensory feedback if they are not stimulated enough in their present environment. </a:t>
            </a:r>
            <a:endParaRPr sz="1800" dirty="0">
              <a:solidFill>
                <a:schemeClr val="dk2"/>
              </a:solidFill>
              <a:latin typeface="Arial"/>
              <a:ea typeface="Arial"/>
              <a:cs typeface="Arial"/>
              <a:sym typeface="Arial"/>
            </a:endParaRPr>
          </a:p>
        </p:txBody>
      </p:sp>
      <p:sp>
        <p:nvSpPr>
          <p:cNvPr id="145" name="Google Shape;145;p10"/>
          <p:cNvSpPr/>
          <p:nvPr/>
        </p:nvSpPr>
        <p:spPr>
          <a:xfrm>
            <a:off x="556420" y="5281206"/>
            <a:ext cx="8031157" cy="773400"/>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144000" tIns="45700" rIns="91425" bIns="45700" anchor="ctr" anchorCtr="0">
            <a:noAutofit/>
          </a:bodyPr>
          <a:lstStyle/>
          <a:p>
            <a:pPr lvl="0">
              <a:buClr>
                <a:schemeClr val="lt1"/>
              </a:buClr>
              <a:buSzPts val="1800"/>
            </a:pPr>
            <a:r>
              <a:rPr lang="en-GB" sz="1800" dirty="0">
                <a:solidFill>
                  <a:schemeClr val="lt1"/>
                </a:solidFill>
                <a:latin typeface="Arial"/>
                <a:ea typeface="Arial"/>
                <a:cs typeface="Arial"/>
                <a:sym typeface="Arial"/>
              </a:rPr>
              <a:t>Managing these sensory difficulties can be a big challenge to many people diagnosed with </a:t>
            </a:r>
            <a:r>
              <a:rPr lang="en-GB" sz="1800" dirty="0">
                <a:solidFill>
                  <a:schemeClr val="lt1"/>
                </a:solidFill>
              </a:rPr>
              <a:t>Autism </a:t>
            </a:r>
            <a:r>
              <a:rPr lang="en-GB" sz="1800" dirty="0">
                <a:solidFill>
                  <a:schemeClr val="lt1"/>
                </a:solidFill>
                <a:latin typeface="Arial"/>
                <a:ea typeface="Arial"/>
                <a:cs typeface="Arial"/>
                <a:sym typeface="Arial"/>
              </a:rPr>
              <a:t>Spectrum Condition. </a:t>
            </a:r>
            <a:endParaRPr sz="1800"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500"/>
                                        <p:tgtEl>
                                          <p:spTgt spid="143"/>
                                        </p:tgtEl>
                                      </p:cBhvr>
                                    </p:animEffect>
                                  </p:childTnLst>
                                </p:cTn>
                              </p:par>
                              <p:par>
                                <p:cTn id="13" presetID="10" presetClass="entr" presetSubtype="0" fill="hold" nodeType="withEffect">
                                  <p:stCondLst>
                                    <p:cond delay="0"/>
                                  </p:stCondLst>
                                  <p:childTnLst>
                                    <p:set>
                                      <p:cBhvr>
                                        <p:cTn id="14" dur="1" fill="hold">
                                          <p:stCondLst>
                                            <p:cond delay="0"/>
                                          </p:stCondLst>
                                        </p:cTn>
                                        <p:tgtEl>
                                          <p:spTgt spid="142"/>
                                        </p:tgtEl>
                                        <p:attrNameLst>
                                          <p:attrName>style.visibility</p:attrName>
                                        </p:attrNameLst>
                                      </p:cBhvr>
                                      <p:to>
                                        <p:strVal val="visible"/>
                                      </p:to>
                                    </p:set>
                                    <p:animEffect transition="in" filter="fade">
                                      <p:cBhvr>
                                        <p:cTn id="15" dur="500"/>
                                        <p:tgtEl>
                                          <p:spTgt spid="1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4"/>
                                        </p:tgtEl>
                                        <p:attrNameLst>
                                          <p:attrName>style.visibility</p:attrName>
                                        </p:attrNameLst>
                                      </p:cBhvr>
                                      <p:to>
                                        <p:strVal val="visible"/>
                                      </p:to>
                                    </p:set>
                                    <p:animEffect transition="in" filter="fade">
                                      <p:cBhvr>
                                        <p:cTn id="20" dur="500"/>
                                        <p:tgtEl>
                                          <p:spTgt spid="1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1356</Words>
  <Application>Microsoft Office PowerPoint</Application>
  <PresentationFormat>On-screen Show (4:3)</PresentationFormat>
  <Paragraphs>98</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PowerPoint Presentation</vt:lpstr>
      <vt:lpstr>What Is Autism?</vt:lpstr>
      <vt:lpstr>What Is Autism Awareness  and Acceptance Week? </vt:lpstr>
      <vt:lpstr>What Do You Know?</vt:lpstr>
      <vt:lpstr>What Is Autism?</vt:lpstr>
      <vt:lpstr>How Can Autism Affect People?</vt:lpstr>
      <vt:lpstr>Discussion Task</vt:lpstr>
      <vt:lpstr>Sensory Overload</vt:lpstr>
      <vt:lpstr>Sensory Overload</vt:lpstr>
      <vt:lpstr>Communication with Others</vt:lpstr>
      <vt:lpstr>Communication with Others</vt:lpstr>
      <vt:lpstr>Understanding Communication</vt:lpstr>
      <vt:lpstr>Interacting with Others</vt:lpstr>
      <vt:lpstr>Routine and Changes</vt:lpstr>
      <vt:lpstr>Reflection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Kerekes</dc:creator>
  <cp:lastModifiedBy>Sara Ossama Hassan Ibrahim</cp:lastModifiedBy>
  <cp:revision>5</cp:revision>
  <dcterms:created xsi:type="dcterms:W3CDTF">2020-04-13T12:09:49Z</dcterms:created>
  <dcterms:modified xsi:type="dcterms:W3CDTF">2025-04-08T06:22:21Z</dcterms:modified>
</cp:coreProperties>
</file>