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7" r:id="rId5"/>
    <p:sldId id="258" r:id="rId6"/>
    <p:sldId id="330" r:id="rId7"/>
    <p:sldId id="309" r:id="rId8"/>
    <p:sldId id="315" r:id="rId9"/>
    <p:sldId id="316" r:id="rId10"/>
    <p:sldId id="312" r:id="rId11"/>
    <p:sldId id="318" r:id="rId12"/>
    <p:sldId id="317" r:id="rId13"/>
    <p:sldId id="311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1" r:id="rId26"/>
    <p:sldId id="313" r:id="rId27"/>
    <p:sldId id="31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6ED708-973C-0342-3504-C3FCABE63626}" name="Luke Evason-Browning" initials="LE" userId="S::LEvason-Browning@ncb.org.uk::3595951c-6db8-40c2-9ef3-7844efe92eaa" providerId="AD"/>
  <p188:author id="{9E3C1D73-78F0-8DCD-BF71-61164EE955BA}" name="Martha Evans" initials="ME" userId="S::mevans@ncb.org.uk::3c1badc2-301d-4c55-ab15-e0004543ec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64"/>
    <a:srgbClr val="8757E5"/>
    <a:srgbClr val="3A8DFF"/>
    <a:srgbClr val="448DFF"/>
    <a:srgbClr val="1B1862"/>
    <a:srgbClr val="1B1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71BBB-8E5B-4920-9784-4A0B13510F15}" v="9" dt="2024-08-29T15:44:47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0"/>
  </p:normalViewPr>
  <p:slideViewPr>
    <p:cSldViewPr snapToGrid="0">
      <p:cViewPr varScale="1">
        <p:scale>
          <a:sx n="87" d="100"/>
          <a:sy n="87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563EE-C57B-496D-9ECB-F74F09FE6586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CDB68-1199-4495-B8EA-B475D7990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CDB68-1199-4495-B8EA-B475D7990D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59D6-B80D-D556-2AB0-A6959652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566AF-4B23-191D-0956-6AB6F5F0A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F6BB-2E1C-D68E-F5D1-3B6C36E0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EAE7C-717F-1A16-15BB-2452C6A1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94D1-3B7A-3EBE-0036-2D392AE0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EB08-6C90-5DA3-E841-AB92FF7E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CE72B-F608-86DB-F7CB-D7B094B7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416C-0183-3426-5BE3-D3DC694F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4C9F9-763C-6CE6-2FCD-750910A6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3BDC-0474-922F-4988-379AA4A8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A3766-E299-7E0A-6673-93E3DF99F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D0D8B-9BBB-0156-396E-2DF07CB3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5E2B-5A5F-502B-3A12-91BDB15A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F24E-078E-901D-68A0-2D90D6F4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F9BD4-3D0F-5644-3D03-8B004F2F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B16A-5739-C4A1-1485-C235D0ED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DE93-88E4-A841-7E9D-CA76DE81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1264-7004-E169-6FE9-EC5521C0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9523-0AA7-E8A6-DAD4-8965B87B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197F-BB27-26BA-C74A-AB894DEE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1EA-67C5-9DE9-CC57-2B57C3CF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6C9F6-0C8E-A4C7-888E-E39EC9C3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7876-257B-BF88-9913-8E0749D1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83B1-9488-7B29-C548-6243CAD0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EA86C-E79C-F966-A1DD-D0C586BF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80C6-42CF-57AF-DBC2-064940EE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DF75-471C-5A36-AFB8-EC7F70722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818F7-08FC-15A1-9DAE-FE940095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5B56B-1679-81C4-89ED-5EE822B0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B8D84-91F3-8A61-D7C6-EADE64CA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8F44B-8AAD-B821-D193-FA8AF3F7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1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976B-56ED-D331-54BB-10D593EC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1CECA-7CAD-A08D-937B-B1DCC5CF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C0591-3AFB-5F95-A03C-ACF15E703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A049-5484-1C14-BE4C-39F554A3E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0CE8A-1B3A-73D7-D77B-20B67D8AE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073A7-4700-B338-45F4-304EEDCA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59F01-7DFE-5548-68D1-1586100A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E7E6E-68CB-FFF3-0AA2-2153E091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3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9ABE-5C15-6F52-DB6E-0C74D0C9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1D1F8-40AF-7937-E4A7-62E0415F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AE946-5D89-1E61-8F12-5FACDAE6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B603-FE5A-A5F6-EC50-1355D0FB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B64D1-BDC8-F9FE-477F-80C1800D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FF786-D21A-6C5F-A479-047BA93D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B2651-A645-32EE-DCEB-37F4590A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6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58B6-97E8-7949-B37B-5291A71D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5E05-755A-7F6B-7A80-EFD0E798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12D17-49C8-5082-C4AD-B954BC208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B4583-0A12-BF6B-AFAC-BA92D2D4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66D76-B7FA-1CF6-1A40-5582F2CD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40CD5-778F-ED8F-B781-984B3BF6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9017-3514-AB06-2A01-E3C01249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9FE47-C2E0-55D4-A0F8-E80E3999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85182-AC62-85A1-4964-2FA6E49B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9A7B-37AD-4696-42C8-F2D50DB1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E5BE-7F5B-AB95-425B-32CEEB61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EA8E8-0035-2FB8-AD77-37B1B4BD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569FE-B3F7-6134-979C-C415214A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3AD4-6618-7348-084F-CCE245CC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7058-5939-8918-1488-76A86AC88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974A3-0F30-423E-8066-5400571D2D9A}" type="datetimeFigureOut">
              <a:rPr lang="en-GB" smtClean="0"/>
              <a:t>09/11/2024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DA04-6505-3AE0-6D20-1E4DB02FC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F0A6-1B5F-0224-110D-9AF5F8FC8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VvE0jS1K3M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ZVvE0jS1K3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Z_CkltlgS4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sZ_CkltlgS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kCfq3xsrsM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gkCfq3xsrs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JN4JE7h4S0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xJN4JE7h4S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D3DCF-11C8-0519-E06A-A49541F1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04" y="1807610"/>
            <a:ext cx="8219586" cy="3668896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294" y="5318262"/>
            <a:ext cx="4705407" cy="1585604"/>
          </a:xfrm>
          <a:prstGeom prst="rect">
            <a:avLst/>
          </a:prstGeom>
        </p:spPr>
      </p:pic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839830" y="1516781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070447" y="5874129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615407" y="1919277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54019" y="4323203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B697F52-EA1E-DC05-9BBF-12E5BB91B7FE}"/>
              </a:ext>
            </a:extLst>
          </p:cNvPr>
          <p:cNvSpPr/>
          <p:nvPr/>
        </p:nvSpPr>
        <p:spPr>
          <a:xfrm rot="16200000">
            <a:off x="4121727" y="-1680271"/>
            <a:ext cx="3778623" cy="1060394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B1263"/>
              </a:solidFill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4341258" y="-1771934"/>
            <a:ext cx="3595299" cy="10603944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4099662" y="1868044"/>
            <a:ext cx="73086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Is respect something that is earned?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224841" y="-711520"/>
            <a:ext cx="1879818" cy="602196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B5D2D-7D48-F686-386B-FF3A96F3793D}"/>
              </a:ext>
            </a:extLst>
          </p:cNvPr>
          <p:cNvSpPr txBox="1"/>
          <p:nvPr/>
        </p:nvSpPr>
        <p:spPr>
          <a:xfrm>
            <a:off x="1854367" y="849782"/>
            <a:ext cx="25807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7442ACB-0F40-4387-6633-04B9913E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4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rectangle with white rectangle&#10;&#10;Description automatically generated">
            <a:extLst>
              <a:ext uri="{FF2B5EF4-FFF2-40B4-BE49-F238E27FC236}">
                <a16:creationId xmlns:a16="http://schemas.microsoft.com/office/drawing/2014/main" id="{D5F12A8E-DD02-7222-02E6-FF58563027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359" y="0"/>
            <a:ext cx="13406718" cy="7541280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17349" y="-3319755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882873" y="2523909"/>
            <a:ext cx="782572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What does respect mean to me?</a:t>
            </a:r>
            <a:endParaRPr lang="en-GB" sz="65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2417" y="197400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5A072-AA07-B35B-405C-D59C1A2A62E9}"/>
              </a:ext>
            </a:extLst>
          </p:cNvPr>
          <p:cNvSpPr txBox="1"/>
          <p:nvPr/>
        </p:nvSpPr>
        <p:spPr>
          <a:xfrm>
            <a:off x="9476236" y="1228397"/>
            <a:ext cx="2483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b="1" dirty="0">
                <a:solidFill>
                  <a:srgbClr val="8757E5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652B6-BBD3-0C8E-503D-D81FF54C5C35}"/>
              </a:ext>
            </a:extLst>
          </p:cNvPr>
          <p:cNvSpPr txBox="1"/>
          <p:nvPr/>
        </p:nvSpPr>
        <p:spPr>
          <a:xfrm>
            <a:off x="3106271" y="2383722"/>
            <a:ext cx="6212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D3D122C-C75B-001A-32DB-449F29C8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5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584513" y="1847843"/>
            <a:ext cx="941742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Respect everyone’s perspective,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A difference in opinion, that’s our prerogative. Listen to others and be appreciative,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Rather than inconsiderate and argumentative.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5DBD166-277A-E7F0-D84E-4E40FEEA5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BA63A0B6-F62B-24CA-B885-6A9DA2D42912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A13C6-07E5-7528-6AD2-A883CA93C448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62934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D8D30C4-A751-B545-D48F-581CE49A9DDF}"/>
              </a:ext>
            </a:extLst>
          </p:cNvPr>
          <p:cNvSpPr/>
          <p:nvPr/>
        </p:nvSpPr>
        <p:spPr>
          <a:xfrm rot="16200000">
            <a:off x="5485706" y="-2673887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548459" y="-2759494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1397268" y="654172"/>
            <a:ext cx="93974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GROUP DISCUSSION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2156688" y="2519932"/>
            <a:ext cx="1003531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en-GB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Is it possible to disagree and argue respectfully without resorting to bullying?</a:t>
            </a:r>
          </a:p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en-GB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Is it important that we know how to disagree respectfully without resorting to bullying?</a:t>
            </a:r>
            <a:endParaRPr lang="en-GB" sz="3500" b="1" dirty="0">
              <a:solidFill>
                <a:srgbClr val="8757E5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716" y="2548013"/>
            <a:ext cx="1340972" cy="1340972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8862C9B5-C5A1-6126-6339-667ADD351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361" y="4002259"/>
            <a:ext cx="1340972" cy="1340972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3F77D15-59CD-C62F-E3B2-E95408102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881503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51679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1050017" y="356440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58415" y="1368363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3868846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178976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917342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51380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689447" y="5455609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https://youtu.be/ZVvE0jS1K3M</a:t>
            </a:r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613973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75215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815076F-39DF-7F8F-6A67-9E4044B38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2" name="Online Media 1" title="Anti-Bullying Week 2024: Is it possible to disagree respectfully?">
            <a:hlinkClick r:id="" action="ppaction://media"/>
            <a:extLst>
              <a:ext uri="{FF2B5EF4-FFF2-40B4-BE49-F238E27FC236}">
                <a16:creationId xmlns:a16="http://schemas.microsoft.com/office/drawing/2014/main" id="{02CE47F3-14A2-ECCE-398A-CDCDEAAAE2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32320" y="1141536"/>
            <a:ext cx="6560077" cy="37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91487" y="-3143663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84845" y="-2308266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410602" y="2384554"/>
            <a:ext cx="93707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Your top 5 Choose Respect  tips</a:t>
            </a:r>
            <a:endParaRPr lang="en-GB" sz="8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72345" y="195515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F64BCFF7-FE3D-EBFF-1EDE-7ED17FA14508}"/>
              </a:ext>
            </a:extLst>
          </p:cNvPr>
          <p:cNvSpPr/>
          <p:nvPr/>
        </p:nvSpPr>
        <p:spPr>
          <a:xfrm rot="5400000">
            <a:off x="3037412" y="-99826"/>
            <a:ext cx="937913" cy="278935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766C4-CE9D-5046-13AD-5ED7AD4A0B71}"/>
              </a:ext>
            </a:extLst>
          </p:cNvPr>
          <p:cNvSpPr txBox="1"/>
          <p:nvPr/>
        </p:nvSpPr>
        <p:spPr>
          <a:xfrm>
            <a:off x="-627039" y="897618"/>
            <a:ext cx="826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TASK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3724D52-BB2A-3847-7159-38427D94B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5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D8D30C4-A751-B545-D48F-581CE49A9DDF}"/>
              </a:ext>
            </a:extLst>
          </p:cNvPr>
          <p:cNvSpPr/>
          <p:nvPr/>
        </p:nvSpPr>
        <p:spPr>
          <a:xfrm rot="16200000">
            <a:off x="5450634" y="-2873081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1B1263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513387" y="-2958688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1362195" y="553132"/>
            <a:ext cx="93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OUR TOP CHOOSE RESPECT TIPS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2156688" y="2176851"/>
            <a:ext cx="1003531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Active listening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Use "I" statements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Stay calm and take breaks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Focus on </a:t>
            </a:r>
            <a:r>
              <a:rPr lang="en-US" sz="3500" b="1" dirty="0" err="1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character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2061237"/>
            <a:ext cx="861774" cy="861774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1FDEC2F6-63BC-5FF1-C173-D9201982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8420" y="2916365"/>
            <a:ext cx="861774" cy="861774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0E150625-9350-E423-F612-472270D1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3778139"/>
            <a:ext cx="861774" cy="861774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4C1EE811-5332-A2C2-E412-61D20F88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4633267"/>
            <a:ext cx="861774" cy="861774"/>
          </a:xfrm>
          <a:prstGeom prst="rect">
            <a:avLst/>
          </a:prstGeom>
        </p:spPr>
      </p:pic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FBAD69F-C43E-3580-94E3-E319FC530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D8D30C4-A751-B545-D48F-581CE49A9DDF}"/>
              </a:ext>
            </a:extLst>
          </p:cNvPr>
          <p:cNvSpPr/>
          <p:nvPr/>
        </p:nvSpPr>
        <p:spPr>
          <a:xfrm rot="16200000">
            <a:off x="5450634" y="-2873081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513387" y="-2958688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2156688" y="2176851"/>
            <a:ext cx="1003531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Seek common ground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Agree to disagree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 resort to making things personal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500" b="1" dirty="0">
                <a:solidFill>
                  <a:srgbClr val="8757E5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 and learn</a:t>
            </a:r>
            <a:endParaRPr lang="en-US" sz="3500" b="1" dirty="0">
              <a:solidFill>
                <a:srgbClr val="8757E5"/>
              </a:solidFill>
              <a:effectLst/>
              <a:latin typeface="Cera Round Pro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2061237"/>
            <a:ext cx="861774" cy="861774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1FDEC2F6-63BC-5FF1-C173-D9201982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8420" y="2916365"/>
            <a:ext cx="861774" cy="861774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0E150625-9350-E423-F612-472270D1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3778139"/>
            <a:ext cx="861774" cy="861774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4C1EE811-5332-A2C2-E412-61D20F88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4633267"/>
            <a:ext cx="861774" cy="86177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24CB75C-F9B3-D969-2B7F-8574A35849CA}"/>
              </a:ext>
            </a:extLst>
          </p:cNvPr>
          <p:cNvSpPr txBox="1"/>
          <p:nvPr/>
        </p:nvSpPr>
        <p:spPr>
          <a:xfrm>
            <a:off x="1362195" y="553132"/>
            <a:ext cx="93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OUR TOP CHOOSE RESPECT TIPS</a:t>
            </a:r>
          </a:p>
        </p:txBody>
      </p:sp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2548B3E-5B02-AE8D-1C6D-37C5C0648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6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584513" y="1847843"/>
            <a:ext cx="941742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respect the disrespectful,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Don’t allow them to feel powerful.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Don't fight back with words that are hurtful,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Or act impulsively and end up regretful.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FF0435B-86C0-C21C-E782-F4D98047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5DF468DF-5226-28E1-9673-021B354F0CE7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6CF56-A3BF-BDD5-9550-5C3652A6CFAA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34394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28742" y="-3357864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023021" y="-2359439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5333706" y="1997839"/>
            <a:ext cx="57185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b="1" dirty="0">
                <a:solidFill>
                  <a:schemeClr val="bg1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Reverse the Clock</a:t>
            </a:r>
            <a:endParaRPr lang="en-GB" sz="90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F64BCFF7-FE3D-EBFF-1EDE-7ED17FA14508}"/>
              </a:ext>
            </a:extLst>
          </p:cNvPr>
          <p:cNvSpPr/>
          <p:nvPr/>
        </p:nvSpPr>
        <p:spPr>
          <a:xfrm rot="5400000">
            <a:off x="3037412" y="-99826"/>
            <a:ext cx="937913" cy="2789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766C4-CE9D-5046-13AD-5ED7AD4A0B71}"/>
              </a:ext>
            </a:extLst>
          </p:cNvPr>
          <p:cNvSpPr txBox="1"/>
          <p:nvPr/>
        </p:nvSpPr>
        <p:spPr>
          <a:xfrm>
            <a:off x="-627039" y="897618"/>
            <a:ext cx="826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TASK</a:t>
            </a:r>
          </a:p>
        </p:txBody>
      </p:sp>
      <p:pic>
        <p:nvPicPr>
          <p:cNvPr id="6" name="Graphic 5" descr="Stopwatch with solid fill">
            <a:extLst>
              <a:ext uri="{FF2B5EF4-FFF2-40B4-BE49-F238E27FC236}">
                <a16:creationId xmlns:a16="http://schemas.microsoft.com/office/drawing/2014/main" id="{AC0A6B18-DA47-C34B-98E6-1B37A6D6E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7186" y="1774561"/>
            <a:ext cx="3698363" cy="369836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6B0FA24-BA31-E08D-A9A2-7079B9767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5ABE0E64-404A-24C2-0011-CFE4728ACEB3}"/>
              </a:ext>
            </a:extLst>
          </p:cNvPr>
          <p:cNvSpPr/>
          <p:nvPr/>
        </p:nvSpPr>
        <p:spPr>
          <a:xfrm rot="5400000">
            <a:off x="5402112" y="-1830022"/>
            <a:ext cx="1000117" cy="5780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8C642A86-1796-8F1D-A638-B0AB665F5952}"/>
              </a:ext>
            </a:extLst>
          </p:cNvPr>
          <p:cNvSpPr/>
          <p:nvPr/>
        </p:nvSpPr>
        <p:spPr>
          <a:xfrm rot="5400000">
            <a:off x="5538456" y="-1917807"/>
            <a:ext cx="945144" cy="5780751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0E1A1EB-9CA8-E24B-43AC-4810CC4E2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7422119" y="3784744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738432" y="1887228"/>
            <a:ext cx="107151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From playgrounds to online, our homes to our phones, this Anti-Bullying Week let's 'Choose Respect' and bring an end to bullying which negatively impacts millions of young lives.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This year, we’ll empower children and young people to not resort to bullying, even when we disagree and remind adults to lead by example, online and offline.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Imagine a world where respect and kindness thrives — it’s not just a dream, it's in the choices we make. Join us this Anti-Bullying Week and commit to 'Choose Respect'. What will you choose?</a:t>
            </a:r>
            <a:endParaRPr lang="en-GB" sz="24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F2481FCD-ACB4-97A0-DCBE-81EBA1B2402B}"/>
              </a:ext>
            </a:extLst>
          </p:cNvPr>
          <p:cNvSpPr txBox="1"/>
          <p:nvPr/>
        </p:nvSpPr>
        <p:spPr>
          <a:xfrm>
            <a:off x="1561947" y="542291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CALL TO ACTION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CA1A797-0075-F92D-1D42-E5BE7AF97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50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291413" y="1778741"/>
            <a:ext cx="982175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respect the disrespected,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Respect is something that is reflected.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Respect can prevent someone from feeling rejected,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Respect is a cycle that is interconnected.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C83F055-E16E-2CBF-5F88-F8C55AE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AB19A5C7-78BD-91FA-89DD-09E9E152A29E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1CA86-F5AA-5BCF-A389-130A2A6A3793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1536236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902081" y="2214635"/>
            <a:ext cx="10387837" cy="16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5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make respect an easy decision. </a:t>
            </a:r>
          </a:p>
          <a:p>
            <a:pPr algn="ctr">
              <a:lnSpc>
                <a:spcPct val="150000"/>
              </a:lnSpc>
            </a:pPr>
            <a:r>
              <a:rPr lang="en-GB" sz="35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I choose, you choose, we choose respect.</a:t>
            </a:r>
            <a:endParaRPr lang="en-GB" sz="35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C78AC5C-E121-A5A9-F2CB-77E4C927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7FE524BD-DD05-6E74-CC85-569CC16F21AB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1CADA-0DE7-2227-B670-A5077F8E37FF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2936809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4A62143-AEF2-A858-AA6E-76C7393C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97745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circle with different colored arrows&#10;&#10;Description automatically generated">
            <a:extLst>
              <a:ext uri="{FF2B5EF4-FFF2-40B4-BE49-F238E27FC236}">
                <a16:creationId xmlns:a16="http://schemas.microsoft.com/office/drawing/2014/main" id="{B753928F-B0E7-79AA-5029-261906086F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1B1263"/>
              </a:clrFrom>
              <a:clrTo>
                <a:srgbClr val="1B12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7636" r="23911" b="21799"/>
          <a:stretch/>
        </p:blipFill>
        <p:spPr>
          <a:xfrm>
            <a:off x="721239" y="250396"/>
            <a:ext cx="6522608" cy="6357207"/>
          </a:xfrm>
          <a:prstGeom prst="rect">
            <a:avLst/>
          </a:prstGeom>
        </p:spPr>
      </p:pic>
      <p:pic>
        <p:nvPicPr>
          <p:cNvPr id="21" name="Picture 2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1AD59B8B-4E24-630E-7EB8-E8C72693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7" y="5383707"/>
            <a:ext cx="2122713" cy="150585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9FB4A9-5D88-347C-85BD-769ED20B9BB1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C74E9-9A56-5B7E-47F9-A4D489420BC3}"/>
              </a:ext>
            </a:extLst>
          </p:cNvPr>
          <p:cNvGrpSpPr/>
          <p:nvPr/>
        </p:nvGrpSpPr>
        <p:grpSpPr>
          <a:xfrm>
            <a:off x="6567090" y="274077"/>
            <a:ext cx="5358600" cy="1077565"/>
            <a:chOff x="3352800" y="259047"/>
            <a:chExt cx="5358600" cy="1077565"/>
          </a:xfrm>
        </p:grpSpPr>
        <p:sp>
          <p:nvSpPr>
            <p:cNvPr id="6" name="Rounded Rectangle 16">
              <a:extLst>
                <a:ext uri="{FF2B5EF4-FFF2-40B4-BE49-F238E27FC236}">
                  <a16:creationId xmlns:a16="http://schemas.microsoft.com/office/drawing/2014/main" id="{E36E69BF-2E3B-F313-1201-7DB23B826675}"/>
                </a:ext>
              </a:extLst>
            </p:cNvPr>
            <p:cNvSpPr/>
            <p:nvPr/>
          </p:nvSpPr>
          <p:spPr>
            <a:xfrm rot="5400000">
              <a:off x="5474558" y="-1862711"/>
              <a:ext cx="1077565" cy="532108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1B1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8055799C-E774-3F76-82D4-F70FACA292CF}"/>
                </a:ext>
              </a:extLst>
            </p:cNvPr>
            <p:cNvSpPr/>
            <p:nvPr/>
          </p:nvSpPr>
          <p:spPr>
            <a:xfrm rot="5400000">
              <a:off x="5606945" y="-1803026"/>
              <a:ext cx="911087" cy="5131398"/>
            </a:xfrm>
            <a:prstGeom prst="roundRect">
              <a:avLst>
                <a:gd name="adj" fmla="val 50000"/>
              </a:avLst>
            </a:prstGeom>
            <a:solidFill>
              <a:srgbClr val="8757E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08498980-A0F6-7617-1BD9-C42C3D51664D}"/>
                </a:ext>
              </a:extLst>
            </p:cNvPr>
            <p:cNvSpPr txBox="1"/>
            <p:nvPr/>
          </p:nvSpPr>
          <p:spPr>
            <a:xfrm>
              <a:off x="3451096" y="449897"/>
              <a:ext cx="526030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ra Round Pro" panose="00000500000000000000" pitchFamily="50" charset="0"/>
                  <a:cs typeface="Segoe UI" panose="020B0502040204020203" pitchFamily="34" charset="0"/>
                </a:rPr>
                <a:t>RESPECT IN ACTION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5309D4-1338-14F0-E812-4EBC7921DC4D}"/>
              </a:ext>
            </a:extLst>
          </p:cNvPr>
          <p:cNvSpPr txBox="1"/>
          <p:nvPr/>
        </p:nvSpPr>
        <p:spPr>
          <a:xfrm>
            <a:off x="7420353" y="2690118"/>
            <a:ext cx="40054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0" dirty="0">
                <a:solidFill>
                  <a:srgbClr val="FFFFFF"/>
                </a:solidFill>
                <a:effectLst/>
                <a:latin typeface="Cera Round Pro" panose="00000500000000000000" pitchFamily="50" charset="0"/>
              </a:rPr>
              <a:t>Demonstrating respect for others, self-respect, and being respected are interlinked elements essential for fostering healthy and positive interactions.</a:t>
            </a:r>
            <a:endParaRPr lang="en-GB" sz="2000" b="1" dirty="0">
              <a:latin typeface="Cera Round Pro" panose="00000500000000000000" pitchFamily="50" charset="0"/>
            </a:endParaRPr>
          </a:p>
        </p:txBody>
      </p:sp>
      <p:pic>
        <p:nvPicPr>
          <p:cNvPr id="31" name="Picture 3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42CC307-BF61-F10D-7703-2FC06C21E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5530015" y="61081"/>
            <a:ext cx="453879" cy="587718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A68C8EB-AF20-F7EC-07D8-7B2A91730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281272" y="1607534"/>
            <a:ext cx="902043" cy="830365"/>
          </a:xfrm>
          <a:prstGeom prst="rect">
            <a:avLst/>
          </a:prstGeom>
        </p:spPr>
      </p:pic>
      <p:pic>
        <p:nvPicPr>
          <p:cNvPr id="33" name="Picture 3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426E7EF-818B-AD70-A526-7D654179B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8054715" y="5651503"/>
            <a:ext cx="734959" cy="861775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16C38770-384F-EAC8-B4F5-EAA33AA1F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9653" y="3139063"/>
            <a:ext cx="472285" cy="531341"/>
          </a:xfrm>
          <a:prstGeom prst="rect">
            <a:avLst/>
          </a:prstGeom>
        </p:spPr>
      </p:pic>
      <p:pic>
        <p:nvPicPr>
          <p:cNvPr id="35" name="Picture 3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D73CF0E-9123-283B-76B7-61DBC4DE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155126" y="1282929"/>
            <a:ext cx="902043" cy="830365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475827C-B8C3-8EA7-74B3-4374AAE7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411793" y="5715715"/>
            <a:ext cx="453879" cy="587718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54F3AC7-12A3-AE68-9EBF-4CDACB795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10649846" y="5066028"/>
            <a:ext cx="667265" cy="741405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8212419-CF01-5871-881E-C459A05DE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6096000" y="5989138"/>
            <a:ext cx="453879" cy="587718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5AED14-914A-6598-4317-6DBF9644F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56" y="69102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86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720714" y="1023015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D540AE7-60F1-6455-5BD4-A2E008898C37}"/>
              </a:ext>
            </a:extLst>
          </p:cNvPr>
          <p:cNvSpPr/>
          <p:nvPr/>
        </p:nvSpPr>
        <p:spPr>
          <a:xfrm rot="5400000">
            <a:off x="5103785" y="-2963572"/>
            <a:ext cx="1766420" cy="88981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3057933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-297423" y="2888171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32335" y="5982098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124578" y="6247768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367663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106029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5619515" y="-377118"/>
            <a:ext cx="734959" cy="861775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027162" y="205395"/>
            <a:ext cx="453879" cy="587718"/>
          </a:xfrm>
          <a:prstGeom prst="rect">
            <a:avLst/>
          </a:prstGeom>
        </p:spPr>
      </p:pic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6D83570B-FEB1-02D4-64BA-0EBEF368C676}"/>
              </a:ext>
            </a:extLst>
          </p:cNvPr>
          <p:cNvSpPr/>
          <p:nvPr/>
        </p:nvSpPr>
        <p:spPr>
          <a:xfrm rot="5400000">
            <a:off x="5247387" y="-3046495"/>
            <a:ext cx="1695648" cy="8861590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8EA4B01-A23F-244C-D79D-7FCC88073AE9}"/>
              </a:ext>
            </a:extLst>
          </p:cNvPr>
          <p:cNvSpPr txBox="1"/>
          <p:nvPr/>
        </p:nvSpPr>
        <p:spPr>
          <a:xfrm>
            <a:off x="1683258" y="537651"/>
            <a:ext cx="8898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WHO CAN YOU SPEAK TO AT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80DA7-054F-220A-D0D0-4244663E9C7C}"/>
              </a:ext>
            </a:extLst>
          </p:cNvPr>
          <p:cNvSpPr/>
          <p:nvPr/>
        </p:nvSpPr>
        <p:spPr>
          <a:xfrm>
            <a:off x="1762866" y="2964237"/>
            <a:ext cx="2326529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39768-375C-80E3-09D6-6AADDB3B7813}"/>
              </a:ext>
            </a:extLst>
          </p:cNvPr>
          <p:cNvSpPr/>
          <p:nvPr/>
        </p:nvSpPr>
        <p:spPr>
          <a:xfrm>
            <a:off x="4903637" y="2964237"/>
            <a:ext cx="2256925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EACA7E-4799-93F7-AF61-A8C16AA0291F}"/>
              </a:ext>
            </a:extLst>
          </p:cNvPr>
          <p:cNvSpPr/>
          <p:nvPr/>
        </p:nvSpPr>
        <p:spPr>
          <a:xfrm>
            <a:off x="8148627" y="2964237"/>
            <a:ext cx="2013011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3" name="Graphic 22" descr="Raised hand with solid fill">
            <a:extLst>
              <a:ext uri="{FF2B5EF4-FFF2-40B4-BE49-F238E27FC236}">
                <a16:creationId xmlns:a16="http://schemas.microsoft.com/office/drawing/2014/main" id="{43CEA8DC-53B9-2083-CBD9-E86705003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1226179" y="2441096"/>
            <a:ext cx="773093" cy="773093"/>
          </a:xfrm>
          <a:prstGeom prst="rect">
            <a:avLst/>
          </a:prstGeom>
        </p:spPr>
      </p:pic>
      <p:pic>
        <p:nvPicPr>
          <p:cNvPr id="25" name="Graphic 24" descr="Raised hand with solid fill">
            <a:extLst>
              <a:ext uri="{FF2B5EF4-FFF2-40B4-BE49-F238E27FC236}">
                <a16:creationId xmlns:a16="http://schemas.microsoft.com/office/drawing/2014/main" id="{2D8232B7-0EC9-1297-61FD-B37AB12DE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4377428" y="2461545"/>
            <a:ext cx="773093" cy="773093"/>
          </a:xfrm>
          <a:prstGeom prst="rect">
            <a:avLst/>
          </a:prstGeom>
        </p:spPr>
      </p:pic>
      <p:pic>
        <p:nvPicPr>
          <p:cNvPr id="26" name="Graphic 25" descr="Raised hand with solid fill">
            <a:extLst>
              <a:ext uri="{FF2B5EF4-FFF2-40B4-BE49-F238E27FC236}">
                <a16:creationId xmlns:a16="http://schemas.microsoft.com/office/drawing/2014/main" id="{885363CE-130C-5FEE-D83A-8041473C4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7452605" y="2455675"/>
            <a:ext cx="773093" cy="773093"/>
          </a:xfrm>
          <a:prstGeom prst="rect">
            <a:avLst/>
          </a:prstGeom>
        </p:spPr>
      </p:pic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C5CB5DE1-58CE-0DF4-BF0A-EF60D09E4603}"/>
              </a:ext>
            </a:extLst>
          </p:cNvPr>
          <p:cNvSpPr/>
          <p:nvPr/>
        </p:nvSpPr>
        <p:spPr>
          <a:xfrm rot="5400000">
            <a:off x="2646176" y="4663216"/>
            <a:ext cx="630315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41ADD53C-23C4-09DD-A9AC-A300E159EEB0}"/>
              </a:ext>
            </a:extLst>
          </p:cNvPr>
          <p:cNvSpPr/>
          <p:nvPr/>
        </p:nvSpPr>
        <p:spPr>
          <a:xfrm rot="5400000">
            <a:off x="5823678" y="4633263"/>
            <a:ext cx="543066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5CF0E039-CE25-975B-BD83-4B47B89D5029}"/>
              </a:ext>
            </a:extLst>
          </p:cNvPr>
          <p:cNvSpPr/>
          <p:nvPr/>
        </p:nvSpPr>
        <p:spPr>
          <a:xfrm rot="5400000">
            <a:off x="8918103" y="4639125"/>
            <a:ext cx="531341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DBC59-A46B-345D-A9FE-6B3562B38376}"/>
              </a:ext>
            </a:extLst>
          </p:cNvPr>
          <p:cNvSpPr txBox="1"/>
          <p:nvPr/>
        </p:nvSpPr>
        <p:spPr>
          <a:xfrm>
            <a:off x="1940682" y="5580327"/>
            <a:ext cx="1994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Ms. Mona </a:t>
            </a:r>
            <a:r>
              <a:rPr lang="en-GB" sz="2000" b="1" dirty="0" err="1">
                <a:solidFill>
                  <a:srgbClr val="1B1862"/>
                </a:solidFill>
                <a:latin typeface="Cera Round Pro" panose="00000500000000000000" pitchFamily="50" charset="0"/>
              </a:rPr>
              <a:t>Arshe</a:t>
            </a:r>
            <a:endParaRPr lang="en-GB" sz="2000" b="1" dirty="0">
              <a:solidFill>
                <a:srgbClr val="1B1862"/>
              </a:solidFill>
              <a:latin typeface="Cera Round Pro" panose="00000500000000000000" pitchFamily="50" charset="0"/>
            </a:endParaRPr>
          </a:p>
          <a:p>
            <a:pPr algn="ctr"/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Social Worker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0FD3F-5CED-DBDF-C405-DF370A2C39EC}"/>
              </a:ext>
            </a:extLst>
          </p:cNvPr>
          <p:cNvSpPr txBox="1"/>
          <p:nvPr/>
        </p:nvSpPr>
        <p:spPr>
          <a:xfrm>
            <a:off x="5154242" y="5550238"/>
            <a:ext cx="1881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Ms. </a:t>
            </a:r>
            <a:r>
              <a:rPr lang="en-GB" sz="2000" b="1" dirty="0" err="1">
                <a:solidFill>
                  <a:srgbClr val="1B1862"/>
                </a:solidFill>
                <a:latin typeface="Cera Round Pro" panose="00000500000000000000" pitchFamily="50" charset="0"/>
              </a:rPr>
              <a:t>Tiba</a:t>
            </a:r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 Sonkar</a:t>
            </a:r>
          </a:p>
          <a:p>
            <a:pPr algn="ctr"/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Social Worker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DE833B-006E-2CFD-68E9-34DD3ACFB447}"/>
              </a:ext>
            </a:extLst>
          </p:cNvPr>
          <p:cNvSpPr txBox="1"/>
          <p:nvPr/>
        </p:nvSpPr>
        <p:spPr>
          <a:xfrm>
            <a:off x="8252344" y="5547816"/>
            <a:ext cx="2145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Ms. Hana Hani</a:t>
            </a:r>
          </a:p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Head of Section</a:t>
            </a:r>
          </a:p>
        </p:txBody>
      </p:sp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E4F0E83-F199-2B0E-FDB8-B6D14A6F7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810490" y="6219447"/>
            <a:ext cx="453879" cy="587718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C226B6D-4699-58E9-2B93-1A5520FF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366867" y="3709359"/>
            <a:ext cx="472285" cy="531341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15D8B52-8C3F-C6D6-DFCD-BE24DE63B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3" name="Picture 2" descr="A person wearing a head scarf and smiling&#10;&#10;Description automatically generated">
            <a:extLst>
              <a:ext uri="{FF2B5EF4-FFF2-40B4-BE49-F238E27FC236}">
                <a16:creationId xmlns:a16="http://schemas.microsoft.com/office/drawing/2014/main" id="{47977785-F24B-9B32-9881-CDA9A5BDB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30996" r="29011" b="4313"/>
          <a:stretch/>
        </p:blipFill>
        <p:spPr>
          <a:xfrm rot="16200000" flipH="1">
            <a:off x="1714615" y="3066461"/>
            <a:ext cx="2387226" cy="2230855"/>
          </a:xfrm>
          <a:prstGeom prst="rect">
            <a:avLst/>
          </a:prstGeom>
        </p:spPr>
      </p:pic>
      <p:pic>
        <p:nvPicPr>
          <p:cNvPr id="28" name="Picture 27" descr="A person wearing a head scarf&#10;&#10;Description automatically generated">
            <a:extLst>
              <a:ext uri="{FF2B5EF4-FFF2-40B4-BE49-F238E27FC236}">
                <a16:creationId xmlns:a16="http://schemas.microsoft.com/office/drawing/2014/main" id="{42771FBF-D98D-9151-A439-EBB611480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37" y="2999883"/>
            <a:ext cx="2209325" cy="2375618"/>
          </a:xfrm>
          <a:prstGeom prst="rect">
            <a:avLst/>
          </a:prstGeom>
        </p:spPr>
      </p:pic>
      <p:pic>
        <p:nvPicPr>
          <p:cNvPr id="31" name="Picture 30" descr="A person wearing a white scarf&#10;&#10;Description automatically generated">
            <a:extLst>
              <a:ext uri="{FF2B5EF4-FFF2-40B4-BE49-F238E27FC236}">
                <a16:creationId xmlns:a16="http://schemas.microsoft.com/office/drawing/2014/main" id="{F7104A15-22FA-180E-1954-080B598280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"/>
          <a:stretch/>
        </p:blipFill>
        <p:spPr>
          <a:xfrm>
            <a:off x="8189439" y="2903115"/>
            <a:ext cx="1972199" cy="24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62088" y="3747642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405419" y="1504314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616161" y="6072854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4546923" y="1529050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-89062" y="4693540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  <p:pic>
        <p:nvPicPr>
          <p:cNvPr id="5" name="Picture 4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6D91748A-A9BA-A0AF-0EE9-7FD3BC24C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4" y="2367313"/>
            <a:ext cx="5553890" cy="2675869"/>
          </a:xfrm>
          <a:prstGeom prst="rect">
            <a:avLst/>
          </a:prstGeom>
        </p:spPr>
      </p:pic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09C05007-A139-7554-C305-BD4593C6EAE3}"/>
              </a:ext>
            </a:extLst>
          </p:cNvPr>
          <p:cNvSpPr/>
          <p:nvPr/>
        </p:nvSpPr>
        <p:spPr>
          <a:xfrm rot="10800000">
            <a:off x="6095997" y="1806707"/>
            <a:ext cx="45719" cy="40674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4E4BCE7-2F4A-A0DA-D9F8-802E1E9041BD}"/>
              </a:ext>
            </a:extLst>
          </p:cNvPr>
          <p:cNvSpPr txBox="1"/>
          <p:nvPr/>
        </p:nvSpPr>
        <p:spPr>
          <a:xfrm>
            <a:off x="6506993" y="1919277"/>
            <a:ext cx="440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Monday 11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to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Friday 22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nd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 November</a:t>
            </a:r>
          </a:p>
        </p:txBody>
      </p:sp>
      <p:pic>
        <p:nvPicPr>
          <p:cNvPr id="17" name="Graphic 16" descr="Line arrow: Clockwise curve with solid fill">
            <a:extLst>
              <a:ext uri="{FF2B5EF4-FFF2-40B4-BE49-F238E27FC236}">
                <a16:creationId xmlns:a16="http://schemas.microsoft.com/office/drawing/2014/main" id="{433FD81C-EEF7-B5AF-6529-BEFC38E8F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006444">
            <a:off x="9977101" y="1339036"/>
            <a:ext cx="914400" cy="914400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E61E273F-03CD-4795-4A17-8A15E7BB6D53}"/>
              </a:ext>
            </a:extLst>
          </p:cNvPr>
          <p:cNvSpPr/>
          <p:nvPr/>
        </p:nvSpPr>
        <p:spPr>
          <a:xfrm rot="5400000">
            <a:off x="7787391" y="1963792"/>
            <a:ext cx="1848671" cy="450795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57482C3-2237-75F3-8383-9421E8B04C0B}"/>
              </a:ext>
            </a:extLst>
          </p:cNvPr>
          <p:cNvSpPr txBox="1"/>
          <p:nvPr/>
        </p:nvSpPr>
        <p:spPr>
          <a:xfrm>
            <a:off x="6517566" y="4455013"/>
            <a:ext cx="4409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Tuesday 13</a:t>
            </a:r>
            <a:r>
              <a:rPr lang="en-US" sz="2500" b="1" baseline="30000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25" name="Picture 24" descr="A cartoon character with socks and a large letter&#10;&#10;Description automatically generated">
            <a:extLst>
              <a:ext uri="{FF2B5EF4-FFF2-40B4-BE49-F238E27FC236}">
                <a16:creationId xmlns:a16="http://schemas.microsoft.com/office/drawing/2014/main" id="{E4AAC780-36FA-3872-BA6D-BF8CF27FE3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35" y="3468689"/>
            <a:ext cx="2000691" cy="1125388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6E41BBC5-D251-F285-41A0-A309EB769042}"/>
              </a:ext>
            </a:extLst>
          </p:cNvPr>
          <p:cNvSpPr txBox="1"/>
          <p:nvPr/>
        </p:nvSpPr>
        <p:spPr>
          <a:xfrm>
            <a:off x="7011911" y="3469447"/>
            <a:ext cx="2771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Odd Socks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Day 2024</a:t>
            </a:r>
          </a:p>
        </p:txBody>
      </p:sp>
      <p:pic>
        <p:nvPicPr>
          <p:cNvPr id="27" name="Picture 2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5042B09-58FA-D280-8E05-0A1F88C72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7920329" y="5604598"/>
            <a:ext cx="734959" cy="861775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A1F4624-36F1-6990-3118-C2A29A549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917791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87967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53000" y="3483868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58415" y="1404651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3905134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215264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953630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87668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803330" y="5483785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https://youtu.be/sZ_CkltlgS4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577685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38927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52D9CB6-EA77-7B98-854C-385BBA09D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3" name="Online Media 2" title="Anti-Bullying Week 2024: Choose Respect">
            <a:hlinkClick r:id="" action="ppaction://media"/>
            <a:extLst>
              <a:ext uri="{FF2B5EF4-FFF2-40B4-BE49-F238E27FC236}">
                <a16:creationId xmlns:a16="http://schemas.microsoft.com/office/drawing/2014/main" id="{79401740-0B06-3820-01A6-C2FBBF14FF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43277" y="1240523"/>
            <a:ext cx="6536827" cy="36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3233D655-834C-AC87-D953-788131475CBB}"/>
              </a:ext>
            </a:extLst>
          </p:cNvPr>
          <p:cNvSpPr/>
          <p:nvPr/>
        </p:nvSpPr>
        <p:spPr>
          <a:xfrm rot="5400000">
            <a:off x="3605153" y="-1546062"/>
            <a:ext cx="4389211" cy="106205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22739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612247" y="1902037"/>
            <a:ext cx="89675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The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repetitive, intentional hurting 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of one person or group by another person or group, where the relationship involves an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imbalance of power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. Bullying can be physical, verbal or psychological.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It can happen face to face or online.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64807" y="316987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111261" y="4141739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4135338" y="-1458593"/>
            <a:ext cx="94514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A1DFD-9DDB-B1C6-854C-0DFCE1EADAFB}"/>
              </a:ext>
            </a:extLst>
          </p:cNvPr>
          <p:cNvSpPr txBox="1"/>
          <p:nvPr/>
        </p:nvSpPr>
        <p:spPr>
          <a:xfrm>
            <a:off x="349763" y="792401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BULLYING?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3D90BEE-2B45-C70B-6AB7-556401D2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7BDE1D-CB29-B882-CCBF-9450813EED3B}"/>
              </a:ext>
            </a:extLst>
          </p:cNvPr>
          <p:cNvSpPr txBox="1"/>
          <p:nvPr/>
        </p:nvSpPr>
        <p:spPr>
          <a:xfrm>
            <a:off x="2504753" y="1253095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Anti-Bullying Alliance’s Definition:</a:t>
            </a:r>
          </a:p>
        </p:txBody>
      </p:sp>
    </p:spTree>
    <p:extLst>
      <p:ext uri="{BB962C8B-B14F-4D97-AF65-F5344CB8AC3E}">
        <p14:creationId xmlns:p14="http://schemas.microsoft.com/office/powerpoint/2010/main" val="125393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91487" y="-3143663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84845" y="-2308266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019297" y="2631937"/>
            <a:ext cx="101534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0" b="1" dirty="0">
                <a:solidFill>
                  <a:srgbClr val="1B1464"/>
                </a:solidFill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Ground Rules</a:t>
            </a:r>
            <a:endParaRPr lang="en-GB" sz="9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72345" y="195515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1224337-2064-DCFA-5530-D79B5548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866991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37167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41625" y="3598512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58415" y="1557050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3854334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164464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902830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36868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689447" y="5448665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https://youtu.be/gkCfq3xsrsM</a:t>
            </a:r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628485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89727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9FED17F-16E5-C770-676C-9F72CD6D9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2" name="Online Media 1" title="Anti-Bullying Week 2024: Choose Respect - Secondary School Video">
            <a:hlinkClick r:id="" action="ppaction://media"/>
            <a:extLst>
              <a:ext uri="{FF2B5EF4-FFF2-40B4-BE49-F238E27FC236}">
                <a16:creationId xmlns:a16="http://schemas.microsoft.com/office/drawing/2014/main" id="{EC5F5C4D-8A48-A06B-4372-C950A547E3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924341" y="1160878"/>
            <a:ext cx="6521686" cy="36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584513" y="1847843"/>
            <a:ext cx="941742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Respect, it’s Fundamental,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Essential in life and elemental,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Without it, relationships can be temperamental,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Which can end up being detrimental.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37461C-3D02-881A-F156-8862115C7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63552CAE-A6F0-E4E0-2ED0-59F86F4CD803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6DBDC-759B-5E4C-906A-DA1BA4D9B794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422014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6619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96795" y="3638231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490603" y="1372573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4057533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193493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931859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65897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689447" y="5464474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https://youtu.be/xJN4JE7h4S0</a:t>
            </a:r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599456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60698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B3EA9E9-733C-7B56-6D63-3FEE44BFB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2" name="Online Media 1" title="Anti-Bullying Week 2024: Celebrities Discussing Respect">
            <a:hlinkClick r:id="" action="ppaction://media"/>
            <a:extLst>
              <a:ext uri="{FF2B5EF4-FFF2-40B4-BE49-F238E27FC236}">
                <a16:creationId xmlns:a16="http://schemas.microsoft.com/office/drawing/2014/main" id="{7DAFC34C-6B65-FD18-C2F9-E07E02D590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06065" y="1195522"/>
            <a:ext cx="6501690" cy="36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73810" y="-1516392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7" y="-3016879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646151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BAE14904-B7DE-626A-F652-B82B0E05DF5B}"/>
              </a:ext>
            </a:extLst>
          </p:cNvPr>
          <p:cNvSpPr/>
          <p:nvPr/>
        </p:nvSpPr>
        <p:spPr>
          <a:xfrm rot="5400000">
            <a:off x="3979667" y="-907499"/>
            <a:ext cx="902800" cy="457395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254715" y="973672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RESPECT?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106045" y="460756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367599" y="4016101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8637" y="2056756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95A5D-DCE8-1DB3-1014-F10ADE437DF3}"/>
              </a:ext>
            </a:extLst>
          </p:cNvPr>
          <p:cNvSpPr txBox="1"/>
          <p:nvPr/>
        </p:nvSpPr>
        <p:spPr>
          <a:xfrm>
            <a:off x="2487993" y="1430042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Oxford Languages </a:t>
            </a:r>
            <a:r>
              <a:rPr lang="en-GB" sz="15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2999A95-9355-D114-5513-0FA4A3432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C0F880-74F5-D82B-E949-1B2FF5E533EB}"/>
              </a:ext>
            </a:extLst>
          </p:cNvPr>
          <p:cNvSpPr txBox="1"/>
          <p:nvPr/>
        </p:nvSpPr>
        <p:spPr>
          <a:xfrm>
            <a:off x="1126831" y="2717802"/>
            <a:ext cx="10153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1B1464"/>
                </a:solidFill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H</a:t>
            </a:r>
            <a:r>
              <a:rPr lang="en-US" sz="48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ave due regard for (someone’s feelings, wishes, or rights).</a:t>
            </a:r>
            <a:endParaRPr lang="en-GB" sz="4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4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8" ma:contentTypeDescription="Create a new document." ma:contentTypeScope="" ma:versionID="1c3613fb02d12db5776802466d6ad969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414547edac6924887511b50a237710c2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e541be-4f37-4b9a-b471-5b1376dc29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580514-b8a0-4fbd-b699-9e632a843849}" ma:internalName="TaxCatchAll" ma:showField="CatchAllData" ma:web="24b2b1f2-60e9-4873-a720-0da2f5bde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b2b1f2-60e9-4873-a720-0da2f5bde98a" xsi:nil="true"/>
    <lcf76f155ced4ddcb4097134ff3c332f xmlns="c219d832-1076-4c15-87a4-e4c3e333e2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630E92-E921-4DFF-8D3C-C9CAD9A8A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9d832-1076-4c15-87a4-e4c3e333e237"/>
    <ds:schemaRef ds:uri="24b2b1f2-60e9-4873-a720-0da2f5bde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A7B3B-087D-4A4D-BC18-4FB748D3D1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B5954B-EFF8-4A99-8FAC-61EB40149F9A}">
  <ds:schemaRefs>
    <ds:schemaRef ds:uri="http://schemas.microsoft.com/office/2006/metadata/properties"/>
    <ds:schemaRef ds:uri="http://schemas.microsoft.com/office/infopath/2007/PartnerControls"/>
    <ds:schemaRef ds:uri="24b2b1f2-60e9-4873-a720-0da2f5bde98a"/>
    <ds:schemaRef ds:uri="c219d832-1076-4c15-87a4-e4c3e333e2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561</Words>
  <Application>Microsoft Macintosh PowerPoint</Application>
  <PresentationFormat>Widescreen</PresentationFormat>
  <Paragraphs>89</Paragraphs>
  <Slides>24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Cera Round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Evason-Browning</dc:creator>
  <cp:lastModifiedBy>Mona Mohamed Arshe</cp:lastModifiedBy>
  <cp:revision>17</cp:revision>
  <dcterms:created xsi:type="dcterms:W3CDTF">2024-08-12T13:06:58Z</dcterms:created>
  <dcterms:modified xsi:type="dcterms:W3CDTF">2024-11-09T09:08:51Z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