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88" r:id="rId2"/>
    <p:sldId id="289" r:id="rId3"/>
    <p:sldId id="272" r:id="rId4"/>
    <p:sldId id="283" r:id="rId5"/>
    <p:sldId id="266" r:id="rId6"/>
    <p:sldId id="284" r:id="rId7"/>
    <p:sldId id="29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779" autoAdjust="0"/>
  </p:normalViewPr>
  <p:slideViewPr>
    <p:cSldViewPr snapToGrid="0">
      <p:cViewPr varScale="1">
        <p:scale>
          <a:sx n="89" d="100"/>
          <a:sy n="89" d="100"/>
        </p:scale>
        <p:origin x="1434"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AFFD0-43AE-47E3-A88E-663AA7CADEF0}" type="datetimeFigureOut">
              <a:rPr lang="en-AE" smtClean="0"/>
              <a:t>20/05/2025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0C22-D0BD-4050-8C45-5EA71357DAC1}" type="slidenum">
              <a:rPr lang="en-AE" smtClean="0"/>
              <a:t>‹#›</a:t>
            </a:fld>
            <a:endParaRPr lang="en-AE"/>
          </a:p>
        </p:txBody>
      </p:sp>
    </p:spTree>
    <p:extLst>
      <p:ext uri="{BB962C8B-B14F-4D97-AF65-F5344CB8AC3E}">
        <p14:creationId xmlns:p14="http://schemas.microsoft.com/office/powerpoint/2010/main" val="36064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ADE TOMMY"/>
              </a:rPr>
              <a:t>Let’s help students to separate thoughts and feelings. Most students don't realize that feeling angry is different than thinking, "I'm going to knock my desk over." Thinking, "I'm going to fail my test," is different than feeling nervous.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solidFill>
                <a:srgbClr val="000000"/>
              </a:solidFill>
              <a:effectLst/>
              <a:latin typeface="MADE TOMMY"/>
            </a:endParaRPr>
          </a:p>
          <a:p>
            <a:pPr algn="l">
              <a:buNone/>
            </a:pPr>
            <a:r>
              <a:rPr lang="en-US" b="0" i="0" dirty="0">
                <a:solidFill>
                  <a:srgbClr val="000000"/>
                </a:solidFill>
                <a:effectLst/>
                <a:latin typeface="MADE TOMMY"/>
              </a:rPr>
              <a:t>First, to help children to tell the difference between thoughts and feelings, we have to define them.</a:t>
            </a:r>
          </a:p>
          <a:p>
            <a:pPr algn="l">
              <a:buNone/>
            </a:pPr>
            <a:r>
              <a:rPr lang="en-US" b="1" i="0" dirty="0">
                <a:solidFill>
                  <a:srgbClr val="000000"/>
                </a:solidFill>
                <a:effectLst/>
                <a:latin typeface="MADE TOMMY"/>
              </a:rPr>
              <a:t>Thoughts are words we say to ourselves. </a:t>
            </a:r>
            <a:endParaRPr lang="en-US" b="0" i="0" dirty="0">
              <a:solidFill>
                <a:srgbClr val="000000"/>
              </a:solidFill>
              <a:effectLst/>
              <a:latin typeface="MADE TOMMY"/>
            </a:endParaRPr>
          </a:p>
          <a:p>
            <a:pPr algn="l">
              <a:buNone/>
            </a:pPr>
            <a:r>
              <a:rPr lang="en-US" b="1" i="0" dirty="0">
                <a:solidFill>
                  <a:srgbClr val="000000"/>
                </a:solidFill>
                <a:effectLst/>
                <a:latin typeface="MADE TOMMY"/>
              </a:rPr>
              <a:t>Thoughts happen all the time and often without us realizing it.</a:t>
            </a:r>
            <a:endParaRPr lang="en-US" b="0" i="0" dirty="0">
              <a:solidFill>
                <a:srgbClr val="000000"/>
              </a:solidFill>
              <a:effectLst/>
              <a:latin typeface="MADE TOMMY"/>
            </a:endParaRPr>
          </a:p>
          <a:p>
            <a:pPr algn="l"/>
            <a:r>
              <a:rPr lang="en-US" b="1" i="0" dirty="0">
                <a:solidFill>
                  <a:srgbClr val="000000"/>
                </a:solidFill>
                <a:effectLst/>
                <a:latin typeface="MADE TOMMY"/>
              </a:rPr>
              <a:t>Two people can have different thoughts about the same thing.</a:t>
            </a:r>
            <a:endParaRPr lang="en-US" b="0" i="0" dirty="0">
              <a:solidFill>
                <a:srgbClr val="000000"/>
              </a:solidFill>
              <a:effectLst/>
              <a:latin typeface="MADE TOMMY"/>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313950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9441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20/05/2025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106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20/05/2025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27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20/05/2025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41043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28014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9089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40315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20/05/2025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30808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20/05/2025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2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20/05/2025</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997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20/05/2025</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9065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34845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20/05/2025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50524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20/05/2025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270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788307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7" y="3661353"/>
            <a:ext cx="10096499"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latin typeface="League Spartan" panose="00000800000000000000" pitchFamily="50" charset="0"/>
              </a:rPr>
              <a:t>Lesson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95519E"/>
                </a:solidFill>
                <a:latin typeface="League Spartan" panose="00000800000000000000" pitchFamily="50" charset="0"/>
              </a:rPr>
              <a:t>Listening to my positive/negative voice</a:t>
            </a: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pic>
        <p:nvPicPr>
          <p:cNvPr id="4" name="Picture 3">
            <a:extLst>
              <a:ext uri="{FF2B5EF4-FFF2-40B4-BE49-F238E27FC236}">
                <a16:creationId xmlns:a16="http://schemas.microsoft.com/office/drawing/2014/main" id="{8D59AF8A-3D8D-3F2B-F91F-3E53828B8957}"/>
              </a:ext>
            </a:extLst>
          </p:cNvPr>
          <p:cNvPicPr>
            <a:picLocks noChangeAspect="1"/>
          </p:cNvPicPr>
          <p:nvPr/>
        </p:nvPicPr>
        <p:blipFill>
          <a:blip r:embed="rId3"/>
          <a:stretch>
            <a:fillRect/>
          </a:stretch>
        </p:blipFill>
        <p:spPr>
          <a:xfrm>
            <a:off x="2717181" y="334325"/>
            <a:ext cx="6560634" cy="3444762"/>
          </a:xfrm>
          <a:prstGeom prst="rect">
            <a:avLst/>
          </a:prstGeom>
        </p:spPr>
      </p:pic>
    </p:spTree>
    <p:extLst>
      <p:ext uri="{BB962C8B-B14F-4D97-AF65-F5344CB8AC3E}">
        <p14:creationId xmlns:p14="http://schemas.microsoft.com/office/powerpoint/2010/main" val="15417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74" name="Arc 207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1" kern="1200">
                <a:solidFill>
                  <a:schemeClr val="tx1"/>
                </a:solidFill>
                <a:latin typeface="+mj-lt"/>
                <a:ea typeface="+mj-ea"/>
                <a:cs typeface="+mj-cs"/>
              </a:rPr>
              <a:t>Minds On.......</a:t>
            </a:r>
          </a:p>
        </p:txBody>
      </p:sp>
      <p:sp>
        <p:nvSpPr>
          <p:cNvPr id="2076" name="Freeform: Shape 207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E81D7D9-837D-0A9B-9DD7-325A8BECF975}"/>
              </a:ext>
            </a:extLst>
          </p:cNvPr>
          <p:cNvPicPr>
            <a:picLocks noChangeAspect="1"/>
          </p:cNvPicPr>
          <p:nvPr/>
        </p:nvPicPr>
        <p:blipFill>
          <a:blip r:embed="rId3"/>
          <a:stretch>
            <a:fillRect/>
          </a:stretch>
        </p:blipFill>
        <p:spPr>
          <a:xfrm>
            <a:off x="703182" y="1313741"/>
            <a:ext cx="4777381" cy="40607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8" name="TextBox 7"/>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endParaRPr lang="en-US" dirty="0"/>
          </a:p>
        </p:txBody>
      </p:sp>
      <p:sp>
        <p:nvSpPr>
          <p:cNvPr id="9" name="Footer Placeholder 3">
            <a:extLst>
              <a:ext uri="{FF2B5EF4-FFF2-40B4-BE49-F238E27FC236}">
                <a16:creationId xmlns:a16="http://schemas.microsoft.com/office/drawing/2014/main" id="{A44A55F9-2810-4A71-B79E-8FDA0249A34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dirty="0">
                <a:solidFill>
                  <a:schemeClr val="tx1">
                    <a:tint val="75000"/>
                  </a:schemeClr>
                </a:solidFill>
                <a:latin typeface="+mn-lt"/>
                <a:ea typeface="+mn-ea"/>
                <a:cs typeface="+mn-cs"/>
              </a:rPr>
              <a:t>© PSHE Association 2021 	 </a:t>
            </a:r>
            <a:endParaRPr lang="en-US" sz="1200" kern="1200">
              <a:solidFill>
                <a:schemeClr val="tx1">
                  <a:tint val="75000"/>
                </a:schemeClr>
              </a:solidFill>
              <a:latin typeface="+mn-lt"/>
              <a:ea typeface="+mn-ea"/>
              <a:cs typeface="+mn-cs"/>
            </a:endParaRP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algn="r">
              <a:spcAft>
                <a:spcPts val="600"/>
              </a:spcAft>
            </a:pPr>
            <a:fld id="{2D651D86-383D-45DB-A701-76B5BFCFE28F}" type="slidenum">
              <a:rPr lang="en-US" sz="1200" smtClean="0">
                <a:solidFill>
                  <a:schemeClr val="tx1">
                    <a:tint val="75000"/>
                  </a:schemeClr>
                </a:solidFill>
                <a:latin typeface="+mn-lt"/>
                <a:ea typeface="+mn-ea"/>
                <a:cs typeface="+mn-cs"/>
              </a:rPr>
              <a:pPr algn="r">
                <a:spcAft>
                  <a:spcPts val="600"/>
                </a:spcAft>
              </a:pPr>
              <a:t>2</a:t>
            </a:fld>
            <a:endParaRPr lang="en-US" sz="1200">
              <a:solidFill>
                <a:schemeClr val="tx1">
                  <a:tint val="75000"/>
                </a:schemeClr>
              </a:solidFill>
              <a:latin typeface="+mn-lt"/>
              <a:ea typeface="+mn-ea"/>
              <a:cs typeface="+mn-cs"/>
            </a:endParaRPr>
          </a:p>
        </p:txBody>
      </p:sp>
      <p:sp>
        <p:nvSpPr>
          <p:cNvPr id="5" name="TextBox 4">
            <a:extLst>
              <a:ext uri="{FF2B5EF4-FFF2-40B4-BE49-F238E27FC236}">
                <a16:creationId xmlns:a16="http://schemas.microsoft.com/office/drawing/2014/main" id="{FD5BB50F-5886-7047-E5C2-E7E50E2A9A92}"/>
              </a:ext>
            </a:extLst>
          </p:cNvPr>
          <p:cNvSpPr txBox="1"/>
          <p:nvPr/>
        </p:nvSpPr>
        <p:spPr>
          <a:xfrm>
            <a:off x="6745045" y="2549562"/>
            <a:ext cx="4023360" cy="954107"/>
          </a:xfrm>
          <a:prstGeom prst="rect">
            <a:avLst/>
          </a:prstGeom>
          <a:noFill/>
        </p:spPr>
        <p:txBody>
          <a:bodyPr wrap="square" rtlCol="0">
            <a:spAutoFit/>
          </a:bodyPr>
          <a:lstStyle/>
          <a:p>
            <a:pPr algn="ctr"/>
            <a:r>
              <a:rPr lang="en-US" sz="2800" b="1" i="1" dirty="0">
                <a:solidFill>
                  <a:schemeClr val="accent1">
                    <a:lumMod val="75000"/>
                  </a:schemeClr>
                </a:solidFill>
              </a:rPr>
              <a:t>How are our thoughts affecting our behavior?  </a:t>
            </a:r>
            <a:endParaRPr lang="en-AE" sz="2800" b="1" i="1" dirty="0">
              <a:solidFill>
                <a:schemeClr val="accent1">
                  <a:lumMod val="75000"/>
                </a:schemeClr>
              </a:solidFill>
            </a:endParaRPr>
          </a:p>
        </p:txBody>
      </p:sp>
    </p:spTree>
    <p:extLst>
      <p:ext uri="{BB962C8B-B14F-4D97-AF65-F5344CB8AC3E}">
        <p14:creationId xmlns:p14="http://schemas.microsoft.com/office/powerpoint/2010/main" val="289630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6091" y="1278875"/>
            <a:ext cx="10965901" cy="3493264"/>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I will be able to recognize that : </a:t>
            </a:r>
          </a:p>
          <a:p>
            <a:pPr lvl="3"/>
            <a:endParaRPr lang="en-GB" sz="3200" b="1" dirty="0">
              <a:latin typeface="League Spartan" panose="00000800000000000000" pitchFamily="50" charset="0"/>
            </a:endParaRPr>
          </a:p>
          <a:p>
            <a:pPr lvl="3"/>
            <a:r>
              <a:rPr lang="en-US" sz="3200" dirty="0">
                <a:latin typeface="League Spartan" panose="00000800000000000000" pitchFamily="50" charset="0"/>
              </a:rPr>
              <a:t>• Positive self-talk helps us feel good and do well.</a:t>
            </a:r>
          </a:p>
          <a:p>
            <a:pPr lvl="3"/>
            <a:r>
              <a:rPr lang="en-US" sz="3200" dirty="0">
                <a:latin typeface="League Spartan" panose="00000800000000000000" pitchFamily="50" charset="0"/>
              </a:rPr>
              <a:t>• Negative self-talk makes us feel down on ourselves.</a:t>
            </a:r>
            <a:endParaRPr lang="en-GB" sz="3200" dirty="0">
              <a:latin typeface="League Spartan" panose="00000800000000000000" pitchFamily="50" charset="0"/>
            </a:endParaRPr>
          </a:p>
          <a:p>
            <a:pPr lvl="3"/>
            <a:endParaRPr lang="en-GB" sz="3200" dirty="0">
              <a:latin typeface="League Spartan" panose="00000800000000000000" pitchFamily="50" charset="0"/>
            </a:endParaRPr>
          </a:p>
          <a:p>
            <a:pPr lvl="3"/>
            <a:r>
              <a:rPr lang="en-GB" sz="3200" dirty="0">
                <a:latin typeface="League Spartan" panose="00000800000000000000" pitchFamily="50" charset="0"/>
              </a:rPr>
              <a:t> </a:t>
            </a:r>
          </a:p>
          <a:p>
            <a:pPr lvl="3"/>
            <a:endParaRPr lang="en-GB" sz="2800" b="1" dirty="0">
              <a:latin typeface="League Spartan" panose="00000800000000000000" pitchFamily="50" charset="0"/>
            </a:endParaRPr>
          </a:p>
          <a:p>
            <a:pPr lvl="3"/>
            <a:endParaRPr lang="en-GB" sz="100" b="1" dirty="0">
              <a:latin typeface="Gill Sans MT" panose="020B050202010402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781788" y="544329"/>
            <a:ext cx="9585369" cy="400110"/>
          </a:xfrm>
          <a:prstGeom prst="rect">
            <a:avLst/>
          </a:prstGeom>
          <a:solidFill>
            <a:schemeClr val="bg1"/>
          </a:solidFill>
        </p:spPr>
        <p:txBody>
          <a:bodyPr wrap="square" rtlCol="0">
            <a:spAutoFit/>
          </a:bodyPr>
          <a:lstStyle/>
          <a:p>
            <a:pPr lvl="3"/>
            <a:endParaRPr lang="en-GB" sz="20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1559" y="619633"/>
            <a:ext cx="968621" cy="107631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502" r="10174"/>
          <a:stretch/>
        </p:blipFill>
        <p:spPr>
          <a:xfrm>
            <a:off x="781788" y="4655889"/>
            <a:ext cx="1451953" cy="1657782"/>
          </a:xfrm>
          <a:prstGeom prst="rect">
            <a:avLst/>
          </a:prstGeom>
        </p:spPr>
      </p:pic>
      <p:sp>
        <p:nvSpPr>
          <p:cNvPr id="8" name="Footer Placeholder 3">
            <a:extLst>
              <a:ext uri="{FF2B5EF4-FFF2-40B4-BE49-F238E27FC236}">
                <a16:creationId xmlns:a16="http://schemas.microsoft.com/office/drawing/2014/main" id="{12FF9187-F8C2-43E3-8AF6-FB87652DC0B7}"/>
              </a:ext>
            </a:extLst>
          </p:cNvPr>
          <p:cNvSpPr>
            <a:spLocks noGrp="1"/>
          </p:cNvSpPr>
          <p:nvPr>
            <p:ph type="ftr" sz="quarter" idx="11"/>
          </p:nvPr>
        </p:nvSpPr>
        <p:spPr>
          <a:xfrm>
            <a:off x="-4413"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c 1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ooter Placeholder 3">
            <a:extLst>
              <a:ext uri="{FF2B5EF4-FFF2-40B4-BE49-F238E27FC236}">
                <a16:creationId xmlns:a16="http://schemas.microsoft.com/office/drawing/2014/main" id="{8BA5B408-1211-4703-A237-4BD177F8809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rgbClr val="FFFFFF"/>
                </a:solidFill>
                <a:latin typeface="+mn-lt"/>
                <a:ea typeface="+mn-ea"/>
                <a:cs typeface="+mn-cs"/>
              </a:rPr>
              <a:t>© PSHE Association 2021 	 </a:t>
            </a: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wrap="none" lIns="91440" tIns="45720" rIns="91440" bIns="45720" rtlCol="0" anchor="ctr">
            <a:normAutofit/>
          </a:bodyPr>
          <a:lstStyle/>
          <a:p>
            <a:pPr algn="r">
              <a:spcAft>
                <a:spcPts val="600"/>
              </a:spcAft>
            </a:pPr>
            <a:fld id="{2D651D86-383D-45DB-A701-76B5BFCFE28F}" type="slidenum">
              <a:rPr lang="en-US" sz="1200">
                <a:solidFill>
                  <a:prstClr val="black">
                    <a:tint val="75000"/>
                  </a:prstClr>
                </a:solidFill>
                <a:latin typeface="+mn-lt"/>
                <a:ea typeface="+mn-ea"/>
                <a:cs typeface="+mn-cs"/>
              </a:rPr>
              <a:pPr algn="r">
                <a:spcAft>
                  <a:spcPts val="600"/>
                </a:spcAft>
              </a:pPr>
              <a:t>4</a:t>
            </a:fld>
            <a:endParaRPr lang="en-US" sz="1200">
              <a:solidFill>
                <a:prstClr val="black">
                  <a:tint val="75000"/>
                </a:prstClr>
              </a:solidFill>
              <a:latin typeface="+mn-lt"/>
              <a:ea typeface="+mn-ea"/>
              <a:cs typeface="+mn-cs"/>
            </a:endParaRPr>
          </a:p>
        </p:txBody>
      </p:sp>
      <p:sp>
        <p:nvSpPr>
          <p:cNvPr id="8" name="TextBox 7"/>
          <p:cNvSpPr txBox="1"/>
          <p:nvPr/>
        </p:nvSpPr>
        <p:spPr>
          <a:xfrm>
            <a:off x="780474" y="1703557"/>
            <a:ext cx="4705011" cy="707886"/>
          </a:xfrm>
          <a:prstGeom prst="rect">
            <a:avLst/>
          </a:prstGeom>
          <a:noFill/>
        </p:spPr>
        <p:txBody>
          <a:bodyPr wrap="square" rtlCol="0">
            <a:spAutoFit/>
          </a:bodyPr>
          <a:lstStyle/>
          <a:p>
            <a:pPr>
              <a:spcAft>
                <a:spcPts val="600"/>
              </a:spcAft>
            </a:pPr>
            <a:endParaRPr lang="en-US" sz="2400" b="1" dirty="0"/>
          </a:p>
          <a:p>
            <a:pPr>
              <a:spcAft>
                <a:spcPts val="600"/>
              </a:spcAft>
            </a:pPr>
            <a:endParaRPr lang="en-US" sz="1100" b="1" dirty="0">
              <a:latin typeface="League Spartan" panose="00000800000000000000" pitchFamily="50" charset="0"/>
            </a:endParaRPr>
          </a:p>
        </p:txBody>
      </p:sp>
      <p:pic>
        <p:nvPicPr>
          <p:cNvPr id="6" name="Picture 5">
            <a:extLst>
              <a:ext uri="{FF2B5EF4-FFF2-40B4-BE49-F238E27FC236}">
                <a16:creationId xmlns:a16="http://schemas.microsoft.com/office/drawing/2014/main" id="{9E4BCEE2-03FA-AEEF-462C-FA00647D118E}"/>
              </a:ext>
            </a:extLst>
          </p:cNvPr>
          <p:cNvPicPr>
            <a:picLocks noChangeAspect="1"/>
          </p:cNvPicPr>
          <p:nvPr/>
        </p:nvPicPr>
        <p:blipFill>
          <a:blip r:embed="rId3"/>
          <a:stretch>
            <a:fillRect/>
          </a:stretch>
        </p:blipFill>
        <p:spPr>
          <a:xfrm>
            <a:off x="856650" y="61883"/>
            <a:ext cx="5236823" cy="6778449"/>
          </a:xfrm>
          <a:prstGeom prst="rect">
            <a:avLst/>
          </a:prstGeom>
        </p:spPr>
      </p:pic>
      <p:sp>
        <p:nvSpPr>
          <p:cNvPr id="9" name="TextBox 8">
            <a:extLst>
              <a:ext uri="{FF2B5EF4-FFF2-40B4-BE49-F238E27FC236}">
                <a16:creationId xmlns:a16="http://schemas.microsoft.com/office/drawing/2014/main" id="{8508471B-6F21-69B2-5D16-3831A04A15C3}"/>
              </a:ext>
            </a:extLst>
          </p:cNvPr>
          <p:cNvSpPr txBox="1"/>
          <p:nvPr/>
        </p:nvSpPr>
        <p:spPr>
          <a:xfrm>
            <a:off x="6342135" y="610689"/>
            <a:ext cx="2780350" cy="830997"/>
          </a:xfrm>
          <a:prstGeom prst="rect">
            <a:avLst/>
          </a:prstGeom>
          <a:noFill/>
        </p:spPr>
        <p:txBody>
          <a:bodyPr wrap="square" rtlCol="0">
            <a:spAutoFit/>
          </a:bodyPr>
          <a:lstStyle/>
          <a:p>
            <a:pPr algn="ctr"/>
            <a:r>
              <a:rPr lang="en-US" sz="2400" b="1" i="1" dirty="0">
                <a:solidFill>
                  <a:srgbClr val="7030A0"/>
                </a:solidFill>
              </a:rPr>
              <a:t>Remember all the time that …….</a:t>
            </a:r>
            <a:endParaRPr lang="en-AE" sz="2400" b="1" i="1" dirty="0">
              <a:solidFill>
                <a:srgbClr val="7030A0"/>
              </a:solidFill>
            </a:endParaRPr>
          </a:p>
        </p:txBody>
      </p:sp>
    </p:spTree>
    <p:extLst>
      <p:ext uri="{BB962C8B-B14F-4D97-AF65-F5344CB8AC3E}">
        <p14:creationId xmlns:p14="http://schemas.microsoft.com/office/powerpoint/2010/main" val="410027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Arc 42">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F057E04-C9B8-A721-25DA-1257AC8DAF1B}"/>
              </a:ext>
            </a:extLst>
          </p:cNvPr>
          <p:cNvSpPr txBox="1"/>
          <p:nvPr/>
        </p:nvSpPr>
        <p:spPr>
          <a:xfrm>
            <a:off x="4038600" y="1939159"/>
            <a:ext cx="7644627" cy="2751086"/>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000" b="1" kern="1200" dirty="0">
                <a:solidFill>
                  <a:schemeClr val="accent2">
                    <a:lumMod val="75000"/>
                  </a:schemeClr>
                </a:solidFill>
                <a:latin typeface="+mj-lt"/>
                <a:ea typeface="+mj-ea"/>
                <a:cs typeface="+mj-cs"/>
              </a:rPr>
              <a:t>Let’s Discuss : </a:t>
            </a:r>
          </a:p>
        </p:txBody>
      </p:sp>
      <p:sp>
        <p:nvSpPr>
          <p:cNvPr id="3" name="TextBox 2">
            <a:extLst>
              <a:ext uri="{FF2B5EF4-FFF2-40B4-BE49-F238E27FC236}">
                <a16:creationId xmlns:a16="http://schemas.microsoft.com/office/drawing/2014/main" id="{9F78F0E8-CEA0-ECEC-5525-C9D946F6662C}"/>
              </a:ext>
            </a:extLst>
          </p:cNvPr>
          <p:cNvSpPr txBox="1"/>
          <p:nvPr/>
        </p:nvSpPr>
        <p:spPr>
          <a:xfrm>
            <a:off x="4038600" y="4782320"/>
            <a:ext cx="7644627" cy="1329443"/>
          </a:xfrm>
          <a:prstGeom prst="rect">
            <a:avLst/>
          </a:prstGeom>
        </p:spPr>
        <p:txBody>
          <a:bodyPr vert="horz" lIns="91440" tIns="45720" rIns="91440" bIns="45720" rtlCol="0">
            <a:normAutofit/>
          </a:bodyPr>
          <a:lstStyle/>
          <a:p>
            <a:pPr algn="r">
              <a:lnSpc>
                <a:spcPct val="90000"/>
              </a:lnSpc>
              <a:spcBef>
                <a:spcPts val="1000"/>
              </a:spcBef>
            </a:pPr>
            <a:r>
              <a:rPr lang="en-US" sz="2400" b="1" kern="1200" dirty="0">
                <a:solidFill>
                  <a:schemeClr val="tx1"/>
                </a:solidFill>
                <a:latin typeface="+mn-lt"/>
                <a:ea typeface="+mn-ea"/>
                <a:cs typeface="+mn-cs"/>
              </a:rPr>
              <a:t>When I have a negative voice, I need to………</a:t>
            </a:r>
          </a:p>
        </p:txBody>
      </p:sp>
      <p:sp>
        <p:nvSpPr>
          <p:cNvPr id="13" name="Slide Number Placeholder 12"/>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algn="r">
              <a:spcAft>
                <a:spcPts val="600"/>
              </a:spcAft>
            </a:pPr>
            <a:fld id="{2D651D86-383D-45DB-A701-76B5BFCFE28F}" type="slidenum">
              <a:rPr lang="en-US" sz="1200" smtClean="0">
                <a:solidFill>
                  <a:schemeClr val="tx1">
                    <a:tint val="75000"/>
                  </a:schemeClr>
                </a:solidFill>
                <a:latin typeface="+mn-lt"/>
                <a:ea typeface="+mn-ea"/>
                <a:cs typeface="+mn-cs"/>
              </a:rPr>
              <a:pPr algn="r">
                <a:spcAft>
                  <a:spcPts val="600"/>
                </a:spcAft>
              </a:pPr>
              <a:t>5</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805333" y="6356350"/>
            <a:ext cx="2743200" cy="365125"/>
          </a:xfrm>
          <a:prstGeom prst="rect">
            <a:avLst/>
          </a:prstGeom>
        </p:spPr>
        <p:txBody>
          <a:bodyPr>
            <a:normAutofit/>
          </a:bodyPr>
          <a:lstStyle/>
          <a:p>
            <a:pPr>
              <a:spcAft>
                <a:spcPts val="600"/>
              </a:spcAft>
            </a:pPr>
            <a:fld id="{2D651D86-383D-45DB-A701-76B5BFCFE28F}" type="slidenum">
              <a:rPr lang="en-GB" smtClean="0"/>
              <a:pPr>
                <a:spcAft>
                  <a:spcPts val="600"/>
                </a:spcAft>
              </a:pPr>
              <a:t>6</a:t>
            </a:fld>
            <a:endParaRPr lang="en-GB"/>
          </a:p>
        </p:txBody>
      </p:sp>
      <p:pic>
        <p:nvPicPr>
          <p:cNvPr id="3" name="Picture 2">
            <a:extLst>
              <a:ext uri="{FF2B5EF4-FFF2-40B4-BE49-F238E27FC236}">
                <a16:creationId xmlns:a16="http://schemas.microsoft.com/office/drawing/2014/main" id="{DB41C68E-0F95-68C0-4C01-7BD25A774D94}"/>
              </a:ext>
            </a:extLst>
          </p:cNvPr>
          <p:cNvPicPr>
            <a:picLocks noChangeAspect="1"/>
          </p:cNvPicPr>
          <p:nvPr/>
        </p:nvPicPr>
        <p:blipFill>
          <a:blip r:embed="rId3"/>
          <a:stretch>
            <a:fillRect/>
          </a:stretch>
        </p:blipFill>
        <p:spPr>
          <a:xfrm>
            <a:off x="353162" y="259376"/>
            <a:ext cx="7113301" cy="4291109"/>
          </a:xfrm>
          <a:prstGeom prst="rect">
            <a:avLst/>
          </a:prstGeom>
        </p:spPr>
      </p:pic>
      <p:pic>
        <p:nvPicPr>
          <p:cNvPr id="8" name="Picture 7">
            <a:extLst>
              <a:ext uri="{FF2B5EF4-FFF2-40B4-BE49-F238E27FC236}">
                <a16:creationId xmlns:a16="http://schemas.microsoft.com/office/drawing/2014/main" id="{8256959C-858E-F005-1357-E796712D91E9}"/>
              </a:ext>
            </a:extLst>
          </p:cNvPr>
          <p:cNvPicPr>
            <a:picLocks noChangeAspect="1"/>
          </p:cNvPicPr>
          <p:nvPr/>
        </p:nvPicPr>
        <p:blipFill>
          <a:blip r:embed="rId4"/>
          <a:stretch>
            <a:fillRect/>
          </a:stretch>
        </p:blipFill>
        <p:spPr>
          <a:xfrm>
            <a:off x="5120420" y="2806549"/>
            <a:ext cx="7116168" cy="3987644"/>
          </a:xfrm>
          <a:prstGeom prst="rect">
            <a:avLst/>
          </a:prstGeom>
        </p:spPr>
      </p:pic>
    </p:spTree>
    <p:extLst>
      <p:ext uri="{BB962C8B-B14F-4D97-AF65-F5344CB8AC3E}">
        <p14:creationId xmlns:p14="http://schemas.microsoft.com/office/powerpoint/2010/main" val="298552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8606A4-5959-7539-AF38-DC7551F2222F}"/>
              </a:ext>
            </a:extLst>
          </p:cNvPr>
          <p:cNvSpPr>
            <a:spLocks noGrp="1"/>
          </p:cNvSpPr>
          <p:nvPr>
            <p:ph type="sldNum" sz="quarter" idx="12"/>
          </p:nvPr>
        </p:nvSpPr>
        <p:spPr/>
        <p:txBody>
          <a:bodyPr/>
          <a:lstStyle/>
          <a:p>
            <a:fld id="{2D651D86-383D-45DB-A701-76B5BFCFE28F}" type="slidenum">
              <a:rPr lang="en-GB" smtClean="0"/>
              <a:pPr/>
              <a:t>7</a:t>
            </a:fld>
            <a:endParaRPr lang="en-GB" dirty="0"/>
          </a:p>
        </p:txBody>
      </p:sp>
      <p:pic>
        <p:nvPicPr>
          <p:cNvPr id="5" name="Picture 4">
            <a:extLst>
              <a:ext uri="{FF2B5EF4-FFF2-40B4-BE49-F238E27FC236}">
                <a16:creationId xmlns:a16="http://schemas.microsoft.com/office/drawing/2014/main" id="{92B6ACB5-02D0-E8DD-8179-98E1A19133BA}"/>
              </a:ext>
            </a:extLst>
          </p:cNvPr>
          <p:cNvPicPr>
            <a:picLocks noChangeAspect="1"/>
          </p:cNvPicPr>
          <p:nvPr/>
        </p:nvPicPr>
        <p:blipFill>
          <a:blip r:embed="rId2"/>
          <a:stretch>
            <a:fillRect/>
          </a:stretch>
        </p:blipFill>
        <p:spPr>
          <a:xfrm>
            <a:off x="510553" y="270855"/>
            <a:ext cx="7039957" cy="4527055"/>
          </a:xfrm>
          <a:prstGeom prst="rect">
            <a:avLst/>
          </a:prstGeom>
        </p:spPr>
      </p:pic>
      <p:pic>
        <p:nvPicPr>
          <p:cNvPr id="7" name="Picture 6">
            <a:extLst>
              <a:ext uri="{FF2B5EF4-FFF2-40B4-BE49-F238E27FC236}">
                <a16:creationId xmlns:a16="http://schemas.microsoft.com/office/drawing/2014/main" id="{7CFAC337-A3CD-B3C7-89BB-10069459AAB2}"/>
              </a:ext>
            </a:extLst>
          </p:cNvPr>
          <p:cNvPicPr>
            <a:picLocks noChangeAspect="1"/>
          </p:cNvPicPr>
          <p:nvPr/>
        </p:nvPicPr>
        <p:blipFill>
          <a:blip r:embed="rId3"/>
          <a:stretch>
            <a:fillRect/>
          </a:stretch>
        </p:blipFill>
        <p:spPr>
          <a:xfrm>
            <a:off x="4997919" y="3036640"/>
            <a:ext cx="7194081" cy="3821359"/>
          </a:xfrm>
          <a:prstGeom prst="rect">
            <a:avLst/>
          </a:prstGeom>
        </p:spPr>
      </p:pic>
    </p:spTree>
    <p:extLst>
      <p:ext uri="{BB962C8B-B14F-4D97-AF65-F5344CB8AC3E}">
        <p14:creationId xmlns:p14="http://schemas.microsoft.com/office/powerpoint/2010/main" val="17551631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201</Words>
  <Application>Microsoft Office PowerPoint</Application>
  <PresentationFormat>Widescreen</PresentationFormat>
  <Paragraphs>36</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Gill Sans MT</vt:lpstr>
      <vt:lpstr>Lato</vt:lpstr>
      <vt:lpstr>League Spartan</vt:lpstr>
      <vt:lpstr>MADE TOMMY</vt:lpstr>
      <vt:lpstr>Open Sans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Sara Ossama Hassan Ibrahim</cp:lastModifiedBy>
  <cp:revision>9</cp:revision>
  <dcterms:created xsi:type="dcterms:W3CDTF">2022-10-02T11:16:17Z</dcterms:created>
  <dcterms:modified xsi:type="dcterms:W3CDTF">2025-05-20T08:20:36Z</dcterms:modified>
</cp:coreProperties>
</file>