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Rubik Ligh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Indie Flower"/>
      <p:regular r:id="rId26"/>
    </p:embeddedFont>
    <p:embeddedFont>
      <p:font typeface="Rubik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53C831-1379-4BDC-93C0-253AEE5CCBBE}">
  <a:tblStyle styleId="{C953C831-1379-4BDC-93C0-253AEE5CCB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IndieFlower-regular.fntdata"/><Relationship Id="rId13" Type="http://schemas.openxmlformats.org/officeDocument/2006/relationships/slide" Target="slides/slide6.xml"/><Relationship Id="rId18" Type="http://schemas.openxmlformats.org/officeDocument/2006/relationships/font" Target="fonts/RubikLight-regular.fntdata"/><Relationship Id="rId21" Type="http://schemas.openxmlformats.org/officeDocument/2006/relationships/font" Target="fonts/RubikLight-boldItalic.fntdata"/><Relationship Id="rId3" Type="http://schemas.openxmlformats.org/officeDocument/2006/relationships/presProps" Target="presProps.xml"/><Relationship Id="rId25" Type="http://schemas.openxmlformats.org/officeDocument/2006/relationships/font" Target="fonts/Lato-boldItalic.fntdata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customXml" Target="../customXml/item3.xml"/><Relationship Id="rId20" Type="http://schemas.openxmlformats.org/officeDocument/2006/relationships/font" Target="fonts/RubikLight-italic.fntdata"/><Relationship Id="rId2" Type="http://schemas.openxmlformats.org/officeDocument/2006/relationships/viewProps" Target="viewProps.xml"/><Relationship Id="rId29" Type="http://schemas.openxmlformats.org/officeDocument/2006/relationships/font" Target="fonts/Rubik-italic.fntdata"/><Relationship Id="rId16" Type="http://schemas.openxmlformats.org/officeDocument/2006/relationships/slide" Target="slides/slide9.xml"/><Relationship Id="rId24" Type="http://schemas.openxmlformats.org/officeDocument/2006/relationships/font" Target="fonts/Lato-italic.fntdata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32" Type="http://schemas.openxmlformats.org/officeDocument/2006/relationships/customXml" Target="../customXml/item2.xml"/><Relationship Id="rId23" Type="http://schemas.openxmlformats.org/officeDocument/2006/relationships/font" Target="fonts/Lato-bold.fntdata"/><Relationship Id="rId28" Type="http://schemas.openxmlformats.org/officeDocument/2006/relationships/font" Target="fonts/Rubik-bold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font" Target="fonts/RubikLight-bold.fntdata"/><Relationship Id="rId31" Type="http://schemas.openxmlformats.org/officeDocument/2006/relationships/customXml" Target="../customXml/item1.xml"/><Relationship Id="rId22" Type="http://schemas.openxmlformats.org/officeDocument/2006/relationships/font" Target="fonts/Lato-regular.fntdata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7" Type="http://schemas.openxmlformats.org/officeDocument/2006/relationships/font" Target="fonts/Rubik-regular.fntdata"/><Relationship Id="rId30" Type="http://schemas.openxmlformats.org/officeDocument/2006/relationships/font" Target="fonts/Rubik-boldItalic.fntdata"/><Relationship Id="rId14" Type="http://schemas.openxmlformats.org/officeDocument/2006/relationships/slide" Target="slides/slide7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e4ff6c4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3e4ff6c4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037fe8d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b037fe8d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09b006a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e09b006a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b037fe8d8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b037fe8d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e4ff6c49d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e4ff6c49d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946ac9f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946ac9f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eb815ba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eb815ba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72f55a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72f55a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72f55a5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e72f55a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eb9f8de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eb9f8d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3626614" cy="9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193350" y="1741900"/>
            <a:ext cx="34332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Rubik"/>
                <a:ea typeface="Rubik"/>
                <a:cs typeface="Rubik"/>
                <a:sym typeface="Rubik"/>
              </a:rPr>
              <a:t>A Creator's Rights and Responsibilities</a:t>
            </a:r>
            <a:endParaRPr sz="34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8" name="Google Shape;2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4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5">
            <a:alphaModFix/>
          </a:blip>
          <a:srcRect b="1412" l="9771" r="0" t="3149"/>
          <a:stretch/>
        </p:blipFill>
        <p:spPr>
          <a:xfrm>
            <a:off x="3626625" y="-3075"/>
            <a:ext cx="5517375" cy="51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712" y="1013549"/>
            <a:ext cx="2748576" cy="7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21966">
            <a:off x="2768562" y="1140573"/>
            <a:ext cx="351199" cy="4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221966">
            <a:off x="6005187" y="1140573"/>
            <a:ext cx="351199" cy="4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24416" l="21199" r="15159" t="32604"/>
          <a:stretch/>
        </p:blipFill>
        <p:spPr>
          <a:xfrm>
            <a:off x="2012925" y="-200"/>
            <a:ext cx="5467975" cy="46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idx="1" type="body"/>
          </p:nvPr>
        </p:nvSpPr>
        <p:spPr>
          <a:xfrm rot="-289">
            <a:off x="3444250" y="2431711"/>
            <a:ext cx="3564300" cy="9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2500">
                <a:solidFill>
                  <a:srgbClr val="AE29A2"/>
                </a:solidFill>
              </a:rPr>
              <a:t>What rights and responsibilities </a:t>
            </a:r>
            <a:endParaRPr sz="2500">
              <a:solidFill>
                <a:srgbClr val="AE29A2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2500">
                <a:solidFill>
                  <a:srgbClr val="AE29A2"/>
                </a:solidFill>
              </a:rPr>
              <a:t>do you have </a:t>
            </a:r>
            <a:endParaRPr sz="2500">
              <a:solidFill>
                <a:srgbClr val="AE29A2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2500">
                <a:solidFill>
                  <a:srgbClr val="AE29A2"/>
                </a:solidFill>
              </a:rPr>
              <a:t>as a creator?</a:t>
            </a:r>
            <a:endParaRPr sz="3300">
              <a:solidFill>
                <a:srgbClr val="AE29A2"/>
              </a:solidFill>
            </a:endParaRPr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075" y="2467527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899999">
            <a:off x="6105200" y="396697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2213400" y="1313600"/>
            <a:ext cx="61407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Define "copyright" and explain how it applies to creative work.</a:t>
            </a:r>
            <a:b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Describe our rights and responsibilities as creators.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Apply copyright principles to real-life scenarios. </a:t>
            </a:r>
            <a:b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endParaRPr sz="24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What does the word "creator" mean?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this question.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4">
            <a:alphaModFix/>
          </a:blip>
          <a:srcRect b="14094" l="0" r="0" t="7208"/>
          <a:stretch/>
        </p:blipFill>
        <p:spPr>
          <a:xfrm rot="-5400000">
            <a:off x="6635288" y="1663613"/>
            <a:ext cx="3687149" cy="133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Legal protection that creators have over the things they create.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887850" y="1025950"/>
            <a:ext cx="36036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Copyright ©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950" y="1425300"/>
            <a:ext cx="30398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Directions: </a:t>
            </a: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Part 1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1138200" y="1770800"/>
            <a:ext cx="68676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Read each term aloud with your group. Then, use the Word Bank to complete the Fill-in-the-Blank paragraph.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/>
        </p:nvSpPr>
        <p:spPr>
          <a:xfrm>
            <a:off x="569575" y="190700"/>
            <a:ext cx="2053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GROUP WORK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4">
            <a:alphaModFix/>
          </a:blip>
          <a:srcRect b="45516" l="25835" r="-21593" t="-9479"/>
          <a:stretch/>
        </p:blipFill>
        <p:spPr>
          <a:xfrm>
            <a:off x="16838" y="2083575"/>
            <a:ext cx="3158976" cy="2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Directions: </a:t>
            </a: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Part 2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1000375" y="1770800"/>
            <a:ext cx="72480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Work with your group to complete the two reflection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/>
        </p:nvSpPr>
        <p:spPr>
          <a:xfrm>
            <a:off x="569575" y="190700"/>
            <a:ext cx="2053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GROUP WORK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4">
            <a:alphaModFix/>
          </a:blip>
          <a:srcRect b="39859" l="-10977" r="27941" t="-4119"/>
          <a:stretch/>
        </p:blipFill>
        <p:spPr>
          <a:xfrm>
            <a:off x="6799075" y="2078625"/>
            <a:ext cx="2344923" cy="259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/>
        </p:nvSpPr>
        <p:spPr>
          <a:xfrm>
            <a:off x="569575" y="190700"/>
            <a:ext cx="2901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DISCUSS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: ASK &amp; ATTRIBUTE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2" name="Google Shape;92;p13"/>
          <p:cNvGraphicFramePr/>
          <p:nvPr/>
        </p:nvGraphicFramePr>
        <p:xfrm>
          <a:off x="1056850" y="88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{C953C831-1379-4BDC-93C0-253AEE5CCBBE}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Ask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Attribute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Char char="●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kind of copyright license does the creative work have?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355600" lvl="0" marL="457200" rtl="0" algn="l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Char char="●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 I need to get permission from the creator to use it?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Char char="●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Have I provided attribution to the creator?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165263"/>
            <a:ext cx="404275" cy="4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57491" l="1825" r="34129" t="-568"/>
          <a:stretch/>
        </p:blipFill>
        <p:spPr>
          <a:xfrm>
            <a:off x="7860525" y="3040500"/>
            <a:ext cx="1283474" cy="162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569575" y="190700"/>
            <a:ext cx="2901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DISCUSS: ASK &amp; ATTRIBUTE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0" name="Google Shape;100;p14"/>
          <p:cNvGraphicFramePr/>
          <p:nvPr/>
        </p:nvGraphicFramePr>
        <p:xfrm>
          <a:off x="1056850" y="88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{C953C831-1379-4BDC-93C0-253AEE5CCBBE}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Ask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Attribute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 a reverse-image search to try to find the original creator of the image.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355600" lvl="0" marL="457200" rtl="0" algn="l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If the photo has a regular copyright, email or get ahold of the creator to ask permission.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If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you get permission, provide attribution by listing the author and date.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355600" lvl="0" marL="457200" rtl="0" algn="l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Also add a link back to the photo's source. You might also use a citation.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E29A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165263"/>
            <a:ext cx="404275" cy="4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DE2FC9-1BB7-4CEA-B270-4E2CD57D4449}"/>
</file>

<file path=customXml/itemProps2.xml><?xml version="1.0" encoding="utf-8"?>
<ds:datastoreItem xmlns:ds="http://schemas.openxmlformats.org/officeDocument/2006/customXml" ds:itemID="{74FEF875-9F3E-4C3E-BEF6-7FA9A3FFED91}"/>
</file>

<file path=customXml/itemProps3.xml><?xml version="1.0" encoding="utf-8"?>
<ds:datastoreItem xmlns:ds="http://schemas.openxmlformats.org/officeDocument/2006/customXml" ds:itemID="{0FBD3B76-2387-49CA-A2EE-26021741E10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