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14"/>
  </p:notesMasterIdLst>
  <p:sldIdLst>
    <p:sldId id="271" r:id="rId5"/>
    <p:sldId id="265" r:id="rId6"/>
    <p:sldId id="272" r:id="rId7"/>
    <p:sldId id="266" r:id="rId8"/>
    <p:sldId id="268" r:id="rId9"/>
    <p:sldId id="283" r:id="rId10"/>
    <p:sldId id="284" r:id="rId11"/>
    <p:sldId id="285" r:id="rId12"/>
    <p:sldId id="273"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Gill Sans MT" panose="020B0502020104020203" pitchFamily="34" charset="0"/>
      <p:regular r:id="rId21"/>
      <p:bold r:id="rId22"/>
      <p:italic r:id="rId23"/>
      <p:boldItalic r:id="rId24"/>
    </p:embeddedFont>
    <p:embeddedFont>
      <p:font typeface="Lato" panose="020F0502020204030203" pitchFamily="34" charset="0"/>
      <p:regular r:id="rId25"/>
      <p:bold r:id="rId26"/>
      <p:italic r:id="rId27"/>
      <p:boldItalic r:id="rId28"/>
    </p:embeddedFont>
    <p:embeddedFont>
      <p:font typeface="League Spartan" panose="020B0604020202020204" charset="0"/>
      <p:bold r:id="rId29"/>
    </p:embeddedFont>
    <p:embeddedFont>
      <p:font typeface="Open Sans Light" panose="020B030603050402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upil facing slides" id="{6426DDC9-3476-4499-A402-C5047D3C9974}">
          <p14:sldIdLst>
            <p14:sldId id="271"/>
            <p14:sldId id="265"/>
            <p14:sldId id="272"/>
            <p14:sldId id="266"/>
            <p14:sldId id="268"/>
            <p14:sldId id="283"/>
            <p14:sldId id="284"/>
            <p14:sldId id="285"/>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cmAuthor id="2" name="Karen" initials="KS" lastIdx="15" clrIdx="1"/>
  <p:cmAuthor id="3" name="Jenny Barksfield" initials="JB" lastIdx="8" clrIdx="2"/>
  <p:cmAuthor id="4" name="Jenny Fox" initials="JF" lastIdx="10" clrIdx="3"/>
  <p:cmAuthor id="5" name="Elizabeth Laming" initials="EL" lastIdx="1" clrIdx="4">
    <p:extLst>
      <p:ext uri="{19B8F6BF-5375-455C-9EA6-DF929625EA0E}">
        <p15:presenceInfo xmlns:p15="http://schemas.microsoft.com/office/powerpoint/2012/main" userId="S-1-5-21-1285066173-1815393381-3561576999-2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747679"/>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79058" autoAdjust="0"/>
  </p:normalViewPr>
  <p:slideViewPr>
    <p:cSldViewPr snapToGrid="0">
      <p:cViewPr varScale="1">
        <p:scale>
          <a:sx n="57" d="100"/>
          <a:sy n="57" d="100"/>
        </p:scale>
        <p:origin x="124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10/01/2022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Image: https://pixabay.com/vectors/boy-girl-hand-in-hand-kids-school-160168/</a:t>
            </a:r>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 – problem</a:t>
            </a:r>
            <a:r>
              <a:rPr lang="en-US" b="1" baseline="0" dirty="0"/>
              <a:t> page</a:t>
            </a:r>
            <a:r>
              <a:rPr lang="en-US" b="1" dirty="0"/>
              <a:t> (5-15  mins)</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effectLst/>
                <a:latin typeface="Calibri" panose="020F0502020204030204" pitchFamily="34" charset="0"/>
              </a:rPr>
              <a:t>Ensure this activity is completed before delivering the lesson. </a:t>
            </a:r>
            <a:r>
              <a:rPr lang="en-GB"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Calibri" panose="020F0502020204030204" pitchFamily="34" charset="0"/>
              </a:rPr>
              <a:t>Display the above concern</a:t>
            </a:r>
            <a:r>
              <a:rPr lang="en-GB" baseline="0" dirty="0">
                <a:effectLst/>
                <a:latin typeface="Calibri" panose="020F0502020204030204" pitchFamily="34" charset="0"/>
              </a:rPr>
              <a:t> from a teenager’s advice column</a:t>
            </a:r>
            <a:r>
              <a:rPr lang="en-GB" dirty="0">
                <a:effectLst/>
                <a:latin typeface="Calibri" panose="020F0502020204030204" pitchFamily="34" charset="0"/>
              </a:rPr>
              <a:t> on</a:t>
            </a:r>
            <a:r>
              <a:rPr lang="en-GB" baseline="0" dirty="0">
                <a:effectLst/>
                <a:latin typeface="Calibri" panose="020F0502020204030204" pitchFamily="34" charset="0"/>
              </a:rPr>
              <a:t> a flipchart or interactive whiteboard.  Pupils write down their own personal responses without consulting other pupils.  </a:t>
            </a:r>
            <a:r>
              <a:rPr lang="en-GB" dirty="0">
                <a:effectLst/>
                <a:latin typeface="Calibri" panose="020F0502020204030204" pitchFamily="34" charset="0"/>
              </a:rPr>
              <a:t>The purpose of this activity is to enable you to find out pupils’ existing knowledge, skills and attitudes towards mental</a:t>
            </a:r>
            <a:r>
              <a:rPr lang="en-GB" baseline="0" dirty="0">
                <a:effectLst/>
                <a:latin typeface="Calibri" panose="020F0502020204030204" pitchFamily="34" charset="0"/>
              </a:rPr>
              <a:t> health</a:t>
            </a:r>
            <a:r>
              <a:rPr lang="en-GB" dirty="0">
                <a:effectLst/>
                <a:latin typeface="Calibri" panose="020F0502020204030204" pitchFamily="34" charset="0"/>
              </a:rPr>
              <a:t>.  Pupils should work individually. Whilst they are working, do not prompt them in any way.  When complete, ensure pupils write their name at the top of their paper.  Collect in and check pupil responses, noting any </a:t>
            </a:r>
            <a:r>
              <a:rPr lang="en-GB" dirty="0">
                <a:effectLst/>
              </a:rPr>
              <a:t>responses and any misconceptions that need addressing through the lesson.  Keep the papers - pupils will return to this activity at the end of the lesson and the results used to assess their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rPr>
              <a:t>Image: https://pixabay.com/vectors/green-flag-pennon-waving-pennant-303922/</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rPr>
              <a:t>Image: https://pixabay.com/illustrations/writing-hand-writing-hand-pen-1891073/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253986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learning objectives and outcomes, explaining that this lesson will explore some of the feelings and common anxieties pupils may face when starting KS3/middle school and ways in which they can positively manage them.  It will also give them time to carefully consider the best sources of support when seeking help and advice.</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Feelings brainstorm (5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Ask pupils to work in pairs to jot down feelings a person might have when moving to secondary school/KS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Invite them to compare responses and discuss how this situation can cause people to experience mixed-up or conflicting feelings; people can feel lots of different emotions all at once.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Refer back</a:t>
            </a:r>
            <a:r>
              <a:rPr lang="en-GB" b="0" baseline="0" dirty="0"/>
              <a:t> to Lesson 2 – different situations that can prompt similar feelings.</a:t>
            </a:r>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Hopes and challenges activity (10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Read</a:t>
            </a:r>
            <a:r>
              <a:rPr lang="en-GB" i="0" baseline="0" dirty="0"/>
              <a:t> aloud the scenario. </a:t>
            </a:r>
            <a:r>
              <a:rPr lang="en-GB" sz="1200" kern="1200" dirty="0">
                <a:solidFill>
                  <a:schemeClr val="tx1"/>
                </a:solidFill>
                <a:effectLst/>
                <a:latin typeface="+mn-lt"/>
                <a:ea typeface="+mn-ea"/>
                <a:cs typeface="+mn-cs"/>
              </a:rPr>
              <a:t>On a piece of flipchart paper or interactive whiteboard write ‘hopes’ as a heading on the left-hand side and on the right-hand side write ‘challenges’. Pupils suggest what Nusrat might be excited about (hopes) and worried  about (challenges). Record their responses under the headings. </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Hopes might include: making new friends, learning about new subjects, joining different clubs and after school activities, meeting new teachers, going on different school trips, new responsibilities.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Challenges might include: getting lost around the new school building, not being in the same class as best friend/s, more homework, big lunch hall and choosing a meal, don’t understand new subjects, wanting to join a club but don’t know whom to go with, not knowing the rules and getting detention.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Note that some aspects may be both a hope and challenge, such as new responsibilities or making new friends.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Managing challenges  (20 mins)</a:t>
            </a:r>
          </a:p>
          <a:p>
            <a:r>
              <a:rPr lang="en-GB" sz="1200" kern="1200" dirty="0">
                <a:solidFill>
                  <a:schemeClr val="tx1"/>
                </a:solidFill>
                <a:effectLst/>
                <a:latin typeface="+mn-lt"/>
                <a:ea typeface="+mn-ea"/>
                <a:cs typeface="+mn-cs"/>
              </a:rPr>
              <a:t>Organise pupils into small groups and assign each group one of the challenges from the list made in the previous activity.  Pupils write the worry at the centre of their paper and then brainstorm ways in which they could manage the particular worry, including sources of support or help.  </a:t>
            </a:r>
          </a:p>
          <a:p>
            <a:r>
              <a:rPr lang="en-GB" sz="1200" kern="1200" dirty="0">
                <a:solidFill>
                  <a:schemeClr val="tx1"/>
                </a:solidFill>
                <a:effectLst/>
                <a:latin typeface="+mn-lt"/>
                <a:ea typeface="+mn-ea"/>
                <a:cs typeface="+mn-cs"/>
              </a:rPr>
              <a:t>Once complete, each group displays their brainstorm on the classroom wall.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Allow each group a few minutes to look at all the other groups’ work and discuss what they think might work well.  Invite groups to put a tick or a smiley face next to those ideas that they think would be the most effective strategies. </a:t>
            </a:r>
          </a:p>
          <a:p>
            <a:r>
              <a:rPr lang="en-GB" sz="1200" kern="1200" dirty="0">
                <a:solidFill>
                  <a:schemeClr val="tx1"/>
                </a:solidFill>
                <a:effectLst/>
                <a:latin typeface="+mn-lt"/>
                <a:ea typeface="+mn-ea"/>
                <a:cs typeface="+mn-cs"/>
              </a:rPr>
              <a:t>Each group feeds back one or two reasons why they thought some strategies would be particularly effective.</a:t>
            </a:r>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Sources of help and support (10 mins)</a:t>
            </a:r>
          </a:p>
          <a:p>
            <a:r>
              <a:rPr lang="en-GB" sz="1200" kern="1200" dirty="0">
                <a:solidFill>
                  <a:schemeClr val="tx1"/>
                </a:solidFill>
                <a:effectLst/>
                <a:latin typeface="+mn-lt"/>
                <a:ea typeface="+mn-ea"/>
                <a:cs typeface="+mn-cs"/>
              </a:rPr>
              <a:t>Remind</a:t>
            </a:r>
            <a:r>
              <a:rPr lang="en-GB" sz="1200" kern="1200" baseline="0" dirty="0">
                <a:solidFill>
                  <a:schemeClr val="tx1"/>
                </a:solidFill>
                <a:effectLst/>
                <a:latin typeface="+mn-lt"/>
                <a:ea typeface="+mn-ea"/>
                <a:cs typeface="+mn-cs"/>
              </a:rPr>
              <a:t> pupils</a:t>
            </a:r>
            <a:r>
              <a:rPr lang="en-GB" sz="1200" kern="1200" dirty="0">
                <a:solidFill>
                  <a:schemeClr val="tx1"/>
                </a:solidFill>
                <a:effectLst/>
                <a:latin typeface="+mn-lt"/>
                <a:ea typeface="+mn-ea"/>
                <a:cs typeface="+mn-cs"/>
              </a:rPr>
              <a:t> that help and advice is available but that some help and advice may be more useful or more valid than others.  Inevitably, there may be rumours or gossip about starting secondary school/key stage 3 that are not helpful, so finding reliable sources of support will be useful.  </a:t>
            </a:r>
          </a:p>
          <a:p>
            <a:r>
              <a:rPr lang="en-GB" sz="1200" kern="1200" dirty="0">
                <a:solidFill>
                  <a:schemeClr val="tx1"/>
                </a:solidFill>
                <a:effectLst/>
                <a:latin typeface="+mn-lt"/>
                <a:ea typeface="+mn-ea"/>
                <a:cs typeface="+mn-cs"/>
              </a:rPr>
              <a:t>Introduce Resource 1: </a:t>
            </a:r>
            <a:r>
              <a:rPr lang="en-GB" sz="1200" i="1" kern="1200" dirty="0">
                <a:solidFill>
                  <a:schemeClr val="tx1"/>
                </a:solidFill>
                <a:effectLst/>
                <a:latin typeface="+mn-lt"/>
                <a:ea typeface="+mn-ea"/>
                <a:cs typeface="+mn-cs"/>
              </a:rPr>
              <a:t>Sources of support cards – </a:t>
            </a:r>
            <a:r>
              <a:rPr lang="en-GB" sz="1200" kern="1200" dirty="0">
                <a:solidFill>
                  <a:schemeClr val="tx1"/>
                </a:solidFill>
                <a:effectLst/>
                <a:latin typeface="+mn-lt"/>
                <a:ea typeface="+mn-ea"/>
                <a:cs typeface="+mn-cs"/>
              </a:rPr>
              <a:t>each group needs one set.</a:t>
            </a:r>
          </a:p>
          <a:p>
            <a:r>
              <a:rPr lang="en-GB" sz="1200" kern="1200" dirty="0">
                <a:solidFill>
                  <a:schemeClr val="tx1"/>
                </a:solidFill>
                <a:effectLst/>
                <a:latin typeface="+mn-lt"/>
                <a:ea typeface="+mn-ea"/>
                <a:cs typeface="+mn-cs"/>
              </a:rPr>
              <a:t>Working in their groups and reflecting on their work from the previous activity, ask pupils to consider which sources of support would be most useful for Nusrat to talk to about their concerns. Pupils rank the cards</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order of reliability and usefulness, explaining and justifying their views.</a:t>
            </a:r>
          </a:p>
          <a:p>
            <a:r>
              <a:rPr lang="en-GB" sz="1200" kern="1200" dirty="0">
                <a:solidFill>
                  <a:schemeClr val="tx1"/>
                </a:solidFill>
                <a:effectLst/>
                <a:latin typeface="+mn-lt"/>
                <a:ea typeface="+mn-ea"/>
                <a:cs typeface="+mn-cs"/>
              </a:rPr>
              <a:t>Pupils discuss how Nusrat could approach the chosen sources of support and what they could say.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Pupils choose three sources of support that will be the most useful to Nusrat and explain why.</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Pupils consider some of the advantages and disadvantages of each of the sources of support.  What types of concerns might be more useful than others?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Image: https://pixabay.com/illustrations/away-junction-direction-1020200/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Plenary and endpoint assessment (15 mins)</a:t>
            </a:r>
          </a:p>
          <a:p>
            <a:r>
              <a:rPr lang="en-GB" sz="1200" kern="1200" dirty="0">
                <a:solidFill>
                  <a:schemeClr val="tx1"/>
                </a:solidFill>
                <a:effectLst/>
                <a:latin typeface="+mn-lt"/>
                <a:ea typeface="+mn-ea"/>
                <a:cs typeface="+mn-cs"/>
              </a:rPr>
              <a:t>Ask pupils to write a short uplifting message of advice using Resource 2: </a:t>
            </a:r>
            <a:r>
              <a:rPr lang="en-GB" sz="1200" i="1" kern="1200" dirty="0">
                <a:solidFill>
                  <a:schemeClr val="tx1"/>
                </a:solidFill>
                <a:effectLst/>
                <a:latin typeface="+mn-lt"/>
                <a:ea typeface="+mn-ea"/>
                <a:cs typeface="+mn-cs"/>
              </a:rPr>
              <a:t>Message to self,</a:t>
            </a:r>
            <a:r>
              <a:rPr lang="en-GB" sz="1200" kern="1200" dirty="0">
                <a:solidFill>
                  <a:schemeClr val="tx1"/>
                </a:solidFill>
                <a:effectLst/>
                <a:latin typeface="+mn-lt"/>
                <a:ea typeface="+mn-ea"/>
                <a:cs typeface="+mn-cs"/>
              </a:rPr>
              <a:t> to open and read on the evening before they start their new school.   Which key bits of advice are going to help them manage their thoughts and feelings so that they are ready to cope with all the opportunities and challenges of moving into Year 7?  </a:t>
            </a:r>
          </a:p>
          <a:p>
            <a:r>
              <a:rPr lang="en-GB" sz="1200" kern="1200" dirty="0">
                <a:solidFill>
                  <a:schemeClr val="tx1"/>
                </a:solidFill>
                <a:effectLst/>
                <a:latin typeface="+mn-lt"/>
                <a:ea typeface="+mn-ea"/>
                <a:cs typeface="+mn-cs"/>
              </a:rPr>
              <a:t>Allow time for pupils to write anonymous questions and follow up as appropriate following this lesson.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Pupils revisit their response to Nusrat’s question…</a:t>
            </a:r>
          </a:p>
          <a:p>
            <a:r>
              <a:rPr lang="en-GB" sz="1200" b="1" i="1" kern="1200" dirty="0">
                <a:solidFill>
                  <a:schemeClr val="tx1"/>
                </a:solidFill>
                <a:effectLst/>
                <a:latin typeface="+mn-lt"/>
                <a:ea typeface="+mn-ea"/>
                <a:cs typeface="+mn-cs"/>
              </a:rPr>
              <a:t>Dear Ask Ali, </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I am really worried about starting secondary school, what is the best thing to do?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Nusrat, age 11</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amend it in the light of their new learning, adding any further ideas, using a different coloured pen.</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Extension activity – OPTIONAL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Invite pupils to write a news piece for the school website or newsletter describing practical steps to take between now and the start of secondary school.  This could include how to manage feelings and anxieties over the Summer holiday break, on the evening before they start their new school and on the first day.  This could then be shared and promoted with Year 6 pupils and parents.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4048124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10/01/2022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10/01/2022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10/01/2022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10/01/2022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10/01/2022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10/01/2022</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10/01/2022</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10/01/2022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10/01/2022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4871" y="3294935"/>
            <a:ext cx="1022679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latin typeface="League Spartan" panose="00000800000000000000" pitchFamily="50" charset="0"/>
              </a:rPr>
              <a:t>Lesson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solidFill>
                  <a:srgbClr val="95519E"/>
                </a:solidFill>
                <a:latin typeface="League Spartan" panose="00000800000000000000" pitchFamily="50" charset="0"/>
              </a:rPr>
              <a:t>Feelings and common anxieties when transitioning to middle school</a:t>
            </a:r>
            <a:endParaRPr kumimoji="0" lang="en-GB" sz="40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Footer Placeholder 3"/>
          <p:cNvSpPr>
            <a:spLocks noGrp="1"/>
          </p:cNvSpPr>
          <p:nvPr>
            <p:ph type="ftr" sz="quarter" idx="11"/>
          </p:nvPr>
        </p:nvSpPr>
        <p:spPr>
          <a:xfrm>
            <a:off x="0" y="6462785"/>
            <a:ext cx="12192000" cy="365125"/>
          </a:xfrm>
        </p:spPr>
        <p:txBody>
          <a:bodyPr/>
          <a:lstStyle/>
          <a:p>
            <a:r>
              <a:rPr lang="en-GB" sz="1050" dirty="0"/>
              <a:t>© PSHE Association 2021</a:t>
            </a:r>
            <a:r>
              <a:rPr lang="en-GB" dirty="0"/>
              <a:t>	 </a:t>
            </a:r>
          </a:p>
        </p:txBody>
      </p:sp>
      <p:grpSp>
        <p:nvGrpSpPr>
          <p:cNvPr id="5" name="Group 4"/>
          <p:cNvGrpSpPr/>
          <p:nvPr/>
        </p:nvGrpSpPr>
        <p:grpSpPr>
          <a:xfrm>
            <a:off x="3289561" y="644316"/>
            <a:ext cx="5629835" cy="2562210"/>
            <a:chOff x="3289561" y="644316"/>
            <a:chExt cx="5629835" cy="2562210"/>
          </a:xfrm>
        </p:grpSpPr>
        <p:pic>
          <p:nvPicPr>
            <p:cNvPr id="1026" name="Picture 2" descr="Children, Students, Boy And Girl, School, Learning"/>
            <p:cNvPicPr>
              <a:picLocks noChangeAspect="1" noChangeArrowheads="1"/>
            </p:cNvPicPr>
            <p:nvPr/>
          </p:nvPicPr>
          <p:blipFill rotWithShape="1">
            <a:blip r:embed="rId3">
              <a:extLst>
                <a:ext uri="{28A0092B-C50C-407E-A947-70E740481C1C}">
                  <a14:useLocalDpi xmlns:a14="http://schemas.microsoft.com/office/drawing/2010/main" val="0"/>
                </a:ext>
              </a:extLst>
            </a:blip>
            <a:srcRect l="56926" b="48832"/>
            <a:stretch/>
          </p:blipFill>
          <p:spPr bwMode="auto">
            <a:xfrm>
              <a:off x="3289561" y="696867"/>
              <a:ext cx="2868706" cy="25096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hildren, Students, Boy And Girl, School, Learning"/>
            <p:cNvPicPr>
              <a:picLocks noChangeAspect="1" noChangeArrowheads="1"/>
            </p:cNvPicPr>
            <p:nvPr/>
          </p:nvPicPr>
          <p:blipFill rotWithShape="1">
            <a:blip r:embed="rId3">
              <a:extLst>
                <a:ext uri="{28A0092B-C50C-407E-A947-70E740481C1C}">
                  <a14:useLocalDpi xmlns:a14="http://schemas.microsoft.com/office/drawing/2010/main" val="0"/>
                </a:ext>
              </a:extLst>
            </a:blip>
            <a:srcRect l="58691" t="49836"/>
            <a:stretch/>
          </p:blipFill>
          <p:spPr bwMode="auto">
            <a:xfrm>
              <a:off x="6158267" y="644316"/>
              <a:ext cx="2761129" cy="24693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624" y="217012"/>
            <a:ext cx="11329556" cy="1446550"/>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Problem page:</a:t>
            </a:r>
          </a:p>
          <a:p>
            <a:r>
              <a:rPr lang="en-GB" sz="4400" b="1" dirty="0">
                <a:solidFill>
                  <a:srgbClr val="95519E"/>
                </a:solidFill>
                <a:latin typeface="League Spartan" panose="00000800000000000000" pitchFamily="50" charset="0"/>
              </a:rPr>
              <a:t>What’s our starting point? </a:t>
            </a:r>
          </a:p>
        </p:txBody>
      </p:sp>
      <p:sp>
        <p:nvSpPr>
          <p:cNvPr id="8" name="TextBox 7"/>
          <p:cNvSpPr txBox="1"/>
          <p:nvPr/>
        </p:nvSpPr>
        <p:spPr>
          <a:xfrm>
            <a:off x="475114" y="1708637"/>
            <a:ext cx="9804400" cy="4401205"/>
          </a:xfrm>
          <a:prstGeom prst="rect">
            <a:avLst/>
          </a:prstGeom>
          <a:noFill/>
        </p:spPr>
        <p:txBody>
          <a:bodyPr wrap="square" rtlCol="0">
            <a:spAutoFit/>
          </a:bodyPr>
          <a:lstStyle/>
          <a:p>
            <a:r>
              <a:rPr lang="en-US" sz="2800" dirty="0">
                <a:latin typeface="Lato" panose="020B0604020202020204" charset="0"/>
                <a:ea typeface="Lato" panose="020B0604020202020204" charset="0"/>
                <a:cs typeface="Lato" panose="020B0604020202020204" charset="0"/>
              </a:rPr>
              <a:t>Imagine you are working for a teenager’s advice column for a magazine or online forum.</a:t>
            </a:r>
          </a:p>
          <a:p>
            <a:r>
              <a:rPr lang="en-US" sz="2800" dirty="0">
                <a:latin typeface="Lato" panose="020B0604020202020204" charset="0"/>
                <a:ea typeface="Lato" panose="020B0604020202020204" charset="0"/>
                <a:cs typeface="Lato" panose="020B0604020202020204" charset="0"/>
              </a:rPr>
              <a:t>Write a response to this concern:</a:t>
            </a:r>
          </a:p>
          <a:p>
            <a:endParaRPr lang="en-US" sz="2800" b="1" dirty="0">
              <a:latin typeface="Lato" panose="020B0604020202020204" charset="0"/>
              <a:ea typeface="Lato" panose="020B0604020202020204" charset="0"/>
              <a:cs typeface="Lato" panose="020B0604020202020204" charset="0"/>
            </a:endParaRPr>
          </a:p>
          <a:p>
            <a:r>
              <a:rPr lang="en-US" sz="2800" i="1" dirty="0">
                <a:latin typeface="Lato" panose="020B0604020202020204" charset="0"/>
                <a:ea typeface="Lato" panose="020B0604020202020204" charset="0"/>
                <a:cs typeface="Lato" panose="020B0604020202020204" charset="0"/>
              </a:rPr>
              <a:t>Dear Ask Ali,</a:t>
            </a:r>
          </a:p>
          <a:p>
            <a:endParaRPr lang="en-US" sz="2800" i="1" dirty="0">
              <a:latin typeface="Lato" panose="020B0604020202020204" charset="0"/>
              <a:ea typeface="Lato" panose="020B0604020202020204" charset="0"/>
              <a:cs typeface="Lato" panose="020B0604020202020204" charset="0"/>
            </a:endParaRPr>
          </a:p>
          <a:p>
            <a:r>
              <a:rPr lang="en-US" sz="2800" i="1" dirty="0">
                <a:latin typeface="Lato" panose="020B0604020202020204" charset="0"/>
                <a:ea typeface="Lato" panose="020B0604020202020204" charset="0"/>
                <a:cs typeface="Lato" panose="020B0604020202020204" charset="0"/>
              </a:rPr>
              <a:t>I am really worried about starting middle school, </a:t>
            </a:r>
          </a:p>
          <a:p>
            <a:r>
              <a:rPr lang="en-US" sz="2800" i="1" dirty="0">
                <a:latin typeface="Lato" panose="020B0604020202020204" charset="0"/>
                <a:ea typeface="Lato" panose="020B0604020202020204" charset="0"/>
                <a:cs typeface="Lato" panose="020B0604020202020204" charset="0"/>
              </a:rPr>
              <a:t>what is the best thing to do?</a:t>
            </a:r>
          </a:p>
          <a:p>
            <a:endParaRPr lang="en-US" sz="2800" i="1" dirty="0">
              <a:latin typeface="Lato" panose="020B0604020202020204" charset="0"/>
              <a:ea typeface="Lato" panose="020B0604020202020204" charset="0"/>
              <a:cs typeface="Lato" panose="020B0604020202020204" charset="0"/>
            </a:endParaRPr>
          </a:p>
          <a:p>
            <a:r>
              <a:rPr lang="en-US" sz="2800" i="1" dirty="0">
                <a:latin typeface="Lato" panose="020B0604020202020204" charset="0"/>
                <a:ea typeface="Lato" panose="020B0604020202020204" charset="0"/>
                <a:cs typeface="Lato" panose="020B0604020202020204" charset="0"/>
              </a:rPr>
              <a:t>Nusrat, age 11</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pic>
        <p:nvPicPr>
          <p:cNvPr id="7" name="Picture 4" descr="Green, Flag, Pennon, Waving, Penn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279514" y="290683"/>
            <a:ext cx="1495237" cy="12515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riting, Hand Writing, Hand, Pen, Paperwork, Off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9758" y="2658765"/>
            <a:ext cx="2330768" cy="349615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04B02523-6F58-4E99-A386-4D735CEA40FF}"/>
              </a:ext>
            </a:extLst>
          </p:cNvPr>
          <p:cNvSpPr>
            <a:spLocks noGrp="1"/>
          </p:cNvSpPr>
          <p:nvPr>
            <p:ph type="ftr" sz="quarter" idx="11"/>
          </p:nvPr>
        </p:nvSpPr>
        <p:spPr>
          <a:xfrm>
            <a:off x="0" y="646278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57663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681" y="2529301"/>
            <a:ext cx="11493499" cy="3677930"/>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32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feelings people might experience when moving to middle school </a:t>
            </a:r>
          </a:p>
          <a:p>
            <a:pPr marL="914400" lvl="1" indent="-457200">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recognize common causes of worry, challenges and opportunities that may be part of this transition</a:t>
            </a:r>
          </a:p>
          <a:p>
            <a:pPr marL="914400" lvl="1" indent="-457200">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and evaluate the usefulness and reliability of different sources of support and information available; explain how to access them</a:t>
            </a:r>
          </a:p>
          <a:p>
            <a:pPr marL="914400" lvl="1" indent="-457200">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ways to positively manage the move to middle school</a:t>
            </a:r>
          </a:p>
          <a:p>
            <a:pPr marL="914400" lvl="1" indent="-457200">
              <a:buSzPct val="202000"/>
              <a:buBlip>
                <a:blip r:embed="rId3"/>
              </a:buBlip>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71718" y="296394"/>
            <a:ext cx="12263718" cy="1384995"/>
          </a:xfrm>
          <a:prstGeom prst="rect">
            <a:avLst/>
          </a:prstGeom>
          <a:solidFill>
            <a:schemeClr val="bg1"/>
          </a:solidFill>
        </p:spPr>
        <p:txBody>
          <a:bodyPr wrap="square" rtlCol="0">
            <a:spAutoFit/>
          </a:bodyPr>
          <a:lstStyle/>
          <a:p>
            <a:pPr lvl="3"/>
            <a:r>
              <a:rPr lang="en-GB" sz="2800" b="1" dirty="0">
                <a:latin typeface="League Spartan" panose="00000800000000000000" pitchFamily="50" charset="0"/>
              </a:rPr>
              <a:t>We are learning about the feelings and common anxieties students face when moving to middle school and ways of managing these feelings</a:t>
            </a:r>
            <a:endParaRPr lang="en-GB" sz="8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374" y="299932"/>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349090" y="2141866"/>
            <a:ext cx="877333" cy="1001704"/>
          </a:xfrm>
          <a:prstGeom prst="rect">
            <a:avLst/>
          </a:prstGeom>
        </p:spPr>
      </p:pic>
      <p:sp>
        <p:nvSpPr>
          <p:cNvPr id="9" name="Footer Placeholder 3">
            <a:extLst>
              <a:ext uri="{FF2B5EF4-FFF2-40B4-BE49-F238E27FC236}">
                <a16:creationId xmlns:a16="http://schemas.microsoft.com/office/drawing/2014/main" id="{5DD9711F-B207-43F2-85B2-D0E98E3CDB10}"/>
              </a:ext>
            </a:extLst>
          </p:cNvPr>
          <p:cNvSpPr>
            <a:spLocks noGrp="1"/>
          </p:cNvSpPr>
          <p:nvPr>
            <p:ph type="ftr" sz="quarter" idx="11"/>
          </p:nvPr>
        </p:nvSpPr>
        <p:spPr>
          <a:xfrm>
            <a:off x="0" y="646278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0" y="382612"/>
            <a:ext cx="11661799" cy="1446550"/>
          </a:xfrm>
          <a:prstGeom prst="rect">
            <a:avLst/>
          </a:prstGeom>
          <a:noFill/>
        </p:spPr>
        <p:txBody>
          <a:bodyPr wrap="square" rtlCol="0">
            <a:spAutoFit/>
          </a:bodyPr>
          <a:lstStyle/>
          <a:p>
            <a:pPr algn="ctr"/>
            <a:r>
              <a:rPr lang="en-GB" sz="4400" b="1" dirty="0">
                <a:solidFill>
                  <a:srgbClr val="95519E"/>
                </a:solidFill>
                <a:latin typeface="League Spartan" panose="00000800000000000000" pitchFamily="50" charset="0"/>
              </a:rPr>
              <a:t>Starting middle school</a:t>
            </a:r>
          </a:p>
          <a:p>
            <a:endParaRPr lang="en-GB" sz="4400" b="1" dirty="0">
              <a:solidFill>
                <a:srgbClr val="95519E"/>
              </a:solidFill>
              <a:latin typeface="League Spartan" panose="00000800000000000000" pitchFamily="50" charset="0"/>
            </a:endParaRP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5" name="TextBox 4"/>
          <p:cNvSpPr txBox="1"/>
          <p:nvPr/>
        </p:nvSpPr>
        <p:spPr>
          <a:xfrm rot="10800000" flipV="1">
            <a:off x="2349500" y="5335290"/>
            <a:ext cx="7171018" cy="523220"/>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What feelings might a person might have</a:t>
            </a:r>
            <a:r>
              <a:rPr lang="en-GB" sz="2400" dirty="0">
                <a:latin typeface="Lato" panose="020B0604020202020204" charset="0"/>
                <a:ea typeface="Lato" panose="020B0604020202020204" charset="0"/>
                <a:cs typeface="Lato" panose="020B0604020202020204" charset="0"/>
              </a:rPr>
              <a:t>?</a:t>
            </a:r>
          </a:p>
        </p:txBody>
      </p:sp>
      <p:pic>
        <p:nvPicPr>
          <p:cNvPr id="2050" name="Picture 2" descr="Education, Back To School, School Supplies, Pencil"/>
          <p:cNvPicPr>
            <a:picLocks noChangeAspect="1" noChangeArrowheads="1"/>
          </p:cNvPicPr>
          <p:nvPr/>
        </p:nvPicPr>
        <p:blipFill rotWithShape="1">
          <a:blip r:embed="rId3">
            <a:extLst>
              <a:ext uri="{28A0092B-C50C-407E-A947-70E740481C1C}">
                <a14:useLocalDpi xmlns:a14="http://schemas.microsoft.com/office/drawing/2010/main" val="0"/>
              </a:ext>
            </a:extLst>
          </a:blip>
          <a:srcRect l="38298" r="34643" b="65921"/>
          <a:stretch/>
        </p:blipFill>
        <p:spPr bwMode="auto">
          <a:xfrm>
            <a:off x="3442447" y="1370904"/>
            <a:ext cx="5056094" cy="380084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BC3462B2-69DF-479A-B35F-B9758AB7FD9F}"/>
              </a:ext>
            </a:extLst>
          </p:cNvPr>
          <p:cNvSpPr>
            <a:spLocks noGrp="1"/>
          </p:cNvSpPr>
          <p:nvPr>
            <p:ph type="ftr" sz="quarter" idx="11"/>
          </p:nvPr>
        </p:nvSpPr>
        <p:spPr>
          <a:xfrm>
            <a:off x="0" y="646278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300" y="549069"/>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Hopes and challenges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4" name="Rectangle 3"/>
          <p:cNvSpPr/>
          <p:nvPr/>
        </p:nvSpPr>
        <p:spPr>
          <a:xfrm>
            <a:off x="368300" y="1731125"/>
            <a:ext cx="11582401" cy="1815882"/>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It’s the night before Nusrat starts middle school and they’re in their bedroom thinking about the next day.  Nusrat’s uniform is all laid out and their bag is packed and ready.  Nusrat feels kind of excited, but a few things are worrying them too.   </a:t>
            </a:r>
          </a:p>
        </p:txBody>
      </p:sp>
      <p:sp>
        <p:nvSpPr>
          <p:cNvPr id="9" name="TextBox 8"/>
          <p:cNvSpPr txBox="1"/>
          <p:nvPr/>
        </p:nvSpPr>
        <p:spPr>
          <a:xfrm>
            <a:off x="601382" y="4433569"/>
            <a:ext cx="7377206" cy="1077218"/>
          </a:xfrm>
          <a:prstGeom prst="rect">
            <a:avLst/>
          </a:prstGeom>
          <a:noFill/>
        </p:spPr>
        <p:txBody>
          <a:bodyPr wrap="square" rtlCol="0">
            <a:spAutoFit/>
          </a:bodyPr>
          <a:lstStyle/>
          <a:p>
            <a:r>
              <a:rPr lang="en-GB" sz="3200" dirty="0">
                <a:solidFill>
                  <a:srgbClr val="95519E"/>
                </a:solidFill>
                <a:latin typeface="Lato" panose="020B0604020202020204" charset="0"/>
                <a:ea typeface="Lato" panose="020B0604020202020204" charset="0"/>
                <a:cs typeface="Lato" panose="020B0604020202020204" charset="0"/>
              </a:rPr>
              <a:t>What might Nusrat be excited about (hopes) and worried about (challenges)?</a:t>
            </a:r>
          </a:p>
        </p:txBody>
      </p:sp>
      <p:pic>
        <p:nvPicPr>
          <p:cNvPr id="3074" name="Picture 2" descr="Back To School, Bus, Back,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579" y="4041279"/>
            <a:ext cx="2768601" cy="1994332"/>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B11EF56A-B169-4135-B471-FE274ACD2DDD}"/>
              </a:ext>
            </a:extLst>
          </p:cNvPr>
          <p:cNvSpPr>
            <a:spLocks noGrp="1"/>
          </p:cNvSpPr>
          <p:nvPr>
            <p:ph type="ftr" sz="quarter" idx="11"/>
          </p:nvPr>
        </p:nvSpPr>
        <p:spPr>
          <a:xfrm>
            <a:off x="0" y="646278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25750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118" y="44509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Managing challenges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6</a:t>
            </a:fld>
            <a:endParaRPr lang="en-GB" dirty="0"/>
          </a:p>
        </p:txBody>
      </p:sp>
      <p:sp>
        <p:nvSpPr>
          <p:cNvPr id="10" name="TextBox 9"/>
          <p:cNvSpPr txBox="1"/>
          <p:nvPr/>
        </p:nvSpPr>
        <p:spPr>
          <a:xfrm>
            <a:off x="6343650" y="3686175"/>
            <a:ext cx="5314950" cy="461665"/>
          </a:xfrm>
          <a:prstGeom prst="rect">
            <a:avLst/>
          </a:prstGeom>
          <a:solidFill>
            <a:schemeClr val="bg1"/>
          </a:solidFill>
          <a:ln>
            <a:noFill/>
          </a:ln>
        </p:spPr>
        <p:txBody>
          <a:bodyPr wrap="square" rtlCol="0">
            <a:spAutoFit/>
          </a:bodyPr>
          <a:lstStyle/>
          <a:p>
            <a:endParaRPr lang="en-GB" sz="2400" dirty="0">
              <a:solidFill>
                <a:srgbClr val="7030A0"/>
              </a:solidFill>
              <a:latin typeface="League Spartan" panose="00000800000000000000" charset="0"/>
              <a:ea typeface="Lato" panose="020F0502020204030203" pitchFamily="34" charset="0"/>
              <a:cs typeface="Lato" panose="020F0502020204030203" pitchFamily="34" charset="0"/>
            </a:endParaRPr>
          </a:p>
        </p:txBody>
      </p:sp>
      <p:sp>
        <p:nvSpPr>
          <p:cNvPr id="4" name="TextBox 3"/>
          <p:cNvSpPr txBox="1"/>
          <p:nvPr/>
        </p:nvSpPr>
        <p:spPr>
          <a:xfrm>
            <a:off x="478118" y="1650717"/>
            <a:ext cx="6946900" cy="2000548"/>
          </a:xfrm>
          <a:prstGeom prst="rect">
            <a:avLst/>
          </a:prstGeom>
          <a:noFill/>
        </p:spPr>
        <p:txBody>
          <a:bodyPr wrap="square" rtlCol="0">
            <a:spAutoFit/>
          </a:bodyPr>
          <a:lstStyle/>
          <a:p>
            <a:r>
              <a:rPr lang="en-GB" sz="2800" b="1" dirty="0">
                <a:latin typeface="Lato" panose="020B0604020202020204" charset="0"/>
                <a:ea typeface="Lato" panose="020B0604020202020204" charset="0"/>
                <a:cs typeface="Lato" panose="020B0604020202020204" charset="0"/>
              </a:rPr>
              <a:t>How could Nusrat manage the worry?  </a:t>
            </a:r>
          </a:p>
          <a:p>
            <a:endParaRPr lang="en-GB" sz="2800" b="1" dirty="0">
              <a:latin typeface="Lato" panose="020B0604020202020204" charset="0"/>
              <a:ea typeface="Lato" panose="020B0604020202020204" charset="0"/>
              <a:cs typeface="Lato" panose="020B0604020202020204" charset="0"/>
            </a:endParaRPr>
          </a:p>
          <a:p>
            <a:r>
              <a:rPr lang="en-GB" sz="2800" b="1" dirty="0">
                <a:latin typeface="Lato" panose="020B0604020202020204" charset="0"/>
                <a:ea typeface="Lato" panose="020B0604020202020204" charset="0"/>
                <a:cs typeface="Lato" panose="020B0604020202020204" charset="0"/>
              </a:rPr>
              <a:t>What could be sources of help or support?</a:t>
            </a:r>
          </a:p>
          <a:p>
            <a:endParaRPr lang="en-GB" sz="2000" b="1" dirty="0">
              <a:latin typeface="Lato" panose="020B0604020202020204" charset="0"/>
              <a:ea typeface="Lato" panose="020B0604020202020204" charset="0"/>
              <a:cs typeface="Lato" panose="020B0604020202020204" charset="0"/>
            </a:endParaRPr>
          </a:p>
          <a:p>
            <a:endParaRPr lang="en-GB" sz="2000" b="1" dirty="0">
              <a:latin typeface="Lato" panose="020B0604020202020204" charset="0"/>
              <a:ea typeface="Lato" panose="020B0604020202020204" charset="0"/>
              <a:cs typeface="Lato" panose="020B0604020202020204" charset="0"/>
            </a:endParaRPr>
          </a:p>
        </p:txBody>
      </p:sp>
      <p:sp>
        <p:nvSpPr>
          <p:cNvPr id="6" name="TextBox 5"/>
          <p:cNvSpPr txBox="1"/>
          <p:nvPr/>
        </p:nvSpPr>
        <p:spPr>
          <a:xfrm rot="10800000" flipV="1">
            <a:off x="711200" y="3841224"/>
            <a:ext cx="6159499" cy="1200329"/>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Put a       or a        next to those ideas which you think would be the most effective strategies</a:t>
            </a:r>
          </a:p>
        </p:txBody>
      </p:sp>
      <p:pic>
        <p:nvPicPr>
          <p:cNvPr id="4100" name="Picture 4" descr="Check Mark, Tick Mark, Check, Corr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4229" y="3809379"/>
            <a:ext cx="520852" cy="5118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miley, Happy, Face, Smile, Lucky, Lu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177" y="3841224"/>
            <a:ext cx="409289" cy="40928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erson rock climbing during day 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100" y="1319784"/>
            <a:ext cx="4330700" cy="4422028"/>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a:extLst>
              <a:ext uri="{FF2B5EF4-FFF2-40B4-BE49-F238E27FC236}">
                <a16:creationId xmlns:a16="http://schemas.microsoft.com/office/drawing/2014/main" id="{8F1A2921-6762-4F51-89B9-39F70C0765D5}"/>
              </a:ext>
            </a:extLst>
          </p:cNvPr>
          <p:cNvSpPr>
            <a:spLocks noGrp="1"/>
          </p:cNvSpPr>
          <p:nvPr>
            <p:ph type="ftr" sz="quarter" idx="11"/>
          </p:nvPr>
        </p:nvSpPr>
        <p:spPr>
          <a:xfrm>
            <a:off x="0" y="646278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25713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fade">
                                      <p:cBhvr>
                                        <p:cTn id="20" dur="500"/>
                                        <p:tgtEl>
                                          <p:spTgt spid="4100"/>
                                        </p:tgtEl>
                                      </p:cBhvr>
                                    </p:animEffect>
                                  </p:childTnLst>
                                </p:cTn>
                              </p:par>
                              <p:par>
                                <p:cTn id="21" presetID="10" presetClass="entr" presetSubtype="0"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fade">
                                      <p:cBhvr>
                                        <p:cTn id="23"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769441"/>
          </a:xfrm>
          <a:prstGeom prst="rect">
            <a:avLst/>
          </a:prstGeom>
          <a:noFill/>
        </p:spPr>
        <p:txBody>
          <a:bodyPr wrap="square" rtlCol="0">
            <a:spAutoFit/>
          </a:bodyPr>
          <a:lstStyle/>
          <a:p>
            <a:endParaRPr lang="en-GB" sz="4400" b="1" dirty="0">
              <a:solidFill>
                <a:srgbClr val="95519E"/>
              </a:solidFill>
              <a:latin typeface="League Spartan" panose="00000800000000000000" pitchFamily="50" charset="0"/>
            </a:endParaRPr>
          </a:p>
        </p:txBody>
      </p:sp>
      <p:sp>
        <p:nvSpPr>
          <p:cNvPr id="8" name="TextBox 7"/>
          <p:cNvSpPr txBox="1"/>
          <p:nvPr/>
        </p:nvSpPr>
        <p:spPr>
          <a:xfrm>
            <a:off x="351753" y="498095"/>
            <a:ext cx="1030604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Sources of help and support</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9" name="TextBox 8"/>
          <p:cNvSpPr txBox="1"/>
          <p:nvPr/>
        </p:nvSpPr>
        <p:spPr>
          <a:xfrm>
            <a:off x="460813" y="2045303"/>
            <a:ext cx="11079367" cy="954107"/>
          </a:xfrm>
          <a:prstGeom prst="rect">
            <a:avLst/>
          </a:prstGeom>
          <a:noFill/>
        </p:spPr>
        <p:txBody>
          <a:bodyPr wrap="square" rtlCol="0">
            <a:spAutoFit/>
          </a:bodyPr>
          <a:lstStyle/>
          <a:p>
            <a:r>
              <a:rPr lang="en-US" sz="2800" dirty="0">
                <a:latin typeface="Lato" panose="020B0604020202020204" charset="0"/>
                <a:ea typeface="Lato" panose="020B0604020202020204" charset="0"/>
                <a:cs typeface="Lato" panose="020B0604020202020204" charset="0"/>
              </a:rPr>
              <a:t>Which sources of support would be most useful for Nusrat to talk to about their concerns?</a:t>
            </a:r>
          </a:p>
        </p:txBody>
      </p:sp>
      <p:sp>
        <p:nvSpPr>
          <p:cNvPr id="11" name="TextBox 10"/>
          <p:cNvSpPr txBox="1"/>
          <p:nvPr/>
        </p:nvSpPr>
        <p:spPr>
          <a:xfrm>
            <a:off x="476251" y="1571639"/>
            <a:ext cx="2768554" cy="461665"/>
          </a:xfrm>
          <a:prstGeom prst="rect">
            <a:avLst/>
          </a:prstGeom>
          <a:noFill/>
        </p:spPr>
        <p:txBody>
          <a:bodyPr wrap="square" rtlCol="0">
            <a:spAutoFit/>
          </a:bodyPr>
          <a:lstStyle/>
          <a:p>
            <a:r>
              <a:rPr lang="en-GB" sz="2400" dirty="0">
                <a:latin typeface="League Spartan" panose="00000800000000000000" pitchFamily="50" charset="0"/>
                <a:ea typeface="Lato" panose="020B0604020202020204" charset="0"/>
                <a:cs typeface="Lato" panose="020B0604020202020204" charset="0"/>
              </a:rPr>
              <a:t>In groups</a:t>
            </a:r>
            <a:r>
              <a:rPr lang="en-GB" dirty="0">
                <a:latin typeface="Lato" panose="020B0604020202020204" charset="0"/>
                <a:ea typeface="Lato" panose="020B0604020202020204" charset="0"/>
                <a:cs typeface="Lato" panose="020B0604020202020204" charset="0"/>
              </a:rPr>
              <a:t>:</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59958" b="29919"/>
          <a:stretch/>
        </p:blipFill>
        <p:spPr>
          <a:xfrm>
            <a:off x="150645" y="5925583"/>
            <a:ext cx="766525" cy="84407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1178064" y="5883679"/>
            <a:ext cx="541329" cy="871680"/>
          </a:xfrm>
          <a:prstGeom prst="rect">
            <a:avLst/>
          </a:prstGeom>
        </p:spPr>
      </p:pic>
      <p:pic>
        <p:nvPicPr>
          <p:cNvPr id="4098" name="Picture 2" descr="Away, Junction, Direction, Fork In The Road, Deci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1905" y="88901"/>
            <a:ext cx="2331795" cy="1893018"/>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3">
            <a:extLst>
              <a:ext uri="{FF2B5EF4-FFF2-40B4-BE49-F238E27FC236}">
                <a16:creationId xmlns:a16="http://schemas.microsoft.com/office/drawing/2014/main" id="{4C597DA4-8120-4395-82EB-A4841EF33A63}"/>
              </a:ext>
            </a:extLst>
          </p:cNvPr>
          <p:cNvSpPr>
            <a:spLocks noGrp="1"/>
          </p:cNvSpPr>
          <p:nvPr>
            <p:ph type="ftr" sz="quarter" idx="11"/>
          </p:nvPr>
        </p:nvSpPr>
        <p:spPr>
          <a:xfrm>
            <a:off x="0" y="6462785"/>
            <a:ext cx="12192000" cy="365125"/>
          </a:xfrm>
        </p:spPr>
        <p:txBody>
          <a:bodyPr/>
          <a:lstStyle/>
          <a:p>
            <a:r>
              <a:rPr lang="en-GB" sz="1050" dirty="0"/>
              <a:t>© PSHE Association 2021</a:t>
            </a:r>
            <a:r>
              <a:rPr lang="en-GB" dirty="0"/>
              <a:t>	 </a:t>
            </a:r>
          </a:p>
        </p:txBody>
      </p:sp>
      <p:graphicFrame>
        <p:nvGraphicFramePr>
          <p:cNvPr id="5" name="Table 5">
            <a:extLst>
              <a:ext uri="{FF2B5EF4-FFF2-40B4-BE49-F238E27FC236}">
                <a16:creationId xmlns:a16="http://schemas.microsoft.com/office/drawing/2014/main" id="{E91C63D2-D180-4388-BF79-C39460B9C4F9}"/>
              </a:ext>
            </a:extLst>
          </p:cNvPr>
          <p:cNvGraphicFramePr>
            <a:graphicFrameLocks noGrp="1"/>
          </p:cNvGraphicFramePr>
          <p:nvPr>
            <p:extLst>
              <p:ext uri="{D42A27DB-BD31-4B8C-83A1-F6EECF244321}">
                <p14:modId xmlns:p14="http://schemas.microsoft.com/office/powerpoint/2010/main" val="1842925195"/>
              </p:ext>
            </p:extLst>
          </p:nvPr>
        </p:nvGraphicFramePr>
        <p:xfrm>
          <a:off x="2032000" y="3247737"/>
          <a:ext cx="8128000" cy="2565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981161211"/>
                    </a:ext>
                  </a:extLst>
                </a:gridCol>
                <a:gridCol w="2032000">
                  <a:extLst>
                    <a:ext uri="{9D8B030D-6E8A-4147-A177-3AD203B41FA5}">
                      <a16:colId xmlns:a16="http://schemas.microsoft.com/office/drawing/2014/main" val="1809576082"/>
                    </a:ext>
                  </a:extLst>
                </a:gridCol>
                <a:gridCol w="2032000">
                  <a:extLst>
                    <a:ext uri="{9D8B030D-6E8A-4147-A177-3AD203B41FA5}">
                      <a16:colId xmlns:a16="http://schemas.microsoft.com/office/drawing/2014/main" val="3639629429"/>
                    </a:ext>
                  </a:extLst>
                </a:gridCol>
                <a:gridCol w="2032000">
                  <a:extLst>
                    <a:ext uri="{9D8B030D-6E8A-4147-A177-3AD203B41FA5}">
                      <a16:colId xmlns:a16="http://schemas.microsoft.com/office/drawing/2014/main" val="1139009354"/>
                    </a:ext>
                  </a:extLst>
                </a:gridCol>
              </a:tblGrid>
              <a:tr h="370840">
                <a:tc gridSpan="4">
                  <a:txBody>
                    <a:bodyPr/>
                    <a:lstStyle/>
                    <a:p>
                      <a:r>
                        <a:rPr lang="en-US" dirty="0"/>
                        <a:t>Sources of Support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06624912"/>
                  </a:ext>
                </a:extLst>
              </a:tr>
              <a:tr h="370840">
                <a:tc>
                  <a:txBody>
                    <a:bodyPr/>
                    <a:lstStyle/>
                    <a:p>
                      <a:r>
                        <a:rPr lang="en-US" dirty="0"/>
                        <a:t>School chat group</a:t>
                      </a:r>
                    </a:p>
                    <a:p>
                      <a:endParaRPr lang="en-US" dirty="0"/>
                    </a:p>
                  </a:txBody>
                  <a:tcPr/>
                </a:tc>
                <a:tc>
                  <a:txBody>
                    <a:bodyPr/>
                    <a:lstStyle/>
                    <a:p>
                      <a:r>
                        <a:rPr lang="en-US" dirty="0"/>
                        <a:t>Google</a:t>
                      </a:r>
                    </a:p>
                  </a:txBody>
                  <a:tcPr/>
                </a:tc>
                <a:tc>
                  <a:txBody>
                    <a:bodyPr/>
                    <a:lstStyle/>
                    <a:p>
                      <a:r>
                        <a:rPr lang="en-US" dirty="0"/>
                        <a:t>Family Pet </a:t>
                      </a:r>
                    </a:p>
                  </a:txBody>
                  <a:tcPr/>
                </a:tc>
                <a:tc>
                  <a:txBody>
                    <a:bodyPr/>
                    <a:lstStyle/>
                    <a:p>
                      <a:r>
                        <a:rPr lang="en-US" dirty="0"/>
                        <a:t>Family friend </a:t>
                      </a:r>
                    </a:p>
                  </a:txBody>
                  <a:tcPr/>
                </a:tc>
                <a:extLst>
                  <a:ext uri="{0D108BD9-81ED-4DB2-BD59-A6C34878D82A}">
                    <a16:rowId xmlns:a16="http://schemas.microsoft.com/office/drawing/2014/main" val="370136593"/>
                  </a:ext>
                </a:extLst>
              </a:tr>
              <a:tr h="370840">
                <a:tc>
                  <a:txBody>
                    <a:bodyPr/>
                    <a:lstStyle/>
                    <a:p>
                      <a:r>
                        <a:rPr lang="en-US" dirty="0"/>
                        <a:t>Someone they know in middle school</a:t>
                      </a:r>
                    </a:p>
                  </a:txBody>
                  <a:tcPr/>
                </a:tc>
                <a:tc>
                  <a:txBody>
                    <a:bodyPr/>
                    <a:lstStyle/>
                    <a:p>
                      <a:r>
                        <a:rPr lang="en-US" dirty="0"/>
                        <a:t>Social media</a:t>
                      </a:r>
                    </a:p>
                  </a:txBody>
                  <a:tcPr/>
                </a:tc>
                <a:tc>
                  <a:txBody>
                    <a:bodyPr/>
                    <a:lstStyle/>
                    <a:p>
                      <a:r>
                        <a:rPr lang="en-US" dirty="0"/>
                        <a:t>Advice website </a:t>
                      </a:r>
                    </a:p>
                  </a:txBody>
                  <a:tcPr/>
                </a:tc>
                <a:tc>
                  <a:txBody>
                    <a:bodyPr/>
                    <a:lstStyle/>
                    <a:p>
                      <a:r>
                        <a:rPr lang="en-US" dirty="0"/>
                        <a:t>Friends in a private group chat </a:t>
                      </a:r>
                    </a:p>
                  </a:txBody>
                  <a:tcPr/>
                </a:tc>
                <a:extLst>
                  <a:ext uri="{0D108BD9-81ED-4DB2-BD59-A6C34878D82A}">
                    <a16:rowId xmlns:a16="http://schemas.microsoft.com/office/drawing/2014/main" val="967999808"/>
                  </a:ext>
                </a:extLst>
              </a:tr>
              <a:tr h="370840">
                <a:tc>
                  <a:txBody>
                    <a:bodyPr/>
                    <a:lstStyle/>
                    <a:p>
                      <a:r>
                        <a:rPr lang="en-US" dirty="0"/>
                        <a:t>Current class teacher </a:t>
                      </a:r>
                    </a:p>
                  </a:txBody>
                  <a:tcPr/>
                </a:tc>
                <a:tc>
                  <a:txBody>
                    <a:bodyPr/>
                    <a:lstStyle/>
                    <a:p>
                      <a:r>
                        <a:rPr lang="en-US" dirty="0"/>
                        <a:t>New Grade 6 homeroom teacher</a:t>
                      </a:r>
                    </a:p>
                  </a:txBody>
                  <a:tcPr/>
                </a:tc>
                <a:tc>
                  <a:txBody>
                    <a:bodyPr/>
                    <a:lstStyle/>
                    <a:p>
                      <a:r>
                        <a:rPr lang="en-US" dirty="0"/>
                        <a:t>Parent </a:t>
                      </a:r>
                    </a:p>
                  </a:txBody>
                  <a:tcPr/>
                </a:tc>
                <a:tc>
                  <a:txBody>
                    <a:bodyPr/>
                    <a:lstStyle/>
                    <a:p>
                      <a:r>
                        <a:rPr lang="en-US" dirty="0"/>
                        <a:t>Social Worker </a:t>
                      </a:r>
                    </a:p>
                  </a:txBody>
                  <a:tcPr/>
                </a:tc>
                <a:extLst>
                  <a:ext uri="{0D108BD9-81ED-4DB2-BD59-A6C34878D82A}">
                    <a16:rowId xmlns:a16="http://schemas.microsoft.com/office/drawing/2014/main" val="985838462"/>
                  </a:ext>
                </a:extLst>
              </a:tr>
            </a:tbl>
          </a:graphicData>
        </a:graphic>
      </p:graphicFrame>
    </p:spTree>
    <p:extLst>
      <p:ext uri="{BB962C8B-B14F-4D97-AF65-F5344CB8AC3E}">
        <p14:creationId xmlns:p14="http://schemas.microsoft.com/office/powerpoint/2010/main" val="338635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769441"/>
          </a:xfrm>
          <a:prstGeom prst="rect">
            <a:avLst/>
          </a:prstGeom>
          <a:noFill/>
        </p:spPr>
        <p:txBody>
          <a:bodyPr wrap="square" rtlCol="0">
            <a:spAutoFit/>
          </a:bodyPr>
          <a:lstStyle/>
          <a:p>
            <a:endParaRPr lang="en-GB" sz="4400" b="1" dirty="0">
              <a:solidFill>
                <a:srgbClr val="95519E"/>
              </a:solidFill>
              <a:latin typeface="League Spartan" panose="00000800000000000000" pitchFamily="50" charset="0"/>
            </a:endParaRPr>
          </a:p>
        </p:txBody>
      </p:sp>
      <p:sp>
        <p:nvSpPr>
          <p:cNvPr id="8" name="TextBox 7"/>
          <p:cNvSpPr txBox="1"/>
          <p:nvPr/>
        </p:nvSpPr>
        <p:spPr>
          <a:xfrm>
            <a:off x="330201" y="401538"/>
            <a:ext cx="10523848" cy="1138773"/>
          </a:xfrm>
          <a:prstGeom prst="rect">
            <a:avLst/>
          </a:prstGeom>
          <a:noFill/>
        </p:spPr>
        <p:txBody>
          <a:bodyPr wrap="square" rtlCol="0">
            <a:spAutoFit/>
          </a:bodyPr>
          <a:lstStyle/>
          <a:p>
            <a:r>
              <a:rPr lang="en-US" sz="4400" dirty="0">
                <a:solidFill>
                  <a:srgbClr val="95519E"/>
                </a:solidFill>
                <a:latin typeface="League Spartan" panose="00000800000000000000" charset="0"/>
              </a:rPr>
              <a:t>Message to self!</a:t>
            </a:r>
          </a:p>
          <a:p>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sp>
        <p:nvSpPr>
          <p:cNvPr id="10" name="TextBox 9"/>
          <p:cNvSpPr txBox="1"/>
          <p:nvPr/>
        </p:nvSpPr>
        <p:spPr>
          <a:xfrm rot="10619996" flipV="1">
            <a:off x="1105202" y="3900223"/>
            <a:ext cx="4856063" cy="461665"/>
          </a:xfrm>
          <a:prstGeom prst="rect">
            <a:avLst/>
          </a:prstGeom>
          <a:solidFill>
            <a:schemeClr val="bg1"/>
          </a:solidFill>
          <a:ln>
            <a:noFill/>
          </a:ln>
        </p:spPr>
        <p:txBody>
          <a:bodyPr wrap="square" rtlCol="0">
            <a:spAutoFit/>
          </a:bodyPr>
          <a:lstStyle/>
          <a:p>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330201" y="1727200"/>
            <a:ext cx="11493499" cy="4154984"/>
          </a:xfrm>
          <a:prstGeom prst="rect">
            <a:avLst/>
          </a:prstGeom>
          <a:noFill/>
        </p:spPr>
        <p:txBody>
          <a:bodyPr wrap="square" rtlCol="0">
            <a:spAutoFit/>
          </a:bodyPr>
          <a:lstStyle/>
          <a:p>
            <a:endParaRPr lang="en-GB" sz="2400" dirty="0">
              <a:latin typeface="Lato" panose="020B0604020202020204" charset="0"/>
              <a:ea typeface="Lato" panose="020B0604020202020204" charset="0"/>
              <a:cs typeface="Lato" panose="020B0604020202020204" charset="0"/>
            </a:endParaRP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Write a short uplifting message of advice to yourself.  This can be opened and read on the evening before you start middle school.</a:t>
            </a:r>
          </a:p>
          <a:p>
            <a:endParaRPr lang="en-GB" sz="2400" dirty="0">
              <a:latin typeface="Lato" panose="020B0604020202020204" charset="0"/>
              <a:ea typeface="Lato" panose="020B0604020202020204" charset="0"/>
              <a:cs typeface="Lato" panose="020B0604020202020204" charset="0"/>
            </a:endParaRPr>
          </a:p>
          <a:p>
            <a:endParaRPr lang="en-GB" sz="2400" dirty="0">
              <a:latin typeface="Lato" panose="020B0604020202020204" charset="0"/>
              <a:ea typeface="Lato" panose="020B0604020202020204" charset="0"/>
              <a:cs typeface="Lato" panose="020B0604020202020204" charset="0"/>
            </a:endParaRPr>
          </a:p>
          <a:p>
            <a:endParaRPr lang="en-GB" sz="2400" dirty="0">
              <a:latin typeface="Lato" panose="020B0604020202020204" charset="0"/>
              <a:ea typeface="Lato" panose="020B0604020202020204" charset="0"/>
              <a:cs typeface="Lato" panose="020B0604020202020204" charset="0"/>
            </a:endParaRPr>
          </a:p>
          <a:p>
            <a:endParaRPr lang="en-GB" sz="2400" dirty="0">
              <a:latin typeface="Lato" panose="020B0604020202020204" charset="0"/>
              <a:ea typeface="Lato" panose="020B0604020202020204" charset="0"/>
              <a:cs typeface="Lato" panose="020B0604020202020204" charset="0"/>
            </a:endParaRP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Revisit your response to Nusrat’s question from the beginning of </a:t>
            </a:r>
          </a:p>
          <a:p>
            <a:r>
              <a:rPr lang="en-GB" sz="2400" dirty="0">
                <a:latin typeface="Lato" panose="020B0604020202020204" charset="0"/>
                <a:ea typeface="Lato" panose="020B0604020202020204" charset="0"/>
                <a:cs typeface="Lato" panose="020B0604020202020204" charset="0"/>
              </a:rPr>
              <a:t>the lesson.  Add any new learning or further ideas, using a different coloured pen.</a:t>
            </a:r>
          </a:p>
        </p:txBody>
      </p:sp>
      <p:sp>
        <p:nvSpPr>
          <p:cNvPr id="11" name="TextBox 10"/>
          <p:cNvSpPr txBox="1"/>
          <p:nvPr/>
        </p:nvSpPr>
        <p:spPr>
          <a:xfrm>
            <a:off x="330201" y="3438557"/>
            <a:ext cx="11061699" cy="1384995"/>
          </a:xfrm>
          <a:prstGeom prst="rect">
            <a:avLst/>
          </a:prstGeom>
          <a:noFill/>
        </p:spPr>
        <p:txBody>
          <a:bodyPr wrap="square" rtlCol="0">
            <a:spAutoFit/>
          </a:bodyPr>
          <a:lstStyle/>
          <a:p>
            <a:r>
              <a:rPr lang="en-GB" sz="2800" i="1" dirty="0">
                <a:solidFill>
                  <a:srgbClr val="95519E"/>
                </a:solidFill>
                <a:latin typeface="Lato" panose="020B0604020202020204" charset="0"/>
                <a:ea typeface="Lato" panose="020B0604020202020204" charset="0"/>
                <a:cs typeface="Lato" panose="020B0604020202020204" charset="0"/>
              </a:rPr>
              <a:t>Which key bits of advice are going to help you manage your thoughts and feelings so that you are ready to cope with all the opportunities and challenges of moving into Grade 6?</a:t>
            </a:r>
          </a:p>
        </p:txBody>
      </p:sp>
      <p:sp>
        <p:nvSpPr>
          <p:cNvPr id="4" name="TextBox 3"/>
          <p:cNvSpPr txBox="1"/>
          <p:nvPr/>
        </p:nvSpPr>
        <p:spPr>
          <a:xfrm>
            <a:off x="2222500" y="6251515"/>
            <a:ext cx="8293100" cy="369332"/>
          </a:xfrm>
          <a:prstGeom prst="rect">
            <a:avLst/>
          </a:prstGeom>
          <a:noFill/>
        </p:spPr>
        <p:txBody>
          <a:bodyPr wrap="square" rtlCol="0">
            <a:spAutoFit/>
          </a:bodyPr>
          <a:lstStyle/>
          <a:p>
            <a:endParaRPr lang="en-GB" dirty="0"/>
          </a:p>
        </p:txBody>
      </p:sp>
      <p:pic>
        <p:nvPicPr>
          <p:cNvPr id="9" name="Picture 2" descr="Laptop, Paper, To Write, Business,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736" y="206011"/>
            <a:ext cx="3755563" cy="19299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6531" y="359939"/>
            <a:ext cx="1579553" cy="1621353"/>
          </a:xfrm>
          <a:prstGeom prst="rect">
            <a:avLst/>
          </a:prstGeom>
        </p:spPr>
      </p:pic>
      <p:sp>
        <p:nvSpPr>
          <p:cNvPr id="12" name="Footer Placeholder 3">
            <a:extLst>
              <a:ext uri="{FF2B5EF4-FFF2-40B4-BE49-F238E27FC236}">
                <a16:creationId xmlns:a16="http://schemas.microsoft.com/office/drawing/2014/main" id="{198F3948-EB12-4E84-ABD2-93C019B720D8}"/>
              </a:ext>
            </a:extLst>
          </p:cNvPr>
          <p:cNvSpPr>
            <a:spLocks noGrp="1"/>
          </p:cNvSpPr>
          <p:nvPr>
            <p:ph type="ftr" sz="quarter" idx="11"/>
          </p:nvPr>
        </p:nvSpPr>
        <p:spPr>
          <a:xfrm>
            <a:off x="0" y="646278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57614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68718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10" name="TextBox 9"/>
          <p:cNvSpPr txBox="1"/>
          <p:nvPr/>
        </p:nvSpPr>
        <p:spPr>
          <a:xfrm>
            <a:off x="5842000" y="687185"/>
            <a:ext cx="6032499" cy="5201424"/>
          </a:xfrm>
          <a:prstGeom prst="rect">
            <a:avLst/>
          </a:prstGeom>
          <a:noFill/>
        </p:spPr>
        <p:txBody>
          <a:bodyPr wrap="square" rtlCol="0">
            <a:spAutoFit/>
          </a:bodyPr>
          <a:lstStyle/>
          <a:p>
            <a:r>
              <a:rPr lang="en-US" sz="2800" dirty="0">
                <a:latin typeface="Lato" panose="020B0604020202020204" charset="0"/>
                <a:ea typeface="Lato" panose="020B0604020202020204" charset="0"/>
                <a:cs typeface="Lato" panose="020B0604020202020204" charset="0"/>
              </a:rPr>
              <a:t>News piece for school website or newsletter!</a:t>
            </a:r>
          </a:p>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Describe practical steps to take between now and the start </a:t>
            </a:r>
            <a:r>
              <a:rPr lang="en-US" sz="2800">
                <a:latin typeface="Lato" panose="020B0604020202020204" charset="0"/>
                <a:ea typeface="Lato" panose="020B0604020202020204" charset="0"/>
                <a:cs typeface="Lato" panose="020B0604020202020204" charset="0"/>
              </a:rPr>
              <a:t>of middle </a:t>
            </a:r>
            <a:r>
              <a:rPr lang="en-US" sz="2800" dirty="0">
                <a:latin typeface="Lato" panose="020B0604020202020204" charset="0"/>
                <a:ea typeface="Lato" panose="020B0604020202020204" charset="0"/>
                <a:cs typeface="Lato" panose="020B0604020202020204" charset="0"/>
              </a:rPr>
              <a:t>school for how to manage feelings and anxieties:</a:t>
            </a:r>
          </a:p>
          <a:p>
            <a:pPr marL="457200" indent="-457200">
              <a:buFontTx/>
              <a:buChar char="-"/>
            </a:pPr>
            <a:r>
              <a:rPr lang="en-US" sz="2800" dirty="0">
                <a:latin typeface="Lato" panose="020B0604020202020204" charset="0"/>
                <a:ea typeface="Lato" panose="020B0604020202020204" charset="0"/>
                <a:cs typeface="Lato" panose="020B0604020202020204" charset="0"/>
              </a:rPr>
              <a:t>over the Summer break</a:t>
            </a:r>
          </a:p>
          <a:p>
            <a:pPr marL="457200" indent="-457200">
              <a:buFontTx/>
              <a:buChar char="-"/>
            </a:pPr>
            <a:r>
              <a:rPr lang="en-US" sz="2800" dirty="0">
                <a:latin typeface="Lato" panose="020B0604020202020204" charset="0"/>
                <a:ea typeface="Lato" panose="020B0604020202020204" charset="0"/>
                <a:cs typeface="Lato" panose="020B0604020202020204" charset="0"/>
              </a:rPr>
              <a:t>on the evening before you start school</a:t>
            </a:r>
          </a:p>
          <a:p>
            <a:pPr marL="457200" indent="-457200">
              <a:buFontTx/>
              <a:buChar char="-"/>
            </a:pPr>
            <a:r>
              <a:rPr lang="en-US" sz="2800" dirty="0">
                <a:latin typeface="Lato" panose="020B0604020202020204" charset="0"/>
                <a:ea typeface="Lato" panose="020B0604020202020204" charset="0"/>
                <a:cs typeface="Lato" panose="020B0604020202020204" charset="0"/>
              </a:rPr>
              <a:t>on the first day</a:t>
            </a:r>
            <a:endParaRPr lang="en-US" sz="1000" dirty="0">
              <a:latin typeface="Lato" panose="020B0604020202020204" charset="0"/>
              <a:ea typeface="Lato" panose="020B0604020202020204" charset="0"/>
              <a:cs typeface="Lato" panose="020B0604020202020204" charset="0"/>
            </a:endParaRPr>
          </a:p>
          <a:p>
            <a:endParaRPr lang="en-US" sz="2400"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pic>
        <p:nvPicPr>
          <p:cNvPr id="6" name="Picture 2" descr="Steps, Stairs, Up, Staircase, Stairway, Achie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755077"/>
            <a:ext cx="4340225" cy="39303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338728DB-B0E1-4EC5-B5C5-D9964E9F845A}"/>
              </a:ext>
            </a:extLst>
          </p:cNvPr>
          <p:cNvSpPr>
            <a:spLocks noGrp="1"/>
          </p:cNvSpPr>
          <p:nvPr>
            <p:ph type="ftr" sz="quarter" idx="11"/>
          </p:nvPr>
        </p:nvSpPr>
        <p:spPr>
          <a:xfrm>
            <a:off x="0" y="646278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17A4B7-EB6F-4BD0-AFF5-E4CF1A3FACD5}">
  <ds:schemaRefs>
    <ds:schemaRef ds:uri="http://schemas.microsoft.com/sharepoint/v3/contenttype/forms"/>
  </ds:schemaRefs>
</ds:datastoreItem>
</file>

<file path=customXml/itemProps2.xml><?xml version="1.0" encoding="utf-8"?>
<ds:datastoreItem xmlns:ds="http://schemas.openxmlformats.org/officeDocument/2006/customXml" ds:itemID="{BD8CC60E-3B05-4B7F-84E7-C4073B22792B}">
  <ds:schemaRefs>
    <ds:schemaRef ds:uri="http://www.w3.org/XML/1998/namespace"/>
    <ds:schemaRef ds:uri="http://purl.org/dc/dcmityp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6ded5182-507a-430e-922d-50a9575e5a4a"/>
    <ds:schemaRef ds:uri="88f9c89a-407a-49b7-9ca1-7578c3d06dfc"/>
    <ds:schemaRef ds:uri="http://schemas.microsoft.com/office/2006/metadata/properties"/>
  </ds:schemaRefs>
</ds:datastoreItem>
</file>

<file path=customXml/itemProps3.xml><?xml version="1.0" encoding="utf-8"?>
<ds:datastoreItem xmlns:ds="http://schemas.openxmlformats.org/officeDocument/2006/customXml" ds:itemID="{2FE94E6F-A4C5-4BB6-9219-44B24C817BC3}"/>
</file>

<file path=docProps/app.xml><?xml version="1.0" encoding="utf-8"?>
<Properties xmlns="http://schemas.openxmlformats.org/officeDocument/2006/extended-properties" xmlns:vt="http://schemas.openxmlformats.org/officeDocument/2006/docPropsVTypes">
  <TotalTime>22</TotalTime>
  <Words>1634</Words>
  <Application>Microsoft Office PowerPoint</Application>
  <PresentationFormat>Widescreen</PresentationFormat>
  <Paragraphs>139</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 Light</vt:lpstr>
      <vt:lpstr>Lato</vt:lpstr>
      <vt:lpstr>Calibri</vt:lpstr>
      <vt:lpstr>Gill Sans MT</vt:lpstr>
      <vt:lpstr>League Spartan</vt:lpstr>
      <vt:lpstr>Open Sans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Sara Hollis</cp:lastModifiedBy>
  <cp:revision>329</cp:revision>
  <dcterms:created xsi:type="dcterms:W3CDTF">2018-11-29T11:01:12Z</dcterms:created>
  <dcterms:modified xsi:type="dcterms:W3CDTF">2022-01-10T06:23:44Z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y fmtid="{D5CDD505-2E9C-101B-9397-08002B2CF9AE}" pid="3" name="Order">
    <vt:r8>2805800</vt:r8>
  </property>
</Properties>
</file>