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5"/>
  </p:notesMasterIdLst>
  <p:sldIdLst>
    <p:sldId id="268" r:id="rId2"/>
    <p:sldId id="269" r:id="rId3"/>
    <p:sldId id="279" r:id="rId4"/>
    <p:sldId id="270" r:id="rId5"/>
    <p:sldId id="271" r:id="rId6"/>
    <p:sldId id="272" r:id="rId7"/>
    <p:sldId id="273" r:id="rId8"/>
    <p:sldId id="274" r:id="rId9"/>
    <p:sldId id="275" r:id="rId10"/>
    <p:sldId id="276" r:id="rId11"/>
    <p:sldId id="277" r:id="rId12"/>
    <p:sldId id="278" r:id="rId13"/>
    <p:sldId id="28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60146" autoAdjust="0"/>
  </p:normalViewPr>
  <p:slideViewPr>
    <p:cSldViewPr snapToGrid="0">
      <p:cViewPr varScale="1">
        <p:scale>
          <a:sx n="66" d="100"/>
          <a:sy n="66" d="100"/>
        </p:scale>
        <p:origin x="2940" y="7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2" d="100"/>
          <a:sy n="62" d="100"/>
        </p:scale>
        <p:origin x="335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210D36-B130-46E0-B779-7D89DF35A05F}" type="datetimeFigureOut">
              <a:rPr lang="en-GB" smtClean="0"/>
              <a:t>22/04/2025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34FC29-7240-47AE-8E77-3E7606602E9A}" type="slidenum">
              <a:rPr lang="en-GB" smtClean="0"/>
              <a:t>‹#›</a:t>
            </a:fld>
            <a:endParaRPr lang="en-GB"/>
          </a:p>
        </p:txBody>
      </p:sp>
    </p:spTree>
    <p:extLst>
      <p:ext uri="{BB962C8B-B14F-4D97-AF65-F5344CB8AC3E}">
        <p14:creationId xmlns:p14="http://schemas.microsoft.com/office/powerpoint/2010/main" val="16851694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0" indent="0" eaLnBrk="1" fontAlgn="auto" hangingPunct="1">
              <a:spcBef>
                <a:spcPts val="0"/>
              </a:spcBef>
              <a:spcAft>
                <a:spcPts val="0"/>
              </a:spcAft>
              <a:buFontTx/>
              <a:buNone/>
              <a:defRPr/>
            </a:pPr>
            <a:r>
              <a:rPr lang="en-US" dirty="0"/>
              <a:t>This session </a:t>
            </a:r>
            <a:r>
              <a:rPr lang="en-US" baseline="0" dirty="0"/>
              <a:t>takes about an hour to do and involves a mixture of presentation, activity and discussion. </a:t>
            </a:r>
          </a:p>
          <a:p>
            <a:pPr marL="0" indent="0" eaLnBrk="1" fontAlgn="auto" hangingPunct="1">
              <a:spcBef>
                <a:spcPts val="0"/>
              </a:spcBef>
              <a:spcAft>
                <a:spcPts val="0"/>
              </a:spcAft>
              <a:buFontTx/>
              <a:buNone/>
              <a:defRPr/>
            </a:pPr>
            <a:endParaRPr lang="en-US" baseline="0" dirty="0"/>
          </a:p>
          <a:p>
            <a:pPr marL="0" indent="0" eaLnBrk="1" fontAlgn="auto" hangingPunct="1">
              <a:spcBef>
                <a:spcPts val="0"/>
              </a:spcBef>
              <a:spcAft>
                <a:spcPts val="0"/>
              </a:spcAft>
              <a:buFontTx/>
              <a:buNone/>
              <a:defRPr/>
            </a:pPr>
            <a:endParaRPr lang="en-US" dirty="0"/>
          </a:p>
          <a:p>
            <a:pPr eaLnBrk="1" fontAlgn="auto" hangingPunct="1">
              <a:spcBef>
                <a:spcPts val="0"/>
              </a:spcBef>
              <a:spcAft>
                <a:spcPts val="0"/>
              </a:spcAft>
              <a:defRPr/>
            </a:pPr>
            <a:endParaRPr lang="en-GB" dirty="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9A3C7C1-8365-4043-957A-644D66DC30F4}" type="slidenum">
              <a:rPr lang="en-GB" altLang="en-US" smtClean="0">
                <a:latin typeface="Calibri" panose="020F0502020204030204" pitchFamily="34" charset="0"/>
              </a:rPr>
              <a:pPr/>
              <a:t>1</a:t>
            </a:fld>
            <a:endParaRPr lang="en-GB" altLang="en-US">
              <a:latin typeface="Calibri" panose="020F0502020204030204" pitchFamily="34" charset="0"/>
            </a:endParaRPr>
          </a:p>
        </p:txBody>
      </p:sp>
    </p:spTree>
    <p:extLst>
      <p:ext uri="{BB962C8B-B14F-4D97-AF65-F5344CB8AC3E}">
        <p14:creationId xmlns:p14="http://schemas.microsoft.com/office/powerpoint/2010/main" val="2320460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dirty="0"/>
              <a:t>Ask</a:t>
            </a:r>
            <a:r>
              <a:rPr lang="en-GB" altLang="en-US" baseline="0" dirty="0"/>
              <a:t> the group the question ‘what do bullies do?’ </a:t>
            </a:r>
          </a:p>
          <a:p>
            <a:pPr eaLnBrk="1" hangingPunct="1">
              <a:spcBef>
                <a:spcPct val="0"/>
              </a:spcBef>
            </a:pPr>
            <a:br>
              <a:rPr lang="en-GB" altLang="en-US" baseline="0" dirty="0"/>
            </a:br>
            <a:r>
              <a:rPr lang="en-GB" altLang="en-US" baseline="0" dirty="0"/>
              <a:t>You might want to note these down on flip chart paper. </a:t>
            </a:r>
          </a:p>
          <a:p>
            <a:pPr eaLnBrk="1" hangingPunct="1">
              <a:spcBef>
                <a:spcPct val="0"/>
              </a:spcBef>
            </a:pPr>
            <a:endParaRPr lang="en-GB" altLang="en-US" baseline="0" dirty="0"/>
          </a:p>
          <a:p>
            <a:pPr eaLnBrk="1" hangingPunct="1">
              <a:spcBef>
                <a:spcPct val="0"/>
              </a:spcBef>
            </a:pPr>
            <a:r>
              <a:rPr lang="en-GB" altLang="en-US" baseline="0" dirty="0"/>
              <a:t>The animation will show some words that are likely to come up. </a:t>
            </a:r>
          </a:p>
          <a:p>
            <a:pPr eaLnBrk="1" hangingPunct="1">
              <a:spcBef>
                <a:spcPct val="0"/>
              </a:spcBef>
            </a:pPr>
            <a:endParaRPr lang="en-GB" altLang="en-US" baseline="0" dirty="0"/>
          </a:p>
          <a:p>
            <a:pPr eaLnBrk="1" hangingPunct="1">
              <a:spcBef>
                <a:spcPct val="0"/>
              </a:spcBef>
            </a:pPr>
            <a:r>
              <a:rPr lang="en-GB" altLang="en-US" baseline="0" dirty="0"/>
              <a:t>You could ask the group ‘who hasn’t ever done any of these things?’. The aim is to show that people are not ‘bullies’ they display behaviours which, if they are repetitive, hurtful, intentional and involve an imbalance of power, can be bullying behaviours. </a:t>
            </a:r>
            <a:endParaRPr lang="en-GB" altLang="en-US" dirty="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B21CF7F-71B9-4FB4-A3A9-6C16023F99AC}" type="slidenum">
              <a:rPr lang="en-GB" altLang="en-US" smtClean="0">
                <a:latin typeface="Calibri" panose="020F0502020204030204" pitchFamily="34" charset="0"/>
              </a:rPr>
              <a:pPr/>
              <a:t>10</a:t>
            </a:fld>
            <a:endParaRPr lang="en-GB" altLang="en-US">
              <a:latin typeface="Calibri" panose="020F0502020204030204" pitchFamily="34" charset="0"/>
            </a:endParaRPr>
          </a:p>
        </p:txBody>
      </p:sp>
    </p:spTree>
    <p:extLst>
      <p:ext uri="{BB962C8B-B14F-4D97-AF65-F5344CB8AC3E}">
        <p14:creationId xmlns:p14="http://schemas.microsoft.com/office/powerpoint/2010/main" val="4043853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lnSpcReduction="10000"/>
          </a:bodyPr>
          <a:lstStyle/>
          <a:p>
            <a:pPr eaLnBrk="1" fontAlgn="auto" hangingPunct="1">
              <a:spcBef>
                <a:spcPct val="0"/>
              </a:spcBef>
              <a:spcAft>
                <a:spcPts val="0"/>
              </a:spcAft>
              <a:defRPr/>
            </a:pPr>
            <a:r>
              <a:rPr lang="en-GB" dirty="0"/>
              <a:t>This learning is key to understanding how to respond to bullying.</a:t>
            </a:r>
          </a:p>
          <a:p>
            <a:pPr eaLnBrk="1" fontAlgn="auto" hangingPunct="1">
              <a:spcBef>
                <a:spcPct val="0"/>
              </a:spcBef>
              <a:spcAft>
                <a:spcPts val="0"/>
              </a:spcAft>
              <a:defRPr/>
            </a:pPr>
            <a:endParaRPr lang="en-GB" dirty="0"/>
          </a:p>
          <a:p>
            <a:pPr eaLnBrk="1" fontAlgn="auto" hangingPunct="1">
              <a:spcBef>
                <a:spcPct val="0"/>
              </a:spcBef>
              <a:spcAft>
                <a:spcPts val="0"/>
              </a:spcAft>
              <a:defRPr/>
            </a:pPr>
            <a:r>
              <a:rPr lang="en-GB" dirty="0"/>
              <a:t>Open with an overview of the role of the group in bullying, emphasising bullying as a social phenomenon. </a:t>
            </a:r>
          </a:p>
          <a:p>
            <a:pPr eaLnBrk="1" fontAlgn="auto" hangingPunct="1">
              <a:spcBef>
                <a:spcPct val="0"/>
              </a:spcBef>
              <a:spcAft>
                <a:spcPts val="0"/>
              </a:spcAft>
              <a:defRPr/>
            </a:pPr>
            <a:endParaRPr lang="en-GB" dirty="0"/>
          </a:p>
          <a:p>
            <a:pPr eaLnBrk="1" fontAlgn="auto" hangingPunct="1">
              <a:spcBef>
                <a:spcPct val="0"/>
              </a:spcBef>
              <a:spcAft>
                <a:spcPts val="0"/>
              </a:spcAft>
              <a:defRPr/>
            </a:pPr>
            <a:r>
              <a:rPr lang="en-GB" dirty="0"/>
              <a:t>This draws on </a:t>
            </a:r>
            <a:r>
              <a:rPr lang="en-GB" dirty="0" err="1"/>
              <a:t>Salmivalli’s</a:t>
            </a:r>
            <a:r>
              <a:rPr lang="en-GB" dirty="0"/>
              <a:t> </a:t>
            </a:r>
            <a:r>
              <a:rPr lang="en-GB" i="1" dirty="0"/>
              <a:t>participant role scale </a:t>
            </a:r>
            <a:r>
              <a:rPr lang="en-GB" dirty="0"/>
              <a:t>work. In it she identifies a number of  roles that children play in a bullying scenario. </a:t>
            </a:r>
          </a:p>
          <a:p>
            <a:pPr eaLnBrk="1" fontAlgn="auto" hangingPunct="1">
              <a:spcBef>
                <a:spcPct val="0"/>
              </a:spcBef>
              <a:spcAft>
                <a:spcPts val="0"/>
              </a:spcAft>
              <a:defRPr/>
            </a:pPr>
            <a:endParaRPr lang="en-GB" dirty="0"/>
          </a:p>
          <a:p>
            <a:pPr eaLnBrk="1" fontAlgn="auto" hangingPunct="1">
              <a:spcBef>
                <a:spcPct val="0"/>
              </a:spcBef>
              <a:spcAft>
                <a:spcPts val="0"/>
              </a:spcAft>
              <a:defRPr/>
            </a:pPr>
            <a:r>
              <a:rPr lang="en-GB" dirty="0"/>
              <a:t>Learning:</a:t>
            </a:r>
          </a:p>
          <a:p>
            <a:pPr eaLnBrk="1" fontAlgn="auto" hangingPunct="1">
              <a:spcBef>
                <a:spcPct val="0"/>
              </a:spcBef>
              <a:spcAft>
                <a:spcPts val="0"/>
              </a:spcAft>
              <a:defRPr/>
            </a:pPr>
            <a:endParaRPr lang="en-GB" dirty="0"/>
          </a:p>
          <a:p>
            <a:pPr marL="228600" indent="-228600" eaLnBrk="1" fontAlgn="auto" hangingPunct="1">
              <a:spcBef>
                <a:spcPct val="0"/>
              </a:spcBef>
              <a:spcAft>
                <a:spcPts val="0"/>
              </a:spcAft>
              <a:buFontTx/>
              <a:buAutoNum type="arabicPeriod"/>
              <a:defRPr/>
            </a:pPr>
            <a:r>
              <a:rPr lang="en-GB" dirty="0"/>
              <a:t>That there is almost always a group in bullying situations</a:t>
            </a:r>
          </a:p>
          <a:p>
            <a:pPr marL="228600" indent="-228600" eaLnBrk="1" fontAlgn="auto" hangingPunct="1">
              <a:spcBef>
                <a:spcPct val="0"/>
              </a:spcBef>
              <a:spcAft>
                <a:spcPts val="0"/>
              </a:spcAft>
              <a:buFontTx/>
              <a:buAutoNum type="arabicPeriod"/>
              <a:defRPr/>
            </a:pPr>
            <a:r>
              <a:rPr lang="en-GB" dirty="0"/>
              <a:t>Some children are more and less committed to bullying behaviour</a:t>
            </a:r>
            <a:r>
              <a:rPr lang="en-GB" baseline="0" dirty="0"/>
              <a:t> </a:t>
            </a:r>
            <a:endParaRPr lang="en-GB" dirty="0"/>
          </a:p>
          <a:p>
            <a:pPr marL="228600" indent="-228600" eaLnBrk="1" fontAlgn="auto" hangingPunct="1">
              <a:spcBef>
                <a:spcPct val="0"/>
              </a:spcBef>
              <a:spcAft>
                <a:spcPts val="0"/>
              </a:spcAft>
              <a:buFontTx/>
              <a:buAutoNum type="arabicPeriod"/>
              <a:defRPr/>
            </a:pPr>
            <a:r>
              <a:rPr lang="en-GB" dirty="0"/>
              <a:t>Responses should not necessarily focus on the ‘ringleader’ but on a) breaking down the power of the group by acting on ‘assistant ‘and ‘</a:t>
            </a:r>
            <a:r>
              <a:rPr lang="en-GB" dirty="0" err="1"/>
              <a:t>reinforcer</a:t>
            </a:r>
            <a:r>
              <a:rPr lang="en-GB" dirty="0"/>
              <a:t> ‘roles as well as building support through harnessing the positive power of the ‘defender’ and ‘outsider’ roles</a:t>
            </a:r>
          </a:p>
          <a:p>
            <a:pPr marL="228600" indent="-228600" eaLnBrk="1" fontAlgn="auto" hangingPunct="1">
              <a:spcBef>
                <a:spcPct val="0"/>
              </a:spcBef>
              <a:spcAft>
                <a:spcPts val="0"/>
              </a:spcAft>
              <a:buFontTx/>
              <a:buAutoNum type="arabicPeriod"/>
              <a:defRPr/>
            </a:pPr>
            <a:r>
              <a:rPr lang="en-GB" dirty="0"/>
              <a:t>Prevention can also be enhanced with this knowledge because it means that pro-social/social opportunity strategies can be seen in a relevant context</a:t>
            </a:r>
          </a:p>
          <a:p>
            <a:pPr marL="228600" indent="-228600" eaLnBrk="1" fontAlgn="auto" hangingPunct="1">
              <a:spcBef>
                <a:spcPct val="0"/>
              </a:spcBef>
              <a:spcAft>
                <a:spcPts val="0"/>
              </a:spcAft>
              <a:buFontTx/>
              <a:buAutoNum type="arabicPeriod"/>
              <a:defRPr/>
            </a:pPr>
            <a:endParaRPr lang="en-GB" dirty="0"/>
          </a:p>
          <a:p>
            <a:pPr marL="228600" indent="-228600" eaLnBrk="1" fontAlgn="auto" hangingPunct="1">
              <a:spcBef>
                <a:spcPct val="0"/>
              </a:spcBef>
              <a:spcAft>
                <a:spcPts val="0"/>
              </a:spcAft>
              <a:defRPr/>
            </a:pPr>
            <a:r>
              <a:rPr lang="en-GB" dirty="0"/>
              <a:t>Ask which role they think is the most common amongst pupils</a:t>
            </a:r>
            <a:endParaRPr lang="en-US" dirty="0"/>
          </a:p>
          <a:p>
            <a:pPr eaLnBrk="1" fontAlgn="auto" hangingPunct="1">
              <a:spcBef>
                <a:spcPts val="0"/>
              </a:spcBef>
              <a:spcAft>
                <a:spcPts val="0"/>
              </a:spcAft>
              <a:defRPr/>
            </a:pPr>
            <a:endParaRPr lang="en-GB" dirty="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F0B6557-3FFD-4974-A903-61D19B973BE1}" type="slidenum">
              <a:rPr lang="en-GB" altLang="en-US" smtClean="0">
                <a:latin typeface="Calibri" panose="020F0502020204030204" pitchFamily="34" charset="0"/>
              </a:rPr>
              <a:pPr/>
              <a:t>11</a:t>
            </a:fld>
            <a:endParaRPr lang="en-GB" altLang="en-US">
              <a:latin typeface="Calibri" panose="020F0502020204030204" pitchFamily="34" charset="0"/>
            </a:endParaRPr>
          </a:p>
        </p:txBody>
      </p:sp>
    </p:spTree>
    <p:extLst>
      <p:ext uri="{BB962C8B-B14F-4D97-AF65-F5344CB8AC3E}">
        <p14:creationId xmlns:p14="http://schemas.microsoft.com/office/powerpoint/2010/main" val="34729315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ct val="0"/>
              </a:spcBef>
              <a:spcAft>
                <a:spcPts val="0"/>
              </a:spcAft>
              <a:defRPr/>
            </a:pPr>
            <a:r>
              <a:rPr lang="en-GB" dirty="0"/>
              <a:t>These are the stats from the </a:t>
            </a:r>
            <a:r>
              <a:rPr lang="en-GB" dirty="0" err="1"/>
              <a:t>Salmivalli</a:t>
            </a:r>
            <a:r>
              <a:rPr lang="en-GB" dirty="0"/>
              <a:t> KIVA summary slide which shows the relative prevalence of roles.</a:t>
            </a:r>
            <a:r>
              <a:rPr lang="en-GB" baseline="0" dirty="0"/>
              <a:t> </a:t>
            </a:r>
            <a:endParaRPr lang="en-GB" dirty="0"/>
          </a:p>
          <a:p>
            <a:pPr eaLnBrk="1" fontAlgn="auto" hangingPunct="1">
              <a:spcBef>
                <a:spcPct val="0"/>
              </a:spcBef>
              <a:spcAft>
                <a:spcPts val="0"/>
              </a:spcAft>
              <a:defRPr/>
            </a:pPr>
            <a:r>
              <a:rPr lang="en-GB" dirty="0"/>
              <a:t>Repeat learning:</a:t>
            </a:r>
          </a:p>
          <a:p>
            <a:pPr eaLnBrk="1" fontAlgn="auto" hangingPunct="1">
              <a:spcBef>
                <a:spcPct val="0"/>
              </a:spcBef>
              <a:spcAft>
                <a:spcPts val="0"/>
              </a:spcAft>
              <a:defRPr/>
            </a:pPr>
            <a:endParaRPr lang="en-GB" dirty="0"/>
          </a:p>
          <a:p>
            <a:pPr marL="228600" indent="-228600" eaLnBrk="1" fontAlgn="auto" hangingPunct="1">
              <a:spcBef>
                <a:spcPct val="0"/>
              </a:spcBef>
              <a:spcAft>
                <a:spcPts val="0"/>
              </a:spcAft>
              <a:buFontTx/>
              <a:buAutoNum type="arabicPeriod"/>
              <a:defRPr/>
            </a:pPr>
            <a:r>
              <a:rPr lang="en-GB" dirty="0"/>
              <a:t>That there is always a group in bullying situations</a:t>
            </a:r>
          </a:p>
          <a:p>
            <a:pPr marL="228600" indent="-228600" eaLnBrk="1" fontAlgn="auto" hangingPunct="1">
              <a:spcBef>
                <a:spcPct val="0"/>
              </a:spcBef>
              <a:spcAft>
                <a:spcPts val="0"/>
              </a:spcAft>
              <a:buFontTx/>
              <a:buAutoNum type="arabicPeriod"/>
              <a:defRPr/>
            </a:pPr>
            <a:r>
              <a:rPr lang="en-GB" dirty="0"/>
              <a:t>This means that there are some children more (and less) committed to the bullying</a:t>
            </a:r>
          </a:p>
          <a:p>
            <a:pPr marL="228600" indent="-228600" eaLnBrk="1" fontAlgn="auto" hangingPunct="1">
              <a:spcBef>
                <a:spcPct val="0"/>
              </a:spcBef>
              <a:spcAft>
                <a:spcPts val="0"/>
              </a:spcAft>
              <a:buFontTx/>
              <a:buAutoNum type="arabicPeriod"/>
              <a:defRPr/>
            </a:pPr>
            <a:r>
              <a:rPr lang="en-GB" dirty="0"/>
              <a:t>Responses should not necessarily focus on the ‘ringleader’ but on a) breaking down the power of the group by acting on ‘assistant ‘and ‘</a:t>
            </a:r>
            <a:r>
              <a:rPr lang="en-GB" dirty="0" err="1"/>
              <a:t>reinforcer</a:t>
            </a:r>
            <a:r>
              <a:rPr lang="en-GB" dirty="0"/>
              <a:t> ‘roles as well as building support through harnessing the positive power of the ‘defender’ and ‘outsider’ roles</a:t>
            </a:r>
          </a:p>
          <a:p>
            <a:pPr marL="228600" indent="-228600" eaLnBrk="1" fontAlgn="auto" hangingPunct="1">
              <a:spcBef>
                <a:spcPct val="0"/>
              </a:spcBef>
              <a:spcAft>
                <a:spcPts val="0"/>
              </a:spcAft>
              <a:buFontTx/>
              <a:buAutoNum type="arabicPeriod"/>
              <a:defRPr/>
            </a:pPr>
            <a:r>
              <a:rPr lang="en-GB" dirty="0"/>
              <a:t>Prevention can also be enhanced with this knowledge because it means that pro-social/social opportunity strategies can be seen in a relevant context</a:t>
            </a:r>
          </a:p>
          <a:p>
            <a:pPr eaLnBrk="1" fontAlgn="auto" hangingPunct="1">
              <a:spcBef>
                <a:spcPts val="0"/>
              </a:spcBef>
              <a:spcAft>
                <a:spcPts val="0"/>
              </a:spcAft>
              <a:defRPr/>
            </a:pPr>
            <a:endParaRPr lang="en-GB" dirty="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610BB14-690D-4E1D-ADDC-6F417AA9543B}" type="slidenum">
              <a:rPr lang="en-GB" altLang="en-US" smtClean="0">
                <a:latin typeface="Calibri" panose="020F0502020204030204" pitchFamily="34" charset="0"/>
              </a:rPr>
              <a:pPr/>
              <a:t>12</a:t>
            </a:fld>
            <a:endParaRPr lang="en-GB" altLang="en-US">
              <a:latin typeface="Calibri" panose="020F0502020204030204" pitchFamily="34" charset="0"/>
            </a:endParaRPr>
          </a:p>
        </p:txBody>
      </p:sp>
    </p:spTree>
    <p:extLst>
      <p:ext uri="{BB962C8B-B14F-4D97-AF65-F5344CB8AC3E}">
        <p14:creationId xmlns:p14="http://schemas.microsoft.com/office/powerpoint/2010/main" val="42720763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0" indent="0" eaLnBrk="1" fontAlgn="auto" hangingPunct="1">
              <a:spcBef>
                <a:spcPts val="0"/>
              </a:spcBef>
              <a:spcAft>
                <a:spcPts val="0"/>
              </a:spcAft>
              <a:buFontTx/>
              <a:buNone/>
              <a:defRPr/>
            </a:pPr>
            <a:r>
              <a:rPr lang="en-US" dirty="0"/>
              <a:t>This is an opportunity</a:t>
            </a:r>
            <a:r>
              <a:rPr lang="en-US" baseline="0" dirty="0"/>
              <a:t> for you all to have a discussion about how you can use the learning in this session in your school. It’s very important that the whole school community have a shared understanding of what bullying is. How can you work together to achieve this? </a:t>
            </a:r>
          </a:p>
          <a:p>
            <a:pPr marL="0" indent="0" eaLnBrk="1" fontAlgn="auto" hangingPunct="1">
              <a:spcBef>
                <a:spcPts val="0"/>
              </a:spcBef>
              <a:spcAft>
                <a:spcPts val="0"/>
              </a:spcAft>
              <a:buFontTx/>
              <a:buNone/>
              <a:defRPr/>
            </a:pPr>
            <a:endParaRPr lang="en-US" baseline="0" dirty="0"/>
          </a:p>
          <a:p>
            <a:pPr marL="0" indent="0" eaLnBrk="1" fontAlgn="auto" hangingPunct="1">
              <a:spcBef>
                <a:spcPts val="0"/>
              </a:spcBef>
              <a:spcAft>
                <a:spcPts val="0"/>
              </a:spcAft>
              <a:buFontTx/>
              <a:buNone/>
              <a:defRPr/>
            </a:pPr>
            <a:r>
              <a:rPr lang="en-US" baseline="0" dirty="0"/>
              <a:t>Can the work on the roles involved in bullying help you to respond to bullying incidents? </a:t>
            </a:r>
          </a:p>
          <a:p>
            <a:pPr marL="0" indent="0" eaLnBrk="1" fontAlgn="auto" hangingPunct="1">
              <a:spcBef>
                <a:spcPts val="0"/>
              </a:spcBef>
              <a:spcAft>
                <a:spcPts val="0"/>
              </a:spcAft>
              <a:buFontTx/>
              <a:buNone/>
              <a:defRPr/>
            </a:pPr>
            <a:endParaRPr lang="en-US" dirty="0"/>
          </a:p>
          <a:p>
            <a:pPr eaLnBrk="1" fontAlgn="auto" hangingPunct="1">
              <a:spcBef>
                <a:spcPts val="0"/>
              </a:spcBef>
              <a:spcAft>
                <a:spcPts val="0"/>
              </a:spcAft>
              <a:defRPr/>
            </a:pPr>
            <a:endParaRPr lang="en-GB" dirty="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9A3C7C1-8365-4043-957A-644D66DC30F4}" type="slidenum">
              <a:rPr lang="en-GB" altLang="en-US" smtClean="0">
                <a:latin typeface="Calibri" panose="020F0502020204030204" pitchFamily="34" charset="0"/>
              </a:rPr>
              <a:pPr/>
              <a:t>13</a:t>
            </a:fld>
            <a:endParaRPr lang="en-GB" altLang="en-US">
              <a:latin typeface="Calibri" panose="020F0502020204030204" pitchFamily="34" charset="0"/>
            </a:endParaRPr>
          </a:p>
        </p:txBody>
      </p:sp>
    </p:spTree>
    <p:extLst>
      <p:ext uri="{BB962C8B-B14F-4D97-AF65-F5344CB8AC3E}">
        <p14:creationId xmlns:p14="http://schemas.microsoft.com/office/powerpoint/2010/main" val="22824656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b="1" dirty="0"/>
              <a:t>Aims of the session </a:t>
            </a:r>
            <a:endParaRPr lang="en-GB" altLang="en-US" dirty="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1303C1D-D732-40C7-B329-30E4C75CE40F}" type="slidenum">
              <a:rPr lang="en-GB" altLang="en-US" smtClean="0"/>
              <a:pPr>
                <a:spcBef>
                  <a:spcPct val="0"/>
                </a:spcBef>
              </a:pPr>
              <a:t>2</a:t>
            </a:fld>
            <a:endParaRPr lang="en-GB" altLang="en-US"/>
          </a:p>
        </p:txBody>
      </p:sp>
    </p:spTree>
    <p:extLst>
      <p:ext uri="{BB962C8B-B14F-4D97-AF65-F5344CB8AC3E}">
        <p14:creationId xmlns:p14="http://schemas.microsoft.com/office/powerpoint/2010/main" val="32226651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b="1"/>
              <a:t>ABA definition of bullying </a:t>
            </a:r>
            <a:endParaRPr lang="en-GB" altLang="en-US"/>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1303C1D-D732-40C7-B329-30E4C75CE40F}" type="slidenum">
              <a:rPr lang="en-GB" altLang="en-US" smtClean="0"/>
              <a:pPr>
                <a:spcBef>
                  <a:spcPct val="0"/>
                </a:spcBef>
              </a:pPr>
              <a:t>3</a:t>
            </a:fld>
            <a:endParaRPr lang="en-GB" altLang="en-US"/>
          </a:p>
        </p:txBody>
      </p:sp>
    </p:spTree>
    <p:extLst>
      <p:ext uri="{BB962C8B-B14F-4D97-AF65-F5344CB8AC3E}">
        <p14:creationId xmlns:p14="http://schemas.microsoft.com/office/powerpoint/2010/main" val="26080267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xfrm>
            <a:off x="1165225" y="549275"/>
            <a:ext cx="4491038" cy="33686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xfrm>
            <a:off x="679450" y="4262438"/>
            <a:ext cx="5434013" cy="5165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b="1" dirty="0"/>
              <a:t>This slide explains the </a:t>
            </a:r>
            <a:r>
              <a:rPr lang="en-GB" altLang="en-US" dirty="0"/>
              <a:t>“imbalance of power”: this slide explores the issues further. </a:t>
            </a:r>
          </a:p>
          <a:p>
            <a:pPr>
              <a:spcBef>
                <a:spcPct val="0"/>
              </a:spcBef>
            </a:pPr>
            <a:endParaRPr lang="en-GB" altLang="en-US" dirty="0"/>
          </a:p>
          <a:p>
            <a:pPr>
              <a:spcBef>
                <a:spcPct val="0"/>
              </a:spcBef>
            </a:pPr>
            <a:r>
              <a:rPr lang="en-GB" altLang="en-US" dirty="0"/>
              <a:t>You might want to discuss some scenarios</a:t>
            </a:r>
            <a:r>
              <a:rPr lang="en-GB" altLang="en-US" baseline="0" dirty="0"/>
              <a:t> which would involve an imbalance of power. </a:t>
            </a:r>
            <a:endParaRPr lang="en-GB" altLang="en-US" dirty="0"/>
          </a:p>
          <a:p>
            <a:pPr>
              <a:spcBef>
                <a:spcPct val="0"/>
              </a:spcBef>
            </a:pPr>
            <a:endParaRPr lang="en-GB" altLang="en-US" dirty="0"/>
          </a:p>
        </p:txBody>
      </p:sp>
      <p:sp>
        <p:nvSpPr>
          <p:cNvPr id="29700" name="Slide Number Placeholder 3"/>
          <p:cNvSpPr>
            <a:spLocks noGrp="1"/>
          </p:cNvSpPr>
          <p:nvPr>
            <p:ph type="sldNum" sz="quarter" idx="5"/>
          </p:nvPr>
        </p:nvSpPr>
        <p:spPr bwMode="auto">
          <a:xfrm>
            <a:off x="3849688" y="9428163"/>
            <a:ext cx="2946400" cy="498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2420724-B2E0-4283-9271-D3C43F496523}" type="slidenum">
              <a:rPr lang="en-GB" altLang="en-US" smtClean="0">
                <a:latin typeface="Calibri" panose="020F0502020204030204" pitchFamily="34" charset="0"/>
              </a:rPr>
              <a:pPr/>
              <a:t>4</a:t>
            </a:fld>
            <a:endParaRPr lang="en-GB" altLang="en-US">
              <a:latin typeface="Calibri" panose="020F0502020204030204" pitchFamily="34" charset="0"/>
            </a:endParaRPr>
          </a:p>
        </p:txBody>
      </p:sp>
    </p:spTree>
    <p:extLst>
      <p:ext uri="{BB962C8B-B14F-4D97-AF65-F5344CB8AC3E}">
        <p14:creationId xmlns:p14="http://schemas.microsoft.com/office/powerpoint/2010/main" val="30745602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ct val="0"/>
              </a:spcBef>
              <a:spcAft>
                <a:spcPts val="0"/>
              </a:spcAft>
              <a:defRPr/>
            </a:pPr>
            <a:r>
              <a:rPr lang="en-GB" b="1" dirty="0"/>
              <a:t>Use the activity sheet here</a:t>
            </a:r>
            <a:r>
              <a:rPr lang="en-GB" b="1" baseline="0" dirty="0"/>
              <a:t> [LINK] </a:t>
            </a:r>
          </a:p>
          <a:p>
            <a:pPr eaLnBrk="1" fontAlgn="auto" hangingPunct="1">
              <a:spcBef>
                <a:spcPct val="0"/>
              </a:spcBef>
              <a:spcAft>
                <a:spcPts val="0"/>
              </a:spcAft>
              <a:defRPr/>
            </a:pPr>
            <a:endParaRPr lang="en-GB" b="1" baseline="0" dirty="0"/>
          </a:p>
          <a:p>
            <a:pPr eaLnBrk="1" fontAlgn="auto" hangingPunct="1">
              <a:spcBef>
                <a:spcPct val="0"/>
              </a:spcBef>
              <a:spcAft>
                <a:spcPts val="0"/>
              </a:spcAft>
              <a:defRPr/>
            </a:pPr>
            <a:r>
              <a:rPr lang="en-GB" b="1" baseline="0" dirty="0"/>
              <a:t>This is </a:t>
            </a:r>
            <a:r>
              <a:rPr lang="en-GB" dirty="0" err="1"/>
              <a:t>is</a:t>
            </a:r>
            <a:r>
              <a:rPr lang="en-GB" dirty="0"/>
              <a:t> a ‘quiz’ adapted from the primary and secondary SEAL package which asks participants to analyse a number of scenarios, discuss them and then decide:</a:t>
            </a:r>
          </a:p>
          <a:p>
            <a:pPr eaLnBrk="1" fontAlgn="auto" hangingPunct="1">
              <a:spcBef>
                <a:spcPct val="0"/>
              </a:spcBef>
              <a:spcAft>
                <a:spcPts val="0"/>
              </a:spcAft>
              <a:defRPr/>
            </a:pPr>
            <a:endParaRPr lang="en-GB" dirty="0"/>
          </a:p>
          <a:p>
            <a:pPr marL="228600" indent="-228600" eaLnBrk="1" fontAlgn="auto" hangingPunct="1">
              <a:spcBef>
                <a:spcPct val="0"/>
              </a:spcBef>
              <a:spcAft>
                <a:spcPts val="0"/>
              </a:spcAft>
              <a:buFontTx/>
              <a:buAutoNum type="arabicParenR"/>
              <a:defRPr/>
            </a:pPr>
            <a:r>
              <a:rPr lang="en-GB" dirty="0"/>
              <a:t>It is bullying</a:t>
            </a:r>
          </a:p>
          <a:p>
            <a:pPr marL="228600" indent="-228600" eaLnBrk="1" fontAlgn="auto" hangingPunct="1">
              <a:spcBef>
                <a:spcPct val="0"/>
              </a:spcBef>
              <a:spcAft>
                <a:spcPts val="0"/>
              </a:spcAft>
              <a:buFontTx/>
              <a:buAutoNum type="arabicParenR"/>
              <a:defRPr/>
            </a:pPr>
            <a:r>
              <a:rPr lang="en-GB" dirty="0"/>
              <a:t>It is not bullying</a:t>
            </a:r>
          </a:p>
          <a:p>
            <a:pPr marL="228600" indent="-228600" eaLnBrk="1" fontAlgn="auto" hangingPunct="1">
              <a:spcBef>
                <a:spcPct val="0"/>
              </a:spcBef>
              <a:spcAft>
                <a:spcPts val="0"/>
              </a:spcAft>
              <a:buFontTx/>
              <a:buAutoNum type="arabicParenR"/>
              <a:defRPr/>
            </a:pPr>
            <a:r>
              <a:rPr lang="en-GB" dirty="0"/>
              <a:t>Need more information to decide</a:t>
            </a:r>
          </a:p>
          <a:p>
            <a:pPr eaLnBrk="1" fontAlgn="auto" hangingPunct="1">
              <a:spcBef>
                <a:spcPct val="0"/>
              </a:spcBef>
              <a:spcAft>
                <a:spcPts val="0"/>
              </a:spcAft>
              <a:defRPr/>
            </a:pPr>
            <a:endParaRPr lang="en-GB" dirty="0"/>
          </a:p>
          <a:p>
            <a:pPr eaLnBrk="1" fontAlgn="auto" hangingPunct="1">
              <a:spcBef>
                <a:spcPct val="0"/>
              </a:spcBef>
              <a:spcAft>
                <a:spcPts val="0"/>
              </a:spcAft>
              <a:defRPr/>
            </a:pPr>
            <a:r>
              <a:rPr lang="en-GB" dirty="0"/>
              <a:t>This activity helps with introducing participants to each other and is an easy way into the session. </a:t>
            </a:r>
          </a:p>
          <a:p>
            <a:pPr eaLnBrk="1" fontAlgn="auto" hangingPunct="1">
              <a:spcBef>
                <a:spcPct val="0"/>
              </a:spcBef>
              <a:spcAft>
                <a:spcPts val="0"/>
              </a:spcAft>
              <a:defRPr/>
            </a:pPr>
            <a:endParaRPr lang="en-GB" dirty="0"/>
          </a:p>
          <a:p>
            <a:pPr eaLnBrk="1" fontAlgn="auto" hangingPunct="1">
              <a:spcBef>
                <a:spcPct val="0"/>
              </a:spcBef>
              <a:spcAft>
                <a:spcPts val="0"/>
              </a:spcAft>
              <a:defRPr/>
            </a:pPr>
            <a:r>
              <a:rPr lang="en-GB" dirty="0"/>
              <a:t>Group discussion (10 minutes) – open plenary (5 minutes).</a:t>
            </a:r>
          </a:p>
          <a:p>
            <a:pPr eaLnBrk="1" fontAlgn="auto" hangingPunct="1">
              <a:spcBef>
                <a:spcPct val="0"/>
              </a:spcBef>
              <a:spcAft>
                <a:spcPts val="0"/>
              </a:spcAft>
              <a:defRPr/>
            </a:pPr>
            <a:endParaRPr lang="en-GB" dirty="0"/>
          </a:p>
          <a:p>
            <a:pPr eaLnBrk="1" fontAlgn="auto" hangingPunct="1">
              <a:spcBef>
                <a:spcPct val="0"/>
              </a:spcBef>
              <a:spcAft>
                <a:spcPts val="0"/>
              </a:spcAft>
              <a:defRPr/>
            </a:pPr>
            <a:r>
              <a:rPr lang="en-GB" dirty="0"/>
              <a:t>You can use the activity sheet found here: www.anti-bullyingalliance.org.uk/teachertraining</a:t>
            </a:r>
            <a:r>
              <a:rPr lang="en-GB" baseline="0" dirty="0"/>
              <a:t> </a:t>
            </a:r>
            <a:endParaRPr lang="en-GB" dirty="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CDBCE3D-19A1-423F-A43F-2F737D6E54B8}" type="slidenum">
              <a:rPr lang="en-GB" altLang="en-US" smtClean="0">
                <a:latin typeface="Calibri" panose="020F0502020204030204" pitchFamily="34" charset="0"/>
              </a:rPr>
              <a:pPr/>
              <a:t>5</a:t>
            </a:fld>
            <a:endParaRPr lang="en-GB" altLang="en-US">
              <a:latin typeface="Calibri" panose="020F0502020204030204" pitchFamily="34" charset="0"/>
            </a:endParaRPr>
          </a:p>
        </p:txBody>
      </p:sp>
    </p:spTree>
    <p:extLst>
      <p:ext uri="{BB962C8B-B14F-4D97-AF65-F5344CB8AC3E}">
        <p14:creationId xmlns:p14="http://schemas.microsoft.com/office/powerpoint/2010/main" val="19805246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b="1" dirty="0"/>
              <a:t>Reminder slide </a:t>
            </a:r>
            <a:endParaRPr lang="en-GB" altLang="en-US" dirty="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AAA9949-794B-45DC-90E1-A1DBD8D8BE10}" type="slidenum">
              <a:rPr lang="en-GB" altLang="en-US" smtClean="0">
                <a:latin typeface="Calibri" panose="020F0502020204030204" pitchFamily="34" charset="0"/>
              </a:rPr>
              <a:pPr/>
              <a:t>6</a:t>
            </a:fld>
            <a:endParaRPr lang="en-GB" altLang="en-US">
              <a:latin typeface="Calibri" panose="020F0502020204030204" pitchFamily="34" charset="0"/>
            </a:endParaRPr>
          </a:p>
        </p:txBody>
      </p:sp>
    </p:spTree>
    <p:extLst>
      <p:ext uri="{BB962C8B-B14F-4D97-AF65-F5344CB8AC3E}">
        <p14:creationId xmlns:p14="http://schemas.microsoft.com/office/powerpoint/2010/main" val="367142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dirty="0"/>
              <a:t>This activity extends the idea that some behaviours are not bullying and it is important to distinguish these.</a:t>
            </a:r>
          </a:p>
          <a:p>
            <a:pPr eaLnBrk="1" hangingPunct="1">
              <a:spcBef>
                <a:spcPct val="0"/>
              </a:spcBef>
            </a:pPr>
            <a:endParaRPr lang="en-GB" altLang="en-US" dirty="0"/>
          </a:p>
          <a:p>
            <a:pPr eaLnBrk="1" hangingPunct="1">
              <a:spcBef>
                <a:spcPct val="0"/>
              </a:spcBef>
            </a:pPr>
            <a:r>
              <a:rPr lang="en-GB" altLang="en-US" dirty="0"/>
              <a:t>Relational conflict describes a set of definable behaviours which are absent of the characteristics of bullying behaviour that participants have just been through.</a:t>
            </a:r>
          </a:p>
          <a:p>
            <a:pPr eaLnBrk="1" hangingPunct="1">
              <a:spcBef>
                <a:spcPct val="0"/>
              </a:spcBef>
            </a:pPr>
            <a:endParaRPr lang="en-GB" altLang="en-US" dirty="0"/>
          </a:p>
          <a:p>
            <a:pPr eaLnBrk="1" hangingPunct="1">
              <a:spcBef>
                <a:spcPct val="0"/>
              </a:spcBef>
            </a:pPr>
            <a:r>
              <a:rPr lang="en-GB" altLang="en-US" dirty="0"/>
              <a:t>You should set out and describe the different aspects of bullying vs. relational conflict and invite comment.</a:t>
            </a:r>
          </a:p>
          <a:p>
            <a:pPr eaLnBrk="1" hangingPunct="1">
              <a:spcBef>
                <a:spcPct val="0"/>
              </a:spcBef>
            </a:pPr>
            <a:endParaRPr lang="en-GB" altLang="en-US" dirty="0"/>
          </a:p>
          <a:p>
            <a:pPr eaLnBrk="1" hangingPunct="1">
              <a:spcBef>
                <a:spcPct val="0"/>
              </a:spcBef>
            </a:pPr>
            <a:r>
              <a:rPr lang="en-GB" altLang="en-US" dirty="0"/>
              <a:t>As a short reflection, participants can be asked to go back and  identify which of the  scenarios they just looked at might have been a relational issue rather than a bullying one.</a:t>
            </a:r>
          </a:p>
          <a:p>
            <a:pPr eaLnBrk="1" hangingPunct="1">
              <a:spcBef>
                <a:spcPct val="0"/>
              </a:spcBef>
            </a:pPr>
            <a:endParaRPr lang="en-GB" altLang="en-US" dirty="0"/>
          </a:p>
          <a:p>
            <a:pPr eaLnBrk="1" hangingPunct="1">
              <a:spcBef>
                <a:spcPct val="0"/>
              </a:spcBef>
            </a:pPr>
            <a:r>
              <a:rPr lang="en-GB" altLang="en-US" dirty="0"/>
              <a:t>Participants will need to draw on this knowledge later in the session so they should be primed for that.</a:t>
            </a:r>
            <a:endParaRPr lang="en-US" altLang="en-US" dirty="0"/>
          </a:p>
          <a:p>
            <a:pPr eaLnBrk="1" hangingPunct="1">
              <a:spcBef>
                <a:spcPct val="0"/>
              </a:spcBef>
            </a:pPr>
            <a:endParaRPr lang="en-GB" altLang="en-US" dirty="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62ED3AE-229D-4788-8D3C-A282A7828904}" type="slidenum">
              <a:rPr lang="en-GB" altLang="en-US" smtClean="0">
                <a:latin typeface="Calibri" panose="020F0502020204030204" pitchFamily="34" charset="0"/>
              </a:rPr>
              <a:pPr/>
              <a:t>7</a:t>
            </a:fld>
            <a:endParaRPr lang="en-GB" altLang="en-US">
              <a:latin typeface="Calibri" panose="020F0502020204030204" pitchFamily="34" charset="0"/>
            </a:endParaRPr>
          </a:p>
        </p:txBody>
      </p:sp>
    </p:spTree>
    <p:extLst>
      <p:ext uri="{BB962C8B-B14F-4D97-AF65-F5344CB8AC3E}">
        <p14:creationId xmlns:p14="http://schemas.microsoft.com/office/powerpoint/2010/main" val="16415073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a:t>Explain that traditionally professionals see bullying incidents as Bully / Victim roles. </a:t>
            </a:r>
          </a:p>
          <a:p>
            <a:pPr eaLnBrk="1" hangingPunct="1">
              <a:spcBef>
                <a:spcPct val="0"/>
              </a:spcBef>
            </a:pPr>
            <a:endParaRPr lang="en-GB" altLang="en-US"/>
          </a:p>
          <a:p>
            <a:pPr eaLnBrk="1" hangingPunct="1">
              <a:spcBef>
                <a:spcPct val="0"/>
              </a:spcBef>
            </a:pPr>
            <a:r>
              <a:rPr lang="en-GB" altLang="en-US"/>
              <a:t>However – it is a lot more complicated than that</a:t>
            </a:r>
            <a:endParaRPr lang="en-US" altLang="en-US"/>
          </a:p>
          <a:p>
            <a:pPr eaLnBrk="1" hangingPunct="1">
              <a:spcBef>
                <a:spcPct val="0"/>
              </a:spcBef>
            </a:pPr>
            <a:endParaRPr lang="en-GB" altLang="en-US"/>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4E28E87-6F51-44E2-8537-EAD62D8D4C93}" type="slidenum">
              <a:rPr lang="en-GB" altLang="en-US" smtClean="0">
                <a:latin typeface="Calibri" panose="020F0502020204030204" pitchFamily="34" charset="0"/>
              </a:rPr>
              <a:pPr/>
              <a:t>8</a:t>
            </a:fld>
            <a:endParaRPr lang="en-GB" altLang="en-US">
              <a:latin typeface="Calibri" panose="020F0502020204030204" pitchFamily="34" charset="0"/>
            </a:endParaRPr>
          </a:p>
        </p:txBody>
      </p:sp>
    </p:spTree>
    <p:extLst>
      <p:ext uri="{BB962C8B-B14F-4D97-AF65-F5344CB8AC3E}">
        <p14:creationId xmlns:p14="http://schemas.microsoft.com/office/powerpoint/2010/main" val="11625029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dirty="0"/>
              <a:t>Highlight critical change of language - removing what CBT (Cognitive Behaviour Therapy) calls “universal signifiers” - and replacing them with statements that remove the behaviour from the child.</a:t>
            </a:r>
          </a:p>
          <a:p>
            <a:pPr eaLnBrk="1" hangingPunct="1">
              <a:spcBef>
                <a:spcPct val="0"/>
              </a:spcBef>
            </a:pPr>
            <a:endParaRPr lang="en-GB" altLang="en-US" dirty="0"/>
          </a:p>
          <a:p>
            <a:pPr eaLnBrk="1" hangingPunct="1">
              <a:spcBef>
                <a:spcPct val="0"/>
              </a:spcBef>
            </a:pPr>
            <a:r>
              <a:rPr lang="en-GB" altLang="en-US" dirty="0"/>
              <a:t>The label ‘Bully’ is an unhelpful one. It implies that it is what they ‘are’. When in fact bullying is a behaviour choice.</a:t>
            </a:r>
            <a:r>
              <a:rPr lang="en-GB" altLang="en-US" baseline="0" dirty="0"/>
              <a:t> </a:t>
            </a:r>
          </a:p>
          <a:p>
            <a:pPr eaLnBrk="1" hangingPunct="1">
              <a:spcBef>
                <a:spcPct val="0"/>
              </a:spcBef>
            </a:pPr>
            <a:endParaRPr lang="en-GB" altLang="en-US" dirty="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DF4BFA0-4F3E-4065-A75B-F0E1EFB9038B}" type="slidenum">
              <a:rPr lang="en-GB" altLang="en-US" smtClean="0">
                <a:latin typeface="Calibri" panose="020F0502020204030204" pitchFamily="34" charset="0"/>
              </a:rPr>
              <a:pPr/>
              <a:t>9</a:t>
            </a:fld>
            <a:endParaRPr lang="en-GB" altLang="en-US">
              <a:latin typeface="Calibri" panose="020F0502020204030204" pitchFamily="34" charset="0"/>
            </a:endParaRPr>
          </a:p>
        </p:txBody>
      </p:sp>
    </p:spTree>
    <p:extLst>
      <p:ext uri="{BB962C8B-B14F-4D97-AF65-F5344CB8AC3E}">
        <p14:creationId xmlns:p14="http://schemas.microsoft.com/office/powerpoint/2010/main" val="589627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B0ECBBE-02FC-4F82-9C5E-CA110486F7F1}" type="datetimeFigureOut">
              <a:rPr lang="en-GB" smtClean="0"/>
              <a:t>22/04/2025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A30F45-F66C-4F80-B291-4CA9CF71F2A2}" type="slidenum">
              <a:rPr lang="en-GB" smtClean="0"/>
              <a:t>‹#›</a:t>
            </a:fld>
            <a:endParaRPr lang="en-GB"/>
          </a:p>
        </p:txBody>
      </p:sp>
    </p:spTree>
    <p:extLst>
      <p:ext uri="{BB962C8B-B14F-4D97-AF65-F5344CB8AC3E}">
        <p14:creationId xmlns:p14="http://schemas.microsoft.com/office/powerpoint/2010/main" val="2773492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0ECBBE-02FC-4F82-9C5E-CA110486F7F1}" type="datetimeFigureOut">
              <a:rPr lang="en-GB" smtClean="0"/>
              <a:t>22/04/2025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A30F45-F66C-4F80-B291-4CA9CF71F2A2}" type="slidenum">
              <a:rPr lang="en-GB" smtClean="0"/>
              <a:t>‹#›</a:t>
            </a:fld>
            <a:endParaRPr lang="en-GB"/>
          </a:p>
        </p:txBody>
      </p:sp>
    </p:spTree>
    <p:extLst>
      <p:ext uri="{BB962C8B-B14F-4D97-AF65-F5344CB8AC3E}">
        <p14:creationId xmlns:p14="http://schemas.microsoft.com/office/powerpoint/2010/main" val="3443501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0ECBBE-02FC-4F82-9C5E-CA110486F7F1}" type="datetimeFigureOut">
              <a:rPr lang="en-GB" smtClean="0"/>
              <a:t>22/04/2025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A30F45-F66C-4F80-B291-4CA9CF71F2A2}" type="slidenum">
              <a:rPr lang="en-GB" smtClean="0"/>
              <a:t>‹#›</a:t>
            </a:fld>
            <a:endParaRPr lang="en-GB"/>
          </a:p>
        </p:txBody>
      </p:sp>
    </p:spTree>
    <p:extLst>
      <p:ext uri="{BB962C8B-B14F-4D97-AF65-F5344CB8AC3E}">
        <p14:creationId xmlns:p14="http://schemas.microsoft.com/office/powerpoint/2010/main" val="23005114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4" name="Picture 6" descr="AfA charity logo.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92726" y="5876927"/>
            <a:ext cx="3563938" cy="741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ontent Placeholder 6"/>
          <p:cNvSpPr>
            <a:spLocks noGrp="1"/>
          </p:cNvSpPr>
          <p:nvPr>
            <p:ph sz="quarter" idx="13"/>
          </p:nvPr>
        </p:nvSpPr>
        <p:spPr>
          <a:xfrm>
            <a:off x="467941" y="1219661"/>
            <a:ext cx="8064500" cy="458097"/>
          </a:xfrm>
        </p:spPr>
        <p:txBody>
          <a:bodyPr>
            <a:normAutofit/>
          </a:bodyPr>
          <a:lstStyle>
            <a:lvl1pPr marL="0" indent="0" algn="l">
              <a:buNone/>
              <a:defRPr sz="1800" b="1">
                <a:latin typeface="Arial" pitchFamily="34" charset="0"/>
                <a:cs typeface="Arial" pitchFamily="34" charset="0"/>
              </a:defRPr>
            </a:lvl1pPr>
          </a:lstStyle>
          <a:p>
            <a:pPr lvl="0"/>
            <a:r>
              <a:rPr lang="en-US"/>
              <a:t>Click to edit Master text styles</a:t>
            </a:r>
          </a:p>
        </p:txBody>
      </p:sp>
      <p:sp>
        <p:nvSpPr>
          <p:cNvPr id="3" name="Content Placeholder 2"/>
          <p:cNvSpPr>
            <a:spLocks noGrp="1"/>
          </p:cNvSpPr>
          <p:nvPr>
            <p:ph idx="1"/>
          </p:nvPr>
        </p:nvSpPr>
        <p:spPr>
          <a:xfrm>
            <a:off x="467544" y="1988842"/>
            <a:ext cx="8219256" cy="3888431"/>
          </a:xfrm>
        </p:spPr>
        <p:txBody>
          <a:bodyPr>
            <a:normAutofit/>
          </a:bodyPr>
          <a:lstStyle>
            <a:lvl1pPr marL="0" indent="0">
              <a:buFont typeface="Arial" pitchFamily="34" charset="0"/>
              <a:buNone/>
              <a:defRPr sz="1800" baseline="0">
                <a:latin typeface="Arial" pitchFamily="34" charset="0"/>
                <a:cs typeface="Arial" pitchFamily="34" charset="0"/>
              </a:defRPr>
            </a:lvl1pPr>
            <a:lvl2pPr marL="342900" indent="0">
              <a:buNone/>
              <a:defRPr sz="1800">
                <a:latin typeface="Arial" pitchFamily="34" charset="0"/>
                <a:cs typeface="Arial" pitchFamily="34" charset="0"/>
              </a:defRPr>
            </a:lvl2pPr>
            <a:lvl3pPr marL="685800" indent="0">
              <a:buFont typeface="Arial" pitchFamily="34" charset="0"/>
              <a:buNone/>
              <a:defRPr sz="1800">
                <a:latin typeface="Arial" pitchFamily="34" charset="0"/>
                <a:cs typeface="Arial" pitchFamily="34" charset="0"/>
              </a:defRPr>
            </a:lvl3pPr>
            <a:lvl4pPr marL="1028700" indent="0">
              <a:buNone/>
              <a:defRPr sz="1800">
                <a:latin typeface="Arial" pitchFamily="34" charset="0"/>
                <a:cs typeface="Arial" pitchFamily="34" charset="0"/>
              </a:defRPr>
            </a:lvl4pPr>
            <a:lvl5pPr marL="1371600" indent="0">
              <a:buNone/>
              <a:defRPr sz="1800">
                <a:latin typeface="Arial" pitchFamily="34" charset="0"/>
                <a:cs typeface="Arial" pitchFamily="34" charset="0"/>
              </a:defRPr>
            </a:lvl5pPr>
          </a:lstStyle>
          <a:p>
            <a:pPr lvl="0"/>
            <a:r>
              <a:rPr lang="en-US"/>
              <a:t>Click to edit Master text styles</a:t>
            </a:r>
          </a:p>
        </p:txBody>
      </p:sp>
      <p:sp>
        <p:nvSpPr>
          <p:cNvPr id="5" name="Date Placeholder 3"/>
          <p:cNvSpPr>
            <a:spLocks noGrp="1"/>
          </p:cNvSpPr>
          <p:nvPr>
            <p:ph type="dt" sz="half" idx="14"/>
          </p:nvPr>
        </p:nvSpPr>
        <p:spPr/>
        <p:txBody>
          <a:bodyPr/>
          <a:lstStyle>
            <a:lvl1pPr>
              <a:defRPr/>
            </a:lvl1pPr>
          </a:lstStyle>
          <a:p>
            <a:pPr>
              <a:defRPr/>
            </a:pPr>
            <a:endParaRPr lang="en-GB"/>
          </a:p>
        </p:txBody>
      </p:sp>
      <p:sp>
        <p:nvSpPr>
          <p:cNvPr id="6" name="Footer Placeholder 4"/>
          <p:cNvSpPr>
            <a:spLocks noGrp="1"/>
          </p:cNvSpPr>
          <p:nvPr>
            <p:ph type="ftr" sz="quarter" idx="15"/>
          </p:nvPr>
        </p:nvSpPr>
        <p:spPr/>
        <p:txBody>
          <a:bodyPr/>
          <a:lstStyle>
            <a:lvl1pPr>
              <a:defRPr/>
            </a:lvl1pPr>
          </a:lstStyle>
          <a:p>
            <a:pPr>
              <a:defRPr/>
            </a:pPr>
            <a:endParaRPr lang="en-GB"/>
          </a:p>
        </p:txBody>
      </p:sp>
      <p:sp>
        <p:nvSpPr>
          <p:cNvPr id="8" name="Slide Number Placeholder 5"/>
          <p:cNvSpPr>
            <a:spLocks noGrp="1"/>
          </p:cNvSpPr>
          <p:nvPr>
            <p:ph type="sldNum" sz="quarter" idx="16"/>
          </p:nvPr>
        </p:nvSpPr>
        <p:spPr/>
        <p:txBody>
          <a:bodyPr/>
          <a:lstStyle>
            <a:lvl1pPr>
              <a:defRPr/>
            </a:lvl1pPr>
          </a:lstStyle>
          <a:p>
            <a:pPr>
              <a:defRPr/>
            </a:pPr>
            <a:fld id="{75603F5B-E8B2-4802-B77C-C3E5B6EFA942}" type="slidenum">
              <a:rPr lang="en-GB" altLang="en-US"/>
              <a:pPr>
                <a:defRPr/>
              </a:pPr>
              <a:t>‹#›</a:t>
            </a:fld>
            <a:endParaRPr lang="en-GB" altLang="en-US"/>
          </a:p>
        </p:txBody>
      </p:sp>
    </p:spTree>
    <p:extLst>
      <p:ext uri="{BB962C8B-B14F-4D97-AF65-F5344CB8AC3E}">
        <p14:creationId xmlns:p14="http://schemas.microsoft.com/office/powerpoint/2010/main" val="4036506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0ECBBE-02FC-4F82-9C5E-CA110486F7F1}" type="datetimeFigureOut">
              <a:rPr lang="en-GB" smtClean="0"/>
              <a:t>22/04/2025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A30F45-F66C-4F80-B291-4CA9CF71F2A2}" type="slidenum">
              <a:rPr lang="en-GB" smtClean="0"/>
              <a:t>‹#›</a:t>
            </a:fld>
            <a:endParaRPr lang="en-GB"/>
          </a:p>
        </p:txBody>
      </p:sp>
    </p:spTree>
    <p:extLst>
      <p:ext uri="{BB962C8B-B14F-4D97-AF65-F5344CB8AC3E}">
        <p14:creationId xmlns:p14="http://schemas.microsoft.com/office/powerpoint/2010/main" val="2082877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0ECBBE-02FC-4F82-9C5E-CA110486F7F1}" type="datetimeFigureOut">
              <a:rPr lang="en-GB" smtClean="0"/>
              <a:t>22/04/2025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A30F45-F66C-4F80-B291-4CA9CF71F2A2}" type="slidenum">
              <a:rPr lang="en-GB" smtClean="0"/>
              <a:t>‹#›</a:t>
            </a:fld>
            <a:endParaRPr lang="en-GB"/>
          </a:p>
        </p:txBody>
      </p:sp>
    </p:spTree>
    <p:extLst>
      <p:ext uri="{BB962C8B-B14F-4D97-AF65-F5344CB8AC3E}">
        <p14:creationId xmlns:p14="http://schemas.microsoft.com/office/powerpoint/2010/main" val="930264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B0ECBBE-02FC-4F82-9C5E-CA110486F7F1}" type="datetimeFigureOut">
              <a:rPr lang="en-GB" smtClean="0"/>
              <a:t>22/04/2025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A30F45-F66C-4F80-B291-4CA9CF71F2A2}" type="slidenum">
              <a:rPr lang="en-GB" smtClean="0"/>
              <a:t>‹#›</a:t>
            </a:fld>
            <a:endParaRPr lang="en-GB"/>
          </a:p>
        </p:txBody>
      </p:sp>
    </p:spTree>
    <p:extLst>
      <p:ext uri="{BB962C8B-B14F-4D97-AF65-F5344CB8AC3E}">
        <p14:creationId xmlns:p14="http://schemas.microsoft.com/office/powerpoint/2010/main" val="453702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B0ECBBE-02FC-4F82-9C5E-CA110486F7F1}" type="datetimeFigureOut">
              <a:rPr lang="en-GB" smtClean="0"/>
              <a:t>22/04/2025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6A30F45-F66C-4F80-B291-4CA9CF71F2A2}" type="slidenum">
              <a:rPr lang="en-GB" smtClean="0"/>
              <a:t>‹#›</a:t>
            </a:fld>
            <a:endParaRPr lang="en-GB"/>
          </a:p>
        </p:txBody>
      </p:sp>
    </p:spTree>
    <p:extLst>
      <p:ext uri="{BB962C8B-B14F-4D97-AF65-F5344CB8AC3E}">
        <p14:creationId xmlns:p14="http://schemas.microsoft.com/office/powerpoint/2010/main" val="398732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B0ECBBE-02FC-4F82-9C5E-CA110486F7F1}" type="datetimeFigureOut">
              <a:rPr lang="en-GB" smtClean="0"/>
              <a:t>22/04/2025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6A30F45-F66C-4F80-B291-4CA9CF71F2A2}" type="slidenum">
              <a:rPr lang="en-GB" smtClean="0"/>
              <a:t>‹#›</a:t>
            </a:fld>
            <a:endParaRPr lang="en-GB"/>
          </a:p>
        </p:txBody>
      </p:sp>
    </p:spTree>
    <p:extLst>
      <p:ext uri="{BB962C8B-B14F-4D97-AF65-F5344CB8AC3E}">
        <p14:creationId xmlns:p14="http://schemas.microsoft.com/office/powerpoint/2010/main" val="3404459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0ECBBE-02FC-4F82-9C5E-CA110486F7F1}" type="datetimeFigureOut">
              <a:rPr lang="en-GB" smtClean="0"/>
              <a:t>22/04/2025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6A30F45-F66C-4F80-B291-4CA9CF71F2A2}" type="slidenum">
              <a:rPr lang="en-GB" smtClean="0"/>
              <a:t>‹#›</a:t>
            </a:fld>
            <a:endParaRPr lang="en-GB"/>
          </a:p>
        </p:txBody>
      </p:sp>
    </p:spTree>
    <p:extLst>
      <p:ext uri="{BB962C8B-B14F-4D97-AF65-F5344CB8AC3E}">
        <p14:creationId xmlns:p14="http://schemas.microsoft.com/office/powerpoint/2010/main" val="2905819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0ECBBE-02FC-4F82-9C5E-CA110486F7F1}" type="datetimeFigureOut">
              <a:rPr lang="en-GB" smtClean="0"/>
              <a:t>22/04/2025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A30F45-F66C-4F80-B291-4CA9CF71F2A2}" type="slidenum">
              <a:rPr lang="en-GB" smtClean="0"/>
              <a:t>‹#›</a:t>
            </a:fld>
            <a:endParaRPr lang="en-GB"/>
          </a:p>
        </p:txBody>
      </p:sp>
    </p:spTree>
    <p:extLst>
      <p:ext uri="{BB962C8B-B14F-4D97-AF65-F5344CB8AC3E}">
        <p14:creationId xmlns:p14="http://schemas.microsoft.com/office/powerpoint/2010/main" val="817735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0ECBBE-02FC-4F82-9C5E-CA110486F7F1}" type="datetimeFigureOut">
              <a:rPr lang="en-GB" smtClean="0"/>
              <a:t>22/04/2025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A30F45-F66C-4F80-B291-4CA9CF71F2A2}" type="slidenum">
              <a:rPr lang="en-GB" smtClean="0"/>
              <a:t>‹#›</a:t>
            </a:fld>
            <a:endParaRPr lang="en-GB"/>
          </a:p>
        </p:txBody>
      </p:sp>
    </p:spTree>
    <p:extLst>
      <p:ext uri="{BB962C8B-B14F-4D97-AF65-F5344CB8AC3E}">
        <p14:creationId xmlns:p14="http://schemas.microsoft.com/office/powerpoint/2010/main" val="1190351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0ECBBE-02FC-4F82-9C5E-CA110486F7F1}" type="datetimeFigureOut">
              <a:rPr lang="en-GB" smtClean="0"/>
              <a:t>22/04/2025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A30F45-F66C-4F80-B291-4CA9CF71F2A2}" type="slidenum">
              <a:rPr lang="en-GB" smtClean="0"/>
              <a:t>‹#›</a:t>
            </a:fld>
            <a:endParaRPr lang="en-GB"/>
          </a:p>
        </p:txBody>
      </p:sp>
    </p:spTree>
    <p:extLst>
      <p:ext uri="{BB962C8B-B14F-4D97-AF65-F5344CB8AC3E}">
        <p14:creationId xmlns:p14="http://schemas.microsoft.com/office/powerpoint/2010/main" val="370514311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8313" y="1125538"/>
            <a:ext cx="8280400" cy="71437"/>
          </a:xfrm>
          <a:prstGeom prst="rect">
            <a:avLst/>
          </a:prstGeom>
          <a:solidFill>
            <a:srgbClr val="088180"/>
          </a:solidFill>
          <a:ln>
            <a:solidFill>
              <a:srgbClr val="0881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3" name="Rectangle 2"/>
          <p:cNvSpPr/>
          <p:nvPr/>
        </p:nvSpPr>
        <p:spPr>
          <a:xfrm>
            <a:off x="395288" y="6165850"/>
            <a:ext cx="8353425" cy="71438"/>
          </a:xfrm>
          <a:prstGeom prst="rect">
            <a:avLst/>
          </a:prstGeom>
          <a:solidFill>
            <a:srgbClr val="088180"/>
          </a:solidFill>
          <a:ln>
            <a:solidFill>
              <a:srgbClr val="0881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24580" name="TextBox 4"/>
          <p:cNvSpPr txBox="1">
            <a:spLocks noChangeArrowheads="1"/>
          </p:cNvSpPr>
          <p:nvPr/>
        </p:nvSpPr>
        <p:spPr bwMode="auto">
          <a:xfrm>
            <a:off x="468313" y="1412875"/>
            <a:ext cx="82073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000">
                <a:latin typeface="Arial" panose="020B0604020202020204" pitchFamily="34" charset="0"/>
                <a:cs typeface="Arial" panose="020B0604020202020204" pitchFamily="34" charset="0"/>
              </a:rPr>
              <a:t> </a:t>
            </a:r>
          </a:p>
        </p:txBody>
      </p:sp>
      <p:sp>
        <p:nvSpPr>
          <p:cNvPr id="24581" name="TextBox 5"/>
          <p:cNvSpPr txBox="1">
            <a:spLocks noChangeArrowheads="1"/>
          </p:cNvSpPr>
          <p:nvPr/>
        </p:nvSpPr>
        <p:spPr bwMode="auto">
          <a:xfrm>
            <a:off x="3348038" y="2852738"/>
            <a:ext cx="5472112"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GB" altLang="en-US" sz="4800">
                <a:solidFill>
                  <a:srgbClr val="1E1F73"/>
                </a:solidFill>
                <a:latin typeface="Impact" panose="020B0806030902050204" pitchFamily="34" charset="0"/>
              </a:rPr>
              <a:t>What do we mean  by bullying?</a:t>
            </a:r>
          </a:p>
        </p:txBody>
      </p:sp>
      <p:pic>
        <p:nvPicPr>
          <p:cNvPr id="24582" name="Picture 6" descr="ABA SEN CMYK - without text.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5288" y="188913"/>
            <a:ext cx="2062162"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3" name="Picture 7" descr="5.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95288" y="2060575"/>
            <a:ext cx="2805112" cy="266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4" name="Slide Number Placeholder 7"/>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5119FD3-8FE2-459F-AA5E-BF3538EA7529}" type="slidenum">
              <a:rPr lang="en-GB" altLang="en-US" sz="1200" smtClean="0">
                <a:solidFill>
                  <a:srgbClr val="898989"/>
                </a:solidFill>
              </a:rPr>
              <a:pPr>
                <a:spcBef>
                  <a:spcPct val="0"/>
                </a:spcBef>
                <a:buFontTx/>
                <a:buNone/>
              </a:pPr>
              <a:t>1</a:t>
            </a:fld>
            <a:endParaRPr lang="en-GB" altLang="en-US" sz="1200">
              <a:solidFill>
                <a:srgbClr val="898989"/>
              </a:solidFill>
            </a:endParaRPr>
          </a:p>
        </p:txBody>
      </p:sp>
      <p:pic>
        <p:nvPicPr>
          <p:cNvPr id="4" name="Picture 3">
            <a:extLst>
              <a:ext uri="{FF2B5EF4-FFF2-40B4-BE49-F238E27FC236}">
                <a16:creationId xmlns:a16="http://schemas.microsoft.com/office/drawing/2014/main" id="{C7E14D2D-EDDE-E4F5-BD3A-19C52C314AEF}"/>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86552" y="340360"/>
            <a:ext cx="1771650" cy="726440"/>
          </a:xfrm>
          <a:prstGeom prst="rect">
            <a:avLst/>
          </a:prstGeom>
          <a:noFill/>
          <a:ln>
            <a:noFill/>
          </a:ln>
        </p:spPr>
      </p:pic>
    </p:spTree>
    <p:extLst>
      <p:ext uri="{BB962C8B-B14F-4D97-AF65-F5344CB8AC3E}">
        <p14:creationId xmlns:p14="http://schemas.microsoft.com/office/powerpoint/2010/main" val="40038719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8313" y="1125538"/>
            <a:ext cx="8280400" cy="71437"/>
          </a:xfrm>
          <a:prstGeom prst="rect">
            <a:avLst/>
          </a:prstGeom>
          <a:solidFill>
            <a:srgbClr val="088180"/>
          </a:solidFill>
          <a:ln>
            <a:solidFill>
              <a:srgbClr val="0881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3" name="Rectangle 2"/>
          <p:cNvSpPr/>
          <p:nvPr/>
        </p:nvSpPr>
        <p:spPr>
          <a:xfrm>
            <a:off x="395288" y="6165850"/>
            <a:ext cx="8353425" cy="71438"/>
          </a:xfrm>
          <a:prstGeom prst="rect">
            <a:avLst/>
          </a:prstGeom>
          <a:solidFill>
            <a:srgbClr val="088180"/>
          </a:solidFill>
          <a:ln>
            <a:solidFill>
              <a:srgbClr val="0881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40964" name="TextBox 4"/>
          <p:cNvSpPr txBox="1">
            <a:spLocks noChangeArrowheads="1"/>
          </p:cNvSpPr>
          <p:nvPr/>
        </p:nvSpPr>
        <p:spPr bwMode="auto">
          <a:xfrm>
            <a:off x="468313" y="1412875"/>
            <a:ext cx="82073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000">
                <a:latin typeface="Arial" panose="020B0604020202020204" pitchFamily="34" charset="0"/>
                <a:cs typeface="Arial" panose="020B0604020202020204" pitchFamily="34" charset="0"/>
              </a:rPr>
              <a:t> </a:t>
            </a:r>
          </a:p>
        </p:txBody>
      </p:sp>
      <p:pic>
        <p:nvPicPr>
          <p:cNvPr id="40965" name="Picture 6" descr="ABA SEN CMYK - without text.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5288" y="188913"/>
            <a:ext cx="2062162"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6" name="Slide Number Placeholder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F072919-DBB6-4E84-8817-DB554850A78C}" type="slidenum">
              <a:rPr lang="en-GB" altLang="en-US" sz="1200" smtClean="0">
                <a:solidFill>
                  <a:srgbClr val="898989"/>
                </a:solidFill>
              </a:rPr>
              <a:pPr>
                <a:spcBef>
                  <a:spcPct val="0"/>
                </a:spcBef>
                <a:buFontTx/>
                <a:buNone/>
              </a:pPr>
              <a:t>10</a:t>
            </a:fld>
            <a:endParaRPr lang="en-GB" altLang="en-US" sz="1200">
              <a:solidFill>
                <a:srgbClr val="898989"/>
              </a:solidFill>
            </a:endParaRPr>
          </a:p>
        </p:txBody>
      </p:sp>
      <p:sp>
        <p:nvSpPr>
          <p:cNvPr id="13" name="TextBox 12"/>
          <p:cNvSpPr txBox="1">
            <a:spLocks noChangeArrowheads="1"/>
          </p:cNvSpPr>
          <p:nvPr/>
        </p:nvSpPr>
        <p:spPr bwMode="auto">
          <a:xfrm>
            <a:off x="395288" y="1341438"/>
            <a:ext cx="1371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solidFill>
                  <a:srgbClr val="1E1F73"/>
                </a:solidFill>
                <a:latin typeface="Arial" panose="020B0604020202020204" pitchFamily="34" charset="0"/>
              </a:rPr>
              <a:t>Tease</a:t>
            </a:r>
          </a:p>
        </p:txBody>
      </p:sp>
      <p:sp>
        <p:nvSpPr>
          <p:cNvPr id="14" name="TextBox 13"/>
          <p:cNvSpPr txBox="1">
            <a:spLocks noChangeArrowheads="1"/>
          </p:cNvSpPr>
          <p:nvPr/>
        </p:nvSpPr>
        <p:spPr bwMode="auto">
          <a:xfrm>
            <a:off x="1995488" y="1322388"/>
            <a:ext cx="1371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solidFill>
                  <a:srgbClr val="1E1F73"/>
                </a:solidFill>
                <a:latin typeface="Arial" panose="020B0604020202020204" pitchFamily="34" charset="0"/>
              </a:rPr>
              <a:t>Belittle</a:t>
            </a:r>
          </a:p>
        </p:txBody>
      </p:sp>
      <p:sp>
        <p:nvSpPr>
          <p:cNvPr id="15" name="TextBox 14"/>
          <p:cNvSpPr txBox="1">
            <a:spLocks noChangeArrowheads="1"/>
          </p:cNvSpPr>
          <p:nvPr/>
        </p:nvSpPr>
        <p:spPr bwMode="auto">
          <a:xfrm>
            <a:off x="1763713" y="1844675"/>
            <a:ext cx="15160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solidFill>
                  <a:srgbClr val="1E1F73"/>
                </a:solidFill>
                <a:latin typeface="Arial" panose="020B0604020202020204" pitchFamily="34" charset="0"/>
              </a:rPr>
              <a:t>Humiliate</a:t>
            </a:r>
          </a:p>
        </p:txBody>
      </p:sp>
      <p:sp>
        <p:nvSpPr>
          <p:cNvPr id="16" name="TextBox 15"/>
          <p:cNvSpPr txBox="1">
            <a:spLocks noChangeArrowheads="1"/>
          </p:cNvSpPr>
          <p:nvPr/>
        </p:nvSpPr>
        <p:spPr bwMode="auto">
          <a:xfrm>
            <a:off x="5421313" y="2298700"/>
            <a:ext cx="21796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solidFill>
                  <a:srgbClr val="1E1F73"/>
                </a:solidFill>
                <a:latin typeface="Arial" panose="020B0604020202020204" pitchFamily="34" charset="0"/>
              </a:rPr>
              <a:t>Threaten</a:t>
            </a:r>
          </a:p>
        </p:txBody>
      </p:sp>
      <p:sp>
        <p:nvSpPr>
          <p:cNvPr id="17" name="TextBox 16"/>
          <p:cNvSpPr txBox="1">
            <a:spLocks noChangeArrowheads="1"/>
          </p:cNvSpPr>
          <p:nvPr/>
        </p:nvSpPr>
        <p:spPr bwMode="auto">
          <a:xfrm>
            <a:off x="3113088" y="2606675"/>
            <a:ext cx="21796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solidFill>
                  <a:srgbClr val="1E1F73"/>
                </a:solidFill>
                <a:latin typeface="Arial" panose="020B0604020202020204" pitchFamily="34" charset="0"/>
              </a:rPr>
              <a:t>Isolate</a:t>
            </a:r>
          </a:p>
        </p:txBody>
      </p:sp>
      <p:sp>
        <p:nvSpPr>
          <p:cNvPr id="18" name="TextBox 17"/>
          <p:cNvSpPr txBox="1">
            <a:spLocks noChangeArrowheads="1"/>
          </p:cNvSpPr>
          <p:nvPr/>
        </p:nvSpPr>
        <p:spPr bwMode="auto">
          <a:xfrm>
            <a:off x="506413" y="4054475"/>
            <a:ext cx="2913062"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solidFill>
                  <a:srgbClr val="1E1F73"/>
                </a:solidFill>
                <a:latin typeface="Arial" panose="020B0604020202020204" pitchFamily="34" charset="0"/>
              </a:rPr>
              <a:t>Enrol others in bullying (“gang up”)</a:t>
            </a:r>
          </a:p>
        </p:txBody>
      </p:sp>
      <p:sp>
        <p:nvSpPr>
          <p:cNvPr id="19" name="TextBox 18"/>
          <p:cNvSpPr txBox="1">
            <a:spLocks noChangeArrowheads="1"/>
          </p:cNvSpPr>
          <p:nvPr/>
        </p:nvSpPr>
        <p:spPr bwMode="auto">
          <a:xfrm>
            <a:off x="344488" y="2846388"/>
            <a:ext cx="24812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solidFill>
                  <a:srgbClr val="1E1F73"/>
                </a:solidFill>
                <a:latin typeface="Arial" panose="020B0604020202020204" pitchFamily="34" charset="0"/>
              </a:rPr>
              <a:t>Spread rumours</a:t>
            </a:r>
          </a:p>
        </p:txBody>
      </p:sp>
      <p:sp>
        <p:nvSpPr>
          <p:cNvPr id="20" name="TextBox 19"/>
          <p:cNvSpPr txBox="1">
            <a:spLocks noChangeArrowheads="1"/>
          </p:cNvSpPr>
          <p:nvPr/>
        </p:nvSpPr>
        <p:spPr bwMode="auto">
          <a:xfrm>
            <a:off x="2105025" y="2390775"/>
            <a:ext cx="21796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solidFill>
                  <a:srgbClr val="1E1F73"/>
                </a:solidFill>
                <a:latin typeface="Arial" panose="020B0604020202020204" pitchFamily="34" charset="0"/>
              </a:rPr>
              <a:t>Lie</a:t>
            </a:r>
          </a:p>
        </p:txBody>
      </p:sp>
      <p:sp>
        <p:nvSpPr>
          <p:cNvPr id="21" name="TextBox 20"/>
          <p:cNvSpPr txBox="1">
            <a:spLocks noChangeArrowheads="1"/>
          </p:cNvSpPr>
          <p:nvPr/>
        </p:nvSpPr>
        <p:spPr bwMode="auto">
          <a:xfrm>
            <a:off x="539750" y="2060575"/>
            <a:ext cx="15160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solidFill>
                  <a:srgbClr val="1E1F73"/>
                </a:solidFill>
                <a:latin typeface="Arial" panose="020B0604020202020204" pitchFamily="34" charset="0"/>
              </a:rPr>
              <a:t>Goad</a:t>
            </a:r>
          </a:p>
        </p:txBody>
      </p:sp>
      <p:sp>
        <p:nvSpPr>
          <p:cNvPr id="22" name="TextBox 21"/>
          <p:cNvSpPr txBox="1">
            <a:spLocks noChangeArrowheads="1"/>
          </p:cNvSpPr>
          <p:nvPr/>
        </p:nvSpPr>
        <p:spPr bwMode="auto">
          <a:xfrm>
            <a:off x="6300788" y="1844675"/>
            <a:ext cx="35575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solidFill>
                  <a:srgbClr val="1E1F73"/>
                </a:solidFill>
                <a:latin typeface="Arial" panose="020B0604020202020204" pitchFamily="34" charset="0"/>
              </a:rPr>
              <a:t>Find a weak spot</a:t>
            </a:r>
          </a:p>
        </p:txBody>
      </p:sp>
      <p:sp>
        <p:nvSpPr>
          <p:cNvPr id="23" name="TextBox 22"/>
          <p:cNvSpPr txBox="1">
            <a:spLocks noChangeArrowheads="1"/>
          </p:cNvSpPr>
          <p:nvPr/>
        </p:nvSpPr>
        <p:spPr bwMode="auto">
          <a:xfrm>
            <a:off x="4549775" y="2914650"/>
            <a:ext cx="21796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solidFill>
                  <a:srgbClr val="1E1F73"/>
                </a:solidFill>
                <a:latin typeface="Arial" panose="020B0604020202020204" pitchFamily="34" charset="0"/>
              </a:rPr>
              <a:t>Intimidate</a:t>
            </a:r>
          </a:p>
        </p:txBody>
      </p:sp>
      <p:sp>
        <p:nvSpPr>
          <p:cNvPr id="24" name="TextBox 23"/>
          <p:cNvSpPr txBox="1">
            <a:spLocks noChangeArrowheads="1"/>
          </p:cNvSpPr>
          <p:nvPr/>
        </p:nvSpPr>
        <p:spPr bwMode="auto">
          <a:xfrm>
            <a:off x="6732588" y="4005263"/>
            <a:ext cx="21796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solidFill>
                  <a:srgbClr val="00004F"/>
                </a:solidFill>
                <a:latin typeface="Arial" panose="020B0604020202020204" pitchFamily="34" charset="0"/>
              </a:rPr>
              <a:t>Dirty looks</a:t>
            </a:r>
          </a:p>
        </p:txBody>
      </p:sp>
      <p:sp>
        <p:nvSpPr>
          <p:cNvPr id="25" name="TextBox 24"/>
          <p:cNvSpPr txBox="1">
            <a:spLocks noChangeArrowheads="1"/>
          </p:cNvSpPr>
          <p:nvPr/>
        </p:nvSpPr>
        <p:spPr bwMode="auto">
          <a:xfrm>
            <a:off x="5940425" y="1268413"/>
            <a:ext cx="26479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solidFill>
                  <a:srgbClr val="1E1F73"/>
                </a:solidFill>
                <a:latin typeface="Arial" panose="020B0604020202020204" pitchFamily="34" charset="0"/>
              </a:rPr>
              <a:t>Take belongings</a:t>
            </a:r>
          </a:p>
        </p:txBody>
      </p:sp>
      <p:sp>
        <p:nvSpPr>
          <p:cNvPr id="26" name="TextBox 25"/>
          <p:cNvSpPr txBox="1">
            <a:spLocks noChangeArrowheads="1"/>
          </p:cNvSpPr>
          <p:nvPr/>
        </p:nvSpPr>
        <p:spPr bwMode="auto">
          <a:xfrm>
            <a:off x="3419475" y="3573463"/>
            <a:ext cx="21796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solidFill>
                  <a:srgbClr val="1E1F73"/>
                </a:solidFill>
                <a:latin typeface="Arial" panose="020B0604020202020204" pitchFamily="34" charset="0"/>
              </a:rPr>
              <a:t>Manipulate</a:t>
            </a:r>
          </a:p>
        </p:txBody>
      </p:sp>
      <p:sp>
        <p:nvSpPr>
          <p:cNvPr id="27" name="TextBox 26"/>
          <p:cNvSpPr txBox="1">
            <a:spLocks noChangeArrowheads="1"/>
          </p:cNvSpPr>
          <p:nvPr/>
        </p:nvSpPr>
        <p:spPr bwMode="auto">
          <a:xfrm>
            <a:off x="3492500" y="4292600"/>
            <a:ext cx="21796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solidFill>
                  <a:srgbClr val="1E1F73"/>
                </a:solidFill>
                <a:latin typeface="Arial" panose="020B0604020202020204" pitchFamily="34" charset="0"/>
              </a:rPr>
              <a:t>Push</a:t>
            </a:r>
          </a:p>
        </p:txBody>
      </p:sp>
      <p:sp>
        <p:nvSpPr>
          <p:cNvPr id="28" name="TextBox 27"/>
          <p:cNvSpPr txBox="1">
            <a:spLocks noChangeArrowheads="1"/>
          </p:cNvSpPr>
          <p:nvPr/>
        </p:nvSpPr>
        <p:spPr bwMode="auto">
          <a:xfrm>
            <a:off x="4427538" y="4724400"/>
            <a:ext cx="21796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solidFill>
                  <a:srgbClr val="1E1F73"/>
                </a:solidFill>
                <a:latin typeface="Arial" panose="020B0604020202020204" pitchFamily="34" charset="0"/>
              </a:rPr>
              <a:t>Trip</a:t>
            </a:r>
          </a:p>
        </p:txBody>
      </p:sp>
      <p:sp>
        <p:nvSpPr>
          <p:cNvPr id="29" name="TextBox 28"/>
          <p:cNvSpPr txBox="1">
            <a:spLocks noChangeArrowheads="1"/>
          </p:cNvSpPr>
          <p:nvPr/>
        </p:nvSpPr>
        <p:spPr bwMode="auto">
          <a:xfrm>
            <a:off x="5940425" y="4292600"/>
            <a:ext cx="21796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solidFill>
                  <a:srgbClr val="1E1F73"/>
                </a:solidFill>
                <a:latin typeface="Arial" panose="020B0604020202020204" pitchFamily="34" charset="0"/>
              </a:rPr>
              <a:t>Kick</a:t>
            </a:r>
          </a:p>
        </p:txBody>
      </p:sp>
      <p:sp>
        <p:nvSpPr>
          <p:cNvPr id="30" name="TextBox 29"/>
          <p:cNvSpPr txBox="1">
            <a:spLocks noChangeArrowheads="1"/>
          </p:cNvSpPr>
          <p:nvPr/>
        </p:nvSpPr>
        <p:spPr bwMode="auto">
          <a:xfrm>
            <a:off x="5867400" y="3500438"/>
            <a:ext cx="21796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solidFill>
                  <a:srgbClr val="1E1F73"/>
                </a:solidFill>
                <a:latin typeface="Arial" panose="020B0604020202020204" pitchFamily="34" charset="0"/>
              </a:rPr>
              <a:t>Punch</a:t>
            </a:r>
          </a:p>
        </p:txBody>
      </p:sp>
      <p:sp>
        <p:nvSpPr>
          <p:cNvPr id="31" name="TextBox 30"/>
          <p:cNvSpPr txBox="1">
            <a:spLocks noChangeArrowheads="1"/>
          </p:cNvSpPr>
          <p:nvPr/>
        </p:nvSpPr>
        <p:spPr bwMode="auto">
          <a:xfrm>
            <a:off x="1547813" y="3357563"/>
            <a:ext cx="2057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solidFill>
                  <a:srgbClr val="1E1F73"/>
                </a:solidFill>
                <a:latin typeface="Arial" panose="020B0604020202020204" pitchFamily="34" charset="0"/>
              </a:rPr>
              <a:t>Undermine</a:t>
            </a:r>
          </a:p>
        </p:txBody>
      </p:sp>
      <p:sp>
        <p:nvSpPr>
          <p:cNvPr id="32" name="TextBox 31"/>
          <p:cNvSpPr txBox="1">
            <a:spLocks noChangeArrowheads="1"/>
          </p:cNvSpPr>
          <p:nvPr/>
        </p:nvSpPr>
        <p:spPr bwMode="auto">
          <a:xfrm>
            <a:off x="6443663" y="2852738"/>
            <a:ext cx="35591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solidFill>
                  <a:srgbClr val="1E1F73"/>
                </a:solidFill>
                <a:latin typeface="Arial" panose="020B0604020202020204" pitchFamily="34" charset="0"/>
              </a:rPr>
              <a:t>Exploit situations</a:t>
            </a:r>
          </a:p>
        </p:txBody>
      </p:sp>
      <p:sp>
        <p:nvSpPr>
          <p:cNvPr id="33" name="TextBox 32"/>
          <p:cNvSpPr txBox="1">
            <a:spLocks noChangeArrowheads="1"/>
          </p:cNvSpPr>
          <p:nvPr/>
        </p:nvSpPr>
        <p:spPr bwMode="auto">
          <a:xfrm>
            <a:off x="4819650" y="3938588"/>
            <a:ext cx="2057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solidFill>
                  <a:srgbClr val="1E1F73"/>
                </a:solidFill>
                <a:latin typeface="Arial" panose="020B0604020202020204" pitchFamily="34" charset="0"/>
              </a:rPr>
              <a:t>Shout</a:t>
            </a:r>
          </a:p>
        </p:txBody>
      </p:sp>
      <p:sp>
        <p:nvSpPr>
          <p:cNvPr id="34" name="TextBox 33"/>
          <p:cNvSpPr txBox="1">
            <a:spLocks noChangeArrowheads="1"/>
          </p:cNvSpPr>
          <p:nvPr/>
        </p:nvSpPr>
        <p:spPr bwMode="auto">
          <a:xfrm>
            <a:off x="3836988" y="1163638"/>
            <a:ext cx="19669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solidFill>
                  <a:srgbClr val="1E1F73"/>
                </a:solidFill>
                <a:latin typeface="Arial" panose="020B0604020202020204" pitchFamily="34" charset="0"/>
              </a:rPr>
              <a:t>Name calling</a:t>
            </a:r>
          </a:p>
        </p:txBody>
      </p:sp>
      <p:sp>
        <p:nvSpPr>
          <p:cNvPr id="35" name="TextBox 34"/>
          <p:cNvSpPr txBox="1">
            <a:spLocks noChangeArrowheads="1"/>
          </p:cNvSpPr>
          <p:nvPr/>
        </p:nvSpPr>
        <p:spPr bwMode="auto">
          <a:xfrm>
            <a:off x="3348038" y="1916113"/>
            <a:ext cx="33385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solidFill>
                  <a:srgbClr val="1E1F73"/>
                </a:solidFill>
                <a:latin typeface="Arial" panose="020B0604020202020204" pitchFamily="34" charset="0"/>
              </a:rPr>
              <a:t>Pick on someone</a:t>
            </a:r>
          </a:p>
        </p:txBody>
      </p:sp>
      <p:sp>
        <p:nvSpPr>
          <p:cNvPr id="40990" name="TextBox 5"/>
          <p:cNvSpPr txBox="1">
            <a:spLocks noChangeArrowheads="1"/>
          </p:cNvSpPr>
          <p:nvPr/>
        </p:nvSpPr>
        <p:spPr bwMode="auto">
          <a:xfrm>
            <a:off x="468313" y="260350"/>
            <a:ext cx="82804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GB" altLang="en-US">
                <a:solidFill>
                  <a:srgbClr val="1E1F73"/>
                </a:solidFill>
                <a:latin typeface="Impact" panose="020B0806030902050204" pitchFamily="34" charset="0"/>
              </a:rPr>
              <a:t>What do ‘bullies’ do?</a:t>
            </a:r>
          </a:p>
        </p:txBody>
      </p:sp>
      <p:sp>
        <p:nvSpPr>
          <p:cNvPr id="36" name="Rectangle 3"/>
          <p:cNvSpPr>
            <a:spLocks noChangeArrowheads="1"/>
          </p:cNvSpPr>
          <p:nvPr/>
        </p:nvSpPr>
        <p:spPr bwMode="auto">
          <a:xfrm>
            <a:off x="523875" y="5497513"/>
            <a:ext cx="17494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ts val="1200"/>
              </a:spcBef>
              <a:spcAft>
                <a:spcPts val="1200"/>
              </a:spcAft>
              <a:buFontTx/>
              <a:buNone/>
            </a:pPr>
            <a:r>
              <a:rPr lang="en-GB" altLang="en-US" sz="2800">
                <a:solidFill>
                  <a:srgbClr val="1E1F73"/>
                </a:solidFill>
                <a:latin typeface="Impact" panose="020B0806030902050204" pitchFamily="34" charset="0"/>
                <a:cs typeface="Arial" panose="020B0604020202020204" pitchFamily="34" charset="0"/>
              </a:rPr>
              <a:t>Repetitive </a:t>
            </a:r>
          </a:p>
        </p:txBody>
      </p:sp>
      <p:sp>
        <p:nvSpPr>
          <p:cNvPr id="37" name="Rectangle 5"/>
          <p:cNvSpPr>
            <a:spLocks noChangeArrowheads="1"/>
          </p:cNvSpPr>
          <p:nvPr/>
        </p:nvSpPr>
        <p:spPr bwMode="auto">
          <a:xfrm>
            <a:off x="3846513" y="5497513"/>
            <a:ext cx="1878012"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ts val="1200"/>
              </a:spcBef>
              <a:spcAft>
                <a:spcPts val="1200"/>
              </a:spcAft>
              <a:buFontTx/>
              <a:buNone/>
            </a:pPr>
            <a:r>
              <a:rPr lang="en-GB" altLang="en-US" sz="2800">
                <a:solidFill>
                  <a:srgbClr val="1E1F73"/>
                </a:solidFill>
                <a:latin typeface="Impact" panose="020B0806030902050204" pitchFamily="34" charset="0"/>
                <a:cs typeface="Arial" panose="020B0604020202020204" pitchFamily="34" charset="0"/>
              </a:rPr>
              <a:t>Intentional </a:t>
            </a:r>
          </a:p>
        </p:txBody>
      </p:sp>
      <p:sp>
        <p:nvSpPr>
          <p:cNvPr id="38" name="Rectangle 6"/>
          <p:cNvSpPr>
            <a:spLocks noChangeArrowheads="1"/>
          </p:cNvSpPr>
          <p:nvPr/>
        </p:nvSpPr>
        <p:spPr bwMode="auto">
          <a:xfrm>
            <a:off x="6015038" y="5495925"/>
            <a:ext cx="32369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ts val="1200"/>
              </a:spcBef>
              <a:spcAft>
                <a:spcPts val="1200"/>
              </a:spcAft>
              <a:buFontTx/>
              <a:buNone/>
            </a:pPr>
            <a:r>
              <a:rPr lang="en-GB" altLang="en-US" sz="2800">
                <a:solidFill>
                  <a:srgbClr val="1E1F73"/>
                </a:solidFill>
                <a:latin typeface="Impact" panose="020B0806030902050204" pitchFamily="34" charset="0"/>
                <a:cs typeface="Arial" panose="020B0604020202020204" pitchFamily="34" charset="0"/>
              </a:rPr>
              <a:t>Power imbalance </a:t>
            </a:r>
            <a:endParaRPr lang="en-GB" altLang="en-US" sz="2800">
              <a:solidFill>
                <a:srgbClr val="1E1F73"/>
              </a:solidFill>
              <a:latin typeface="Arial" panose="020B0604020202020204" pitchFamily="34" charset="0"/>
              <a:cs typeface="Arial" panose="020B0604020202020204" pitchFamily="34" charset="0"/>
            </a:endParaRPr>
          </a:p>
        </p:txBody>
      </p:sp>
      <p:sp>
        <p:nvSpPr>
          <p:cNvPr id="39" name="Rectangle 3"/>
          <p:cNvSpPr>
            <a:spLocks noChangeArrowheads="1"/>
          </p:cNvSpPr>
          <p:nvPr/>
        </p:nvSpPr>
        <p:spPr bwMode="auto">
          <a:xfrm>
            <a:off x="2368550" y="5497513"/>
            <a:ext cx="12668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ts val="1200"/>
              </a:spcBef>
              <a:spcAft>
                <a:spcPts val="1200"/>
              </a:spcAft>
              <a:buFontTx/>
              <a:buNone/>
            </a:pPr>
            <a:r>
              <a:rPr lang="en-GB" altLang="en-US" sz="2800">
                <a:solidFill>
                  <a:srgbClr val="1E1F73"/>
                </a:solidFill>
                <a:latin typeface="Impact" panose="020B0806030902050204" pitchFamily="34" charset="0"/>
                <a:cs typeface="Arial" panose="020B0604020202020204" pitchFamily="34" charset="0"/>
              </a:rPr>
              <a:t>Hurtful </a:t>
            </a:r>
          </a:p>
        </p:txBody>
      </p:sp>
      <p:pic>
        <p:nvPicPr>
          <p:cNvPr id="4" name="Picture 3">
            <a:extLst>
              <a:ext uri="{FF2B5EF4-FFF2-40B4-BE49-F238E27FC236}">
                <a16:creationId xmlns:a16="http://schemas.microsoft.com/office/drawing/2014/main" id="{215810F0-5E7F-4C83-8286-F7E40AD5EDF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45644" y="335598"/>
            <a:ext cx="1771650" cy="726440"/>
          </a:xfrm>
          <a:prstGeom prst="rect">
            <a:avLst/>
          </a:prstGeom>
          <a:noFill/>
          <a:ln>
            <a:noFill/>
          </a:ln>
        </p:spPr>
      </p:pic>
    </p:spTree>
    <p:extLst>
      <p:ext uri="{BB962C8B-B14F-4D97-AF65-F5344CB8AC3E}">
        <p14:creationId xmlns:p14="http://schemas.microsoft.com/office/powerpoint/2010/main" val="21329592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500"/>
                                        <p:tgtEl>
                                          <p:spTgt spid="14"/>
                                        </p:tgtEl>
                                      </p:cBhvr>
                                    </p:animEffect>
                                  </p:childTnLst>
                                </p:cTn>
                              </p:par>
                            </p:childTnLst>
                          </p:cTn>
                        </p:par>
                        <p:par>
                          <p:cTn id="12" fill="hold" nodeType="afterGroup">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childTnLst>
                          </p:cTn>
                        </p:par>
                        <p:par>
                          <p:cTn id="16" fill="hold" nodeType="afterGroup">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500"/>
                                        <p:tgtEl>
                                          <p:spTgt spid="16"/>
                                        </p:tgtEl>
                                      </p:cBhvr>
                                    </p:animEffect>
                                  </p:childTnLst>
                                </p:cTn>
                              </p:par>
                            </p:childTnLst>
                          </p:cTn>
                        </p:par>
                        <p:par>
                          <p:cTn id="20" fill="hold" nodeType="afterGroup">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500"/>
                                        <p:tgtEl>
                                          <p:spTgt spid="17"/>
                                        </p:tgtEl>
                                      </p:cBhvr>
                                    </p:animEffect>
                                  </p:childTnLst>
                                </p:cTn>
                              </p:par>
                            </p:childTnLst>
                          </p:cTn>
                        </p:par>
                        <p:par>
                          <p:cTn id="24" fill="hold" nodeType="afterGroup">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500"/>
                                        <p:tgtEl>
                                          <p:spTgt spid="18"/>
                                        </p:tgtEl>
                                      </p:cBhvr>
                                    </p:animEffect>
                                  </p:childTnLst>
                                </p:cTn>
                              </p:par>
                            </p:childTnLst>
                          </p:cTn>
                        </p:par>
                        <p:par>
                          <p:cTn id="28" fill="hold" nodeType="afterGroup">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fade">
                                      <p:cBhvr>
                                        <p:cTn id="31" dur="500"/>
                                        <p:tgtEl>
                                          <p:spTgt spid="19"/>
                                        </p:tgtEl>
                                      </p:cBhvr>
                                    </p:animEffect>
                                  </p:childTnLst>
                                </p:cTn>
                              </p:par>
                            </p:childTnLst>
                          </p:cTn>
                        </p:par>
                        <p:par>
                          <p:cTn id="32" fill="hold" nodeType="afterGroup">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500"/>
                                        <p:tgtEl>
                                          <p:spTgt spid="20"/>
                                        </p:tgtEl>
                                      </p:cBhvr>
                                    </p:animEffect>
                                  </p:childTnLst>
                                </p:cTn>
                              </p:par>
                            </p:childTnLst>
                          </p:cTn>
                        </p:par>
                        <p:par>
                          <p:cTn id="36" fill="hold" nodeType="afterGroup">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fade">
                                      <p:cBhvr>
                                        <p:cTn id="39" dur="500"/>
                                        <p:tgtEl>
                                          <p:spTgt spid="21"/>
                                        </p:tgtEl>
                                      </p:cBhvr>
                                    </p:animEffect>
                                  </p:childTnLst>
                                </p:cTn>
                              </p:par>
                            </p:childTnLst>
                          </p:cTn>
                        </p:par>
                        <p:par>
                          <p:cTn id="40" fill="hold" nodeType="afterGroup">
                            <p:stCondLst>
                              <p:cond delay="4500"/>
                            </p:stCondLst>
                            <p:childTnLst>
                              <p:par>
                                <p:cTn id="41" presetID="10" presetClass="entr" presetSubtype="0" fill="hold" grpId="0" nodeType="after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fade">
                                      <p:cBhvr>
                                        <p:cTn id="43" dur="500"/>
                                        <p:tgtEl>
                                          <p:spTgt spid="22"/>
                                        </p:tgtEl>
                                      </p:cBhvr>
                                    </p:animEffect>
                                  </p:childTnLst>
                                </p:cTn>
                              </p:par>
                            </p:childTnLst>
                          </p:cTn>
                        </p:par>
                        <p:par>
                          <p:cTn id="44" fill="hold" nodeType="afterGroup">
                            <p:stCondLst>
                              <p:cond delay="5000"/>
                            </p:stCondLst>
                            <p:childTnLst>
                              <p:par>
                                <p:cTn id="45" presetID="10"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500"/>
                                        <p:tgtEl>
                                          <p:spTgt spid="23"/>
                                        </p:tgtEl>
                                      </p:cBhvr>
                                    </p:animEffect>
                                  </p:childTnLst>
                                </p:cTn>
                              </p:par>
                            </p:childTnLst>
                          </p:cTn>
                        </p:par>
                        <p:par>
                          <p:cTn id="48" fill="hold" nodeType="afterGroup">
                            <p:stCondLst>
                              <p:cond delay="5500"/>
                            </p:stCondLst>
                            <p:childTnLst>
                              <p:par>
                                <p:cTn id="49" presetID="10" presetClass="entr" presetSubtype="0" fill="hold" grpId="0" nodeType="after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fade">
                                      <p:cBhvr>
                                        <p:cTn id="51" dur="500"/>
                                        <p:tgtEl>
                                          <p:spTgt spid="24"/>
                                        </p:tgtEl>
                                      </p:cBhvr>
                                    </p:animEffect>
                                  </p:childTnLst>
                                </p:cTn>
                              </p:par>
                            </p:childTnLst>
                          </p:cTn>
                        </p:par>
                        <p:par>
                          <p:cTn id="52" fill="hold" nodeType="afterGroup">
                            <p:stCondLst>
                              <p:cond delay="6000"/>
                            </p:stCondLst>
                            <p:childTnLst>
                              <p:par>
                                <p:cTn id="53" presetID="10" presetClass="entr" presetSubtype="0" fill="hold" grpId="0" nodeType="afterEffect">
                                  <p:stCondLst>
                                    <p:cond delay="0"/>
                                  </p:stCondLst>
                                  <p:childTnLst>
                                    <p:set>
                                      <p:cBhvr>
                                        <p:cTn id="54" dur="1" fill="hold">
                                          <p:stCondLst>
                                            <p:cond delay="0"/>
                                          </p:stCondLst>
                                        </p:cTn>
                                        <p:tgtEl>
                                          <p:spTgt spid="25"/>
                                        </p:tgtEl>
                                        <p:attrNameLst>
                                          <p:attrName>style.visibility</p:attrName>
                                        </p:attrNameLst>
                                      </p:cBhvr>
                                      <p:to>
                                        <p:strVal val="visible"/>
                                      </p:to>
                                    </p:set>
                                    <p:animEffect transition="in" filter="fade">
                                      <p:cBhvr>
                                        <p:cTn id="55" dur="500"/>
                                        <p:tgtEl>
                                          <p:spTgt spid="25"/>
                                        </p:tgtEl>
                                      </p:cBhvr>
                                    </p:animEffect>
                                  </p:childTnLst>
                                </p:cTn>
                              </p:par>
                            </p:childTnLst>
                          </p:cTn>
                        </p:par>
                        <p:par>
                          <p:cTn id="56" fill="hold" nodeType="afterGroup">
                            <p:stCondLst>
                              <p:cond delay="6500"/>
                            </p:stCondLst>
                            <p:childTnLst>
                              <p:par>
                                <p:cTn id="57" presetID="10" presetClass="entr" presetSubtype="0" fill="hold" grpId="0" nodeType="afterEffect">
                                  <p:stCondLst>
                                    <p:cond delay="0"/>
                                  </p:stCondLst>
                                  <p:childTnLst>
                                    <p:set>
                                      <p:cBhvr>
                                        <p:cTn id="58" dur="1" fill="hold">
                                          <p:stCondLst>
                                            <p:cond delay="0"/>
                                          </p:stCondLst>
                                        </p:cTn>
                                        <p:tgtEl>
                                          <p:spTgt spid="26"/>
                                        </p:tgtEl>
                                        <p:attrNameLst>
                                          <p:attrName>style.visibility</p:attrName>
                                        </p:attrNameLst>
                                      </p:cBhvr>
                                      <p:to>
                                        <p:strVal val="visible"/>
                                      </p:to>
                                    </p:set>
                                    <p:animEffect transition="in" filter="fade">
                                      <p:cBhvr>
                                        <p:cTn id="59" dur="500"/>
                                        <p:tgtEl>
                                          <p:spTgt spid="26"/>
                                        </p:tgtEl>
                                      </p:cBhvr>
                                    </p:animEffect>
                                  </p:childTnLst>
                                </p:cTn>
                              </p:par>
                            </p:childTnLst>
                          </p:cTn>
                        </p:par>
                        <p:par>
                          <p:cTn id="60" fill="hold" nodeType="afterGroup">
                            <p:stCondLst>
                              <p:cond delay="7000"/>
                            </p:stCondLst>
                            <p:childTnLst>
                              <p:par>
                                <p:cTn id="61" presetID="10" presetClass="entr" presetSubtype="0" fill="hold" grpId="0" nodeType="after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fade">
                                      <p:cBhvr>
                                        <p:cTn id="63" dur="500"/>
                                        <p:tgtEl>
                                          <p:spTgt spid="27"/>
                                        </p:tgtEl>
                                      </p:cBhvr>
                                    </p:animEffect>
                                  </p:childTnLst>
                                </p:cTn>
                              </p:par>
                            </p:childTnLst>
                          </p:cTn>
                        </p:par>
                        <p:par>
                          <p:cTn id="64" fill="hold" nodeType="afterGroup">
                            <p:stCondLst>
                              <p:cond delay="7500"/>
                            </p:stCondLst>
                            <p:childTnLst>
                              <p:par>
                                <p:cTn id="65" presetID="10" presetClass="entr" presetSubtype="0" fill="hold" grpId="0" nodeType="after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fade">
                                      <p:cBhvr>
                                        <p:cTn id="67" dur="500"/>
                                        <p:tgtEl>
                                          <p:spTgt spid="28"/>
                                        </p:tgtEl>
                                      </p:cBhvr>
                                    </p:animEffect>
                                  </p:childTnLst>
                                </p:cTn>
                              </p:par>
                            </p:childTnLst>
                          </p:cTn>
                        </p:par>
                        <p:par>
                          <p:cTn id="68" fill="hold" nodeType="afterGroup">
                            <p:stCondLst>
                              <p:cond delay="8000"/>
                            </p:stCondLst>
                            <p:childTnLst>
                              <p:par>
                                <p:cTn id="69" presetID="10" presetClass="entr" presetSubtype="0" fill="hold" grpId="0" nodeType="afterEffect">
                                  <p:stCondLst>
                                    <p:cond delay="0"/>
                                  </p:stCondLst>
                                  <p:childTnLst>
                                    <p:set>
                                      <p:cBhvr>
                                        <p:cTn id="70" dur="1" fill="hold">
                                          <p:stCondLst>
                                            <p:cond delay="0"/>
                                          </p:stCondLst>
                                        </p:cTn>
                                        <p:tgtEl>
                                          <p:spTgt spid="29"/>
                                        </p:tgtEl>
                                        <p:attrNameLst>
                                          <p:attrName>style.visibility</p:attrName>
                                        </p:attrNameLst>
                                      </p:cBhvr>
                                      <p:to>
                                        <p:strVal val="visible"/>
                                      </p:to>
                                    </p:set>
                                    <p:animEffect transition="in" filter="fade">
                                      <p:cBhvr>
                                        <p:cTn id="71" dur="500"/>
                                        <p:tgtEl>
                                          <p:spTgt spid="29"/>
                                        </p:tgtEl>
                                      </p:cBhvr>
                                    </p:animEffect>
                                  </p:childTnLst>
                                </p:cTn>
                              </p:par>
                            </p:childTnLst>
                          </p:cTn>
                        </p:par>
                        <p:par>
                          <p:cTn id="72" fill="hold" nodeType="afterGroup">
                            <p:stCondLst>
                              <p:cond delay="8500"/>
                            </p:stCondLst>
                            <p:childTnLst>
                              <p:par>
                                <p:cTn id="73" presetID="10" presetClass="entr" presetSubtype="0" fill="hold" grpId="0" nodeType="afterEffect">
                                  <p:stCondLst>
                                    <p:cond delay="0"/>
                                  </p:stCondLst>
                                  <p:childTnLst>
                                    <p:set>
                                      <p:cBhvr>
                                        <p:cTn id="74" dur="1" fill="hold">
                                          <p:stCondLst>
                                            <p:cond delay="0"/>
                                          </p:stCondLst>
                                        </p:cTn>
                                        <p:tgtEl>
                                          <p:spTgt spid="30"/>
                                        </p:tgtEl>
                                        <p:attrNameLst>
                                          <p:attrName>style.visibility</p:attrName>
                                        </p:attrNameLst>
                                      </p:cBhvr>
                                      <p:to>
                                        <p:strVal val="visible"/>
                                      </p:to>
                                    </p:set>
                                    <p:animEffect transition="in" filter="fade">
                                      <p:cBhvr>
                                        <p:cTn id="75" dur="500"/>
                                        <p:tgtEl>
                                          <p:spTgt spid="30"/>
                                        </p:tgtEl>
                                      </p:cBhvr>
                                    </p:animEffect>
                                  </p:childTnLst>
                                </p:cTn>
                              </p:par>
                            </p:childTnLst>
                          </p:cTn>
                        </p:par>
                        <p:par>
                          <p:cTn id="76" fill="hold" nodeType="afterGroup">
                            <p:stCondLst>
                              <p:cond delay="9000"/>
                            </p:stCondLst>
                            <p:childTnLst>
                              <p:par>
                                <p:cTn id="77" presetID="10" presetClass="entr" presetSubtype="0" fill="hold" grpId="0" nodeType="afterEffect">
                                  <p:stCondLst>
                                    <p:cond delay="0"/>
                                  </p:stCondLst>
                                  <p:childTnLst>
                                    <p:set>
                                      <p:cBhvr>
                                        <p:cTn id="78" dur="1" fill="hold">
                                          <p:stCondLst>
                                            <p:cond delay="0"/>
                                          </p:stCondLst>
                                        </p:cTn>
                                        <p:tgtEl>
                                          <p:spTgt spid="31"/>
                                        </p:tgtEl>
                                        <p:attrNameLst>
                                          <p:attrName>style.visibility</p:attrName>
                                        </p:attrNameLst>
                                      </p:cBhvr>
                                      <p:to>
                                        <p:strVal val="visible"/>
                                      </p:to>
                                    </p:set>
                                    <p:animEffect transition="in" filter="fade">
                                      <p:cBhvr>
                                        <p:cTn id="79" dur="500"/>
                                        <p:tgtEl>
                                          <p:spTgt spid="31"/>
                                        </p:tgtEl>
                                      </p:cBhvr>
                                    </p:animEffect>
                                  </p:childTnLst>
                                </p:cTn>
                              </p:par>
                            </p:childTnLst>
                          </p:cTn>
                        </p:par>
                        <p:par>
                          <p:cTn id="80" fill="hold" nodeType="afterGroup">
                            <p:stCondLst>
                              <p:cond delay="9500"/>
                            </p:stCondLst>
                            <p:childTnLst>
                              <p:par>
                                <p:cTn id="81" presetID="10" presetClass="entr" presetSubtype="0" fill="hold" grpId="0" nodeType="afterEffect">
                                  <p:stCondLst>
                                    <p:cond delay="0"/>
                                  </p:stCondLst>
                                  <p:childTnLst>
                                    <p:set>
                                      <p:cBhvr>
                                        <p:cTn id="82" dur="1" fill="hold">
                                          <p:stCondLst>
                                            <p:cond delay="0"/>
                                          </p:stCondLst>
                                        </p:cTn>
                                        <p:tgtEl>
                                          <p:spTgt spid="32"/>
                                        </p:tgtEl>
                                        <p:attrNameLst>
                                          <p:attrName>style.visibility</p:attrName>
                                        </p:attrNameLst>
                                      </p:cBhvr>
                                      <p:to>
                                        <p:strVal val="visible"/>
                                      </p:to>
                                    </p:set>
                                    <p:animEffect transition="in" filter="fade">
                                      <p:cBhvr>
                                        <p:cTn id="83" dur="500"/>
                                        <p:tgtEl>
                                          <p:spTgt spid="32"/>
                                        </p:tgtEl>
                                      </p:cBhvr>
                                    </p:animEffect>
                                  </p:childTnLst>
                                </p:cTn>
                              </p:par>
                            </p:childTnLst>
                          </p:cTn>
                        </p:par>
                        <p:par>
                          <p:cTn id="84" fill="hold" nodeType="afterGroup">
                            <p:stCondLst>
                              <p:cond delay="10000"/>
                            </p:stCondLst>
                            <p:childTnLst>
                              <p:par>
                                <p:cTn id="85" presetID="10" presetClass="entr" presetSubtype="0" fill="hold" grpId="0" nodeType="afterEffect">
                                  <p:stCondLst>
                                    <p:cond delay="0"/>
                                  </p:stCondLst>
                                  <p:childTnLst>
                                    <p:set>
                                      <p:cBhvr>
                                        <p:cTn id="86" dur="1" fill="hold">
                                          <p:stCondLst>
                                            <p:cond delay="0"/>
                                          </p:stCondLst>
                                        </p:cTn>
                                        <p:tgtEl>
                                          <p:spTgt spid="33"/>
                                        </p:tgtEl>
                                        <p:attrNameLst>
                                          <p:attrName>style.visibility</p:attrName>
                                        </p:attrNameLst>
                                      </p:cBhvr>
                                      <p:to>
                                        <p:strVal val="visible"/>
                                      </p:to>
                                    </p:set>
                                    <p:animEffect transition="in" filter="fade">
                                      <p:cBhvr>
                                        <p:cTn id="87" dur="500"/>
                                        <p:tgtEl>
                                          <p:spTgt spid="33"/>
                                        </p:tgtEl>
                                      </p:cBhvr>
                                    </p:animEffect>
                                  </p:childTnLst>
                                </p:cTn>
                              </p:par>
                            </p:childTnLst>
                          </p:cTn>
                        </p:par>
                        <p:par>
                          <p:cTn id="88" fill="hold" nodeType="afterGroup">
                            <p:stCondLst>
                              <p:cond delay="10500"/>
                            </p:stCondLst>
                            <p:childTnLst>
                              <p:par>
                                <p:cTn id="89" presetID="10" presetClass="entr" presetSubtype="0" fill="hold" grpId="0" nodeType="afterEffect">
                                  <p:stCondLst>
                                    <p:cond delay="0"/>
                                  </p:stCondLst>
                                  <p:childTnLst>
                                    <p:set>
                                      <p:cBhvr>
                                        <p:cTn id="90" dur="1" fill="hold">
                                          <p:stCondLst>
                                            <p:cond delay="0"/>
                                          </p:stCondLst>
                                        </p:cTn>
                                        <p:tgtEl>
                                          <p:spTgt spid="34"/>
                                        </p:tgtEl>
                                        <p:attrNameLst>
                                          <p:attrName>style.visibility</p:attrName>
                                        </p:attrNameLst>
                                      </p:cBhvr>
                                      <p:to>
                                        <p:strVal val="visible"/>
                                      </p:to>
                                    </p:set>
                                    <p:animEffect transition="in" filter="fade">
                                      <p:cBhvr>
                                        <p:cTn id="91" dur="500"/>
                                        <p:tgtEl>
                                          <p:spTgt spid="34"/>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2" presetClass="entr" presetSubtype="4" fill="hold" grpId="0" nodeType="clickEffect">
                                  <p:stCondLst>
                                    <p:cond delay="0"/>
                                  </p:stCondLst>
                                  <p:childTnLst>
                                    <p:set>
                                      <p:cBhvr>
                                        <p:cTn id="95" dur="1" fill="hold">
                                          <p:stCondLst>
                                            <p:cond delay="0"/>
                                          </p:stCondLst>
                                        </p:cTn>
                                        <p:tgtEl>
                                          <p:spTgt spid="36"/>
                                        </p:tgtEl>
                                        <p:attrNameLst>
                                          <p:attrName>style.visibility</p:attrName>
                                        </p:attrNameLst>
                                      </p:cBhvr>
                                      <p:to>
                                        <p:strVal val="visible"/>
                                      </p:to>
                                    </p:set>
                                    <p:anim calcmode="lin" valueType="num">
                                      <p:cBhvr additive="base">
                                        <p:cTn id="96" dur="500" fill="hold"/>
                                        <p:tgtEl>
                                          <p:spTgt spid="36"/>
                                        </p:tgtEl>
                                        <p:attrNameLst>
                                          <p:attrName>ppt_x</p:attrName>
                                        </p:attrNameLst>
                                      </p:cBhvr>
                                      <p:tavLst>
                                        <p:tav tm="0">
                                          <p:val>
                                            <p:strVal val="#ppt_x"/>
                                          </p:val>
                                        </p:tav>
                                        <p:tav tm="100000">
                                          <p:val>
                                            <p:strVal val="#ppt_x"/>
                                          </p:val>
                                        </p:tav>
                                      </p:tavLst>
                                    </p:anim>
                                    <p:anim calcmode="lin" valueType="num">
                                      <p:cBhvr additive="base">
                                        <p:cTn id="97"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98" fill="hold" nodeType="clickPar">
                      <p:stCondLst>
                        <p:cond delay="indefinite"/>
                      </p:stCondLst>
                      <p:childTnLst>
                        <p:par>
                          <p:cTn id="99" fill="hold" nodeType="withGroup">
                            <p:stCondLst>
                              <p:cond delay="0"/>
                            </p:stCondLst>
                            <p:childTnLst>
                              <p:par>
                                <p:cTn id="100" presetID="2" presetClass="entr" presetSubtype="4" fill="hold" grpId="0" nodeType="clickEffect">
                                  <p:stCondLst>
                                    <p:cond delay="0"/>
                                  </p:stCondLst>
                                  <p:childTnLst>
                                    <p:set>
                                      <p:cBhvr>
                                        <p:cTn id="101" dur="1" fill="hold">
                                          <p:stCondLst>
                                            <p:cond delay="0"/>
                                          </p:stCondLst>
                                        </p:cTn>
                                        <p:tgtEl>
                                          <p:spTgt spid="39"/>
                                        </p:tgtEl>
                                        <p:attrNameLst>
                                          <p:attrName>style.visibility</p:attrName>
                                        </p:attrNameLst>
                                      </p:cBhvr>
                                      <p:to>
                                        <p:strVal val="visible"/>
                                      </p:to>
                                    </p:set>
                                    <p:anim calcmode="lin" valueType="num">
                                      <p:cBhvr additive="base">
                                        <p:cTn id="102" dur="500" fill="hold"/>
                                        <p:tgtEl>
                                          <p:spTgt spid="39"/>
                                        </p:tgtEl>
                                        <p:attrNameLst>
                                          <p:attrName>ppt_x</p:attrName>
                                        </p:attrNameLst>
                                      </p:cBhvr>
                                      <p:tavLst>
                                        <p:tav tm="0">
                                          <p:val>
                                            <p:strVal val="#ppt_x"/>
                                          </p:val>
                                        </p:tav>
                                        <p:tav tm="100000">
                                          <p:val>
                                            <p:strVal val="#ppt_x"/>
                                          </p:val>
                                        </p:tav>
                                      </p:tavLst>
                                    </p:anim>
                                    <p:anim calcmode="lin" valueType="num">
                                      <p:cBhvr additive="base">
                                        <p:cTn id="103"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104" fill="hold" nodeType="clickPar">
                      <p:stCondLst>
                        <p:cond delay="indefinite"/>
                      </p:stCondLst>
                      <p:childTnLst>
                        <p:par>
                          <p:cTn id="105" fill="hold" nodeType="withGroup">
                            <p:stCondLst>
                              <p:cond delay="0"/>
                            </p:stCondLst>
                            <p:childTnLst>
                              <p:par>
                                <p:cTn id="106" presetID="2" presetClass="entr" presetSubtype="4" fill="hold" grpId="0" nodeType="clickEffect">
                                  <p:stCondLst>
                                    <p:cond delay="0"/>
                                  </p:stCondLst>
                                  <p:childTnLst>
                                    <p:set>
                                      <p:cBhvr>
                                        <p:cTn id="107" dur="1" fill="hold">
                                          <p:stCondLst>
                                            <p:cond delay="0"/>
                                          </p:stCondLst>
                                        </p:cTn>
                                        <p:tgtEl>
                                          <p:spTgt spid="37"/>
                                        </p:tgtEl>
                                        <p:attrNameLst>
                                          <p:attrName>style.visibility</p:attrName>
                                        </p:attrNameLst>
                                      </p:cBhvr>
                                      <p:to>
                                        <p:strVal val="visible"/>
                                      </p:to>
                                    </p:set>
                                    <p:anim calcmode="lin" valueType="num">
                                      <p:cBhvr additive="base">
                                        <p:cTn id="108" dur="500" fill="hold"/>
                                        <p:tgtEl>
                                          <p:spTgt spid="37"/>
                                        </p:tgtEl>
                                        <p:attrNameLst>
                                          <p:attrName>ppt_x</p:attrName>
                                        </p:attrNameLst>
                                      </p:cBhvr>
                                      <p:tavLst>
                                        <p:tav tm="0">
                                          <p:val>
                                            <p:strVal val="#ppt_x"/>
                                          </p:val>
                                        </p:tav>
                                        <p:tav tm="100000">
                                          <p:val>
                                            <p:strVal val="#ppt_x"/>
                                          </p:val>
                                        </p:tav>
                                      </p:tavLst>
                                    </p:anim>
                                    <p:anim calcmode="lin" valueType="num">
                                      <p:cBhvr additive="base">
                                        <p:cTn id="109"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110" fill="hold" nodeType="clickPar">
                      <p:stCondLst>
                        <p:cond delay="indefinite"/>
                      </p:stCondLst>
                      <p:childTnLst>
                        <p:par>
                          <p:cTn id="111" fill="hold" nodeType="withGroup">
                            <p:stCondLst>
                              <p:cond delay="0"/>
                            </p:stCondLst>
                            <p:childTnLst>
                              <p:par>
                                <p:cTn id="112" presetID="2" presetClass="entr" presetSubtype="4" fill="hold" grpId="0" nodeType="clickEffect">
                                  <p:stCondLst>
                                    <p:cond delay="0"/>
                                  </p:stCondLst>
                                  <p:childTnLst>
                                    <p:set>
                                      <p:cBhvr>
                                        <p:cTn id="113" dur="1" fill="hold">
                                          <p:stCondLst>
                                            <p:cond delay="0"/>
                                          </p:stCondLst>
                                        </p:cTn>
                                        <p:tgtEl>
                                          <p:spTgt spid="38"/>
                                        </p:tgtEl>
                                        <p:attrNameLst>
                                          <p:attrName>style.visibility</p:attrName>
                                        </p:attrNameLst>
                                      </p:cBhvr>
                                      <p:to>
                                        <p:strVal val="visible"/>
                                      </p:to>
                                    </p:set>
                                    <p:anim calcmode="lin" valueType="num">
                                      <p:cBhvr additive="base">
                                        <p:cTn id="114" dur="500" fill="hold"/>
                                        <p:tgtEl>
                                          <p:spTgt spid="38"/>
                                        </p:tgtEl>
                                        <p:attrNameLst>
                                          <p:attrName>ppt_x</p:attrName>
                                        </p:attrNameLst>
                                      </p:cBhvr>
                                      <p:tavLst>
                                        <p:tav tm="0">
                                          <p:val>
                                            <p:strVal val="#ppt_x"/>
                                          </p:val>
                                        </p:tav>
                                        <p:tav tm="100000">
                                          <p:val>
                                            <p:strVal val="#ppt_x"/>
                                          </p:val>
                                        </p:tav>
                                      </p:tavLst>
                                    </p:anim>
                                    <p:anim calcmode="lin" valueType="num">
                                      <p:cBhvr additive="base">
                                        <p:cTn id="115" dur="500" fill="hold"/>
                                        <p:tgtEl>
                                          <p:spTgt spid="38"/>
                                        </p:tgtEl>
                                        <p:attrNameLst>
                                          <p:attrName>ppt_y</p:attrName>
                                        </p:attrNameLst>
                                      </p:cBhvr>
                                      <p:tavLst>
                                        <p:tav tm="0">
                                          <p:val>
                                            <p:strVal val="1+#ppt_h/2"/>
                                          </p:val>
                                        </p:tav>
                                        <p:tav tm="100000">
                                          <p:val>
                                            <p:strVal val="#ppt_y"/>
                                          </p:val>
                                        </p:tav>
                                      </p:tavLst>
                                    </p:anim>
                                  </p:childTnLst>
                                </p:cTn>
                              </p:par>
                            </p:childTnLst>
                          </p:cTn>
                        </p:par>
                        <p:par>
                          <p:cTn id="116" fill="hold" nodeType="afterGroup">
                            <p:stCondLst>
                              <p:cond delay="500"/>
                            </p:stCondLst>
                            <p:childTnLst>
                              <p:par>
                                <p:cTn id="117" presetID="10" presetClass="entr" presetSubtype="0" fill="hold" grpId="0" nodeType="afterEffect">
                                  <p:stCondLst>
                                    <p:cond delay="0"/>
                                  </p:stCondLst>
                                  <p:childTnLst>
                                    <p:set>
                                      <p:cBhvr>
                                        <p:cTn id="118" dur="1" fill="hold">
                                          <p:stCondLst>
                                            <p:cond delay="0"/>
                                          </p:stCondLst>
                                        </p:cTn>
                                        <p:tgtEl>
                                          <p:spTgt spid="35"/>
                                        </p:tgtEl>
                                        <p:attrNameLst>
                                          <p:attrName>style.visibility</p:attrName>
                                        </p:attrNameLst>
                                      </p:cBhvr>
                                      <p:to>
                                        <p:strVal val="visible"/>
                                      </p:to>
                                    </p:set>
                                    <p:animEffect transition="in" filter="fade">
                                      <p:cBhvr>
                                        <p:cTn id="119"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P spid="29" grpId="0"/>
      <p:bldP spid="30" grpId="0"/>
      <p:bldP spid="31" grpId="0"/>
      <p:bldP spid="32" grpId="0"/>
      <p:bldP spid="33" grpId="0"/>
      <p:bldP spid="34" grpId="0"/>
      <p:bldP spid="35" grpId="0"/>
      <p:bldP spid="36" grpId="0"/>
      <p:bldP spid="37" grpId="0"/>
      <p:bldP spid="38" grpId="0"/>
      <p:bldP spid="3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8313" y="1125538"/>
            <a:ext cx="8280400" cy="71437"/>
          </a:xfrm>
          <a:prstGeom prst="rect">
            <a:avLst/>
          </a:prstGeom>
          <a:solidFill>
            <a:srgbClr val="088180"/>
          </a:solidFill>
          <a:ln>
            <a:solidFill>
              <a:srgbClr val="0881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3" name="Rectangle 2"/>
          <p:cNvSpPr/>
          <p:nvPr/>
        </p:nvSpPr>
        <p:spPr>
          <a:xfrm>
            <a:off x="395288" y="6165850"/>
            <a:ext cx="8353425" cy="71438"/>
          </a:xfrm>
          <a:prstGeom prst="rect">
            <a:avLst/>
          </a:prstGeom>
          <a:solidFill>
            <a:srgbClr val="088180"/>
          </a:solidFill>
          <a:ln>
            <a:solidFill>
              <a:srgbClr val="0881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43012" name="TextBox 5"/>
          <p:cNvSpPr txBox="1">
            <a:spLocks noChangeArrowheads="1"/>
          </p:cNvSpPr>
          <p:nvPr/>
        </p:nvSpPr>
        <p:spPr bwMode="auto">
          <a:xfrm>
            <a:off x="2700338" y="323850"/>
            <a:ext cx="60483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GB" altLang="en-US">
                <a:solidFill>
                  <a:srgbClr val="1E1F73"/>
                </a:solidFill>
                <a:latin typeface="Impact" panose="020B0806030902050204" pitchFamily="34" charset="0"/>
              </a:rPr>
              <a:t>Bullying as a group behaviour</a:t>
            </a:r>
          </a:p>
        </p:txBody>
      </p:sp>
      <p:pic>
        <p:nvPicPr>
          <p:cNvPr id="43013" name="Picture 6" descr="ABA SEN CMYK - without text.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5288" y="188913"/>
            <a:ext cx="2062162"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Oval 7"/>
          <p:cNvSpPr/>
          <p:nvPr/>
        </p:nvSpPr>
        <p:spPr>
          <a:xfrm>
            <a:off x="4211638" y="1557338"/>
            <a:ext cx="2005012" cy="18716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dirty="0">
                <a:latin typeface="Arial" pitchFamily="34" charset="0"/>
                <a:cs typeface="Arial" pitchFamily="34" charset="0"/>
              </a:rPr>
              <a:t>‘Ringleader’</a:t>
            </a:r>
            <a:endParaRPr lang="en-US" dirty="0">
              <a:latin typeface="Arial" pitchFamily="34" charset="0"/>
              <a:cs typeface="Arial" pitchFamily="34" charset="0"/>
            </a:endParaRPr>
          </a:p>
        </p:txBody>
      </p:sp>
      <p:sp>
        <p:nvSpPr>
          <p:cNvPr id="9" name="Oval 8"/>
          <p:cNvSpPr/>
          <p:nvPr/>
        </p:nvSpPr>
        <p:spPr>
          <a:xfrm>
            <a:off x="2195513" y="1989138"/>
            <a:ext cx="1958975" cy="1981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dirty="0">
                <a:latin typeface="Arial" pitchFamily="34" charset="0"/>
                <a:cs typeface="Arial" pitchFamily="34" charset="0"/>
              </a:rPr>
              <a:t>‘Target’</a:t>
            </a:r>
            <a:endParaRPr lang="en-US" dirty="0">
              <a:latin typeface="Arial" pitchFamily="34" charset="0"/>
              <a:cs typeface="Arial" pitchFamily="34" charset="0"/>
            </a:endParaRPr>
          </a:p>
        </p:txBody>
      </p:sp>
      <p:sp>
        <p:nvSpPr>
          <p:cNvPr id="10" name="Oval 9"/>
          <p:cNvSpPr/>
          <p:nvPr/>
        </p:nvSpPr>
        <p:spPr>
          <a:xfrm>
            <a:off x="6300788" y="2349500"/>
            <a:ext cx="1955800" cy="1981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dirty="0">
                <a:latin typeface="Arial" pitchFamily="34" charset="0"/>
                <a:cs typeface="Arial" pitchFamily="34" charset="0"/>
              </a:rPr>
              <a:t>‘Reinforcer’</a:t>
            </a:r>
            <a:endParaRPr lang="en-US" dirty="0">
              <a:latin typeface="Arial" pitchFamily="34" charset="0"/>
              <a:cs typeface="Arial" pitchFamily="34" charset="0"/>
            </a:endParaRPr>
          </a:p>
        </p:txBody>
      </p:sp>
      <p:sp>
        <p:nvSpPr>
          <p:cNvPr id="11" name="Oval 10"/>
          <p:cNvSpPr/>
          <p:nvPr/>
        </p:nvSpPr>
        <p:spPr>
          <a:xfrm>
            <a:off x="5148263" y="4076700"/>
            <a:ext cx="1800225" cy="1666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dirty="0">
                <a:latin typeface="Arial" pitchFamily="34" charset="0"/>
                <a:cs typeface="Arial" pitchFamily="34" charset="0"/>
              </a:rPr>
              <a:t>‘Assistant’</a:t>
            </a:r>
            <a:endParaRPr lang="en-US" dirty="0">
              <a:latin typeface="Arial" pitchFamily="34" charset="0"/>
              <a:cs typeface="Arial" pitchFamily="34" charset="0"/>
            </a:endParaRPr>
          </a:p>
        </p:txBody>
      </p:sp>
      <p:sp>
        <p:nvSpPr>
          <p:cNvPr id="12" name="Oval 11"/>
          <p:cNvSpPr/>
          <p:nvPr/>
        </p:nvSpPr>
        <p:spPr>
          <a:xfrm>
            <a:off x="3276600" y="3933825"/>
            <a:ext cx="1760538" cy="1897063"/>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dirty="0">
                <a:latin typeface="Arial" pitchFamily="34" charset="0"/>
                <a:cs typeface="Arial" pitchFamily="34" charset="0"/>
              </a:rPr>
              <a:t>‘Defender’</a:t>
            </a:r>
            <a:endParaRPr lang="en-US" dirty="0">
              <a:latin typeface="Arial" pitchFamily="34" charset="0"/>
              <a:cs typeface="Arial" pitchFamily="34" charset="0"/>
            </a:endParaRPr>
          </a:p>
        </p:txBody>
      </p:sp>
      <p:sp>
        <p:nvSpPr>
          <p:cNvPr id="13" name="Oval 12"/>
          <p:cNvSpPr/>
          <p:nvPr/>
        </p:nvSpPr>
        <p:spPr>
          <a:xfrm>
            <a:off x="1547813" y="1412875"/>
            <a:ext cx="6983412" cy="46799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Oval 13"/>
          <p:cNvSpPr/>
          <p:nvPr/>
        </p:nvSpPr>
        <p:spPr>
          <a:xfrm>
            <a:off x="323850" y="3213100"/>
            <a:ext cx="1727200" cy="1584325"/>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fontAlgn="auto" hangingPunct="1">
              <a:spcBef>
                <a:spcPts val="0"/>
              </a:spcBef>
              <a:spcAft>
                <a:spcPts val="0"/>
              </a:spcAft>
              <a:defRPr/>
            </a:pPr>
            <a:r>
              <a:rPr lang="en-GB" dirty="0">
                <a:latin typeface="Arial" pitchFamily="34" charset="0"/>
                <a:cs typeface="Arial" pitchFamily="34" charset="0"/>
              </a:rPr>
              <a:t>‘Outsider’</a:t>
            </a:r>
            <a:endParaRPr lang="en-US" dirty="0">
              <a:latin typeface="Arial" pitchFamily="34" charset="0"/>
              <a:cs typeface="Arial" pitchFamily="34" charset="0"/>
            </a:endParaRPr>
          </a:p>
        </p:txBody>
      </p:sp>
      <p:sp>
        <p:nvSpPr>
          <p:cNvPr id="43021" name="Slide Number Placeholder 1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78FDDCC-CF5F-47F6-881F-27BB14561B4C}" type="slidenum">
              <a:rPr lang="en-GB" altLang="en-US" sz="1200" smtClean="0">
                <a:solidFill>
                  <a:srgbClr val="898989"/>
                </a:solidFill>
              </a:rPr>
              <a:pPr>
                <a:spcBef>
                  <a:spcPct val="0"/>
                </a:spcBef>
                <a:buFontTx/>
                <a:buNone/>
              </a:pPr>
              <a:t>11</a:t>
            </a:fld>
            <a:endParaRPr lang="en-GB" altLang="en-US" sz="1200">
              <a:solidFill>
                <a:srgbClr val="898989"/>
              </a:solidFill>
            </a:endParaRPr>
          </a:p>
        </p:txBody>
      </p:sp>
      <p:pic>
        <p:nvPicPr>
          <p:cNvPr id="4" name="Picture 3">
            <a:extLst>
              <a:ext uri="{FF2B5EF4-FFF2-40B4-BE49-F238E27FC236}">
                <a16:creationId xmlns:a16="http://schemas.microsoft.com/office/drawing/2014/main" id="{5CD722B2-8D05-AC33-4A9C-FF31B46309A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1013" y="1643063"/>
            <a:ext cx="1771650" cy="726440"/>
          </a:xfrm>
          <a:prstGeom prst="rect">
            <a:avLst/>
          </a:prstGeom>
          <a:noFill/>
          <a:ln>
            <a:noFill/>
          </a:ln>
        </p:spPr>
      </p:pic>
    </p:spTree>
    <p:extLst>
      <p:ext uri="{BB962C8B-B14F-4D97-AF65-F5344CB8AC3E}">
        <p14:creationId xmlns:p14="http://schemas.microsoft.com/office/powerpoint/2010/main" val="2533441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ppt_x"/>
                                          </p:val>
                                        </p:tav>
                                        <p:tav tm="100000">
                                          <p:val>
                                            <p:strVal val="#ppt_x"/>
                                          </p:val>
                                        </p:tav>
                                      </p:tavLst>
                                    </p:anim>
                                    <p:anim calcmode="lin" valueType="num">
                                      <p:cBhvr additive="base">
                                        <p:cTn id="1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500" fill="hold"/>
                                        <p:tgtEl>
                                          <p:spTgt spid="11"/>
                                        </p:tgtEl>
                                        <p:attrNameLst>
                                          <p:attrName>ppt_x</p:attrName>
                                        </p:attrNameLst>
                                      </p:cBhvr>
                                      <p:tavLst>
                                        <p:tav tm="0">
                                          <p:val>
                                            <p:strVal val="#ppt_x"/>
                                          </p:val>
                                        </p:tav>
                                        <p:tav tm="100000">
                                          <p:val>
                                            <p:strVal val="#ppt_x"/>
                                          </p:val>
                                        </p:tav>
                                      </p:tavLst>
                                    </p:anim>
                                    <p:anim calcmode="lin" valueType="num">
                                      <p:cBhvr additive="base">
                                        <p:cTn id="3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additive="base">
                                        <p:cTn id="35" dur="500" fill="hold"/>
                                        <p:tgtEl>
                                          <p:spTgt spid="12"/>
                                        </p:tgtEl>
                                        <p:attrNameLst>
                                          <p:attrName>ppt_x</p:attrName>
                                        </p:attrNameLst>
                                      </p:cBhvr>
                                      <p:tavLst>
                                        <p:tav tm="0">
                                          <p:val>
                                            <p:strVal val="#ppt_x"/>
                                          </p:val>
                                        </p:tav>
                                        <p:tav tm="100000">
                                          <p:val>
                                            <p:strVal val="#ppt_x"/>
                                          </p:val>
                                        </p:tav>
                                      </p:tavLst>
                                    </p:anim>
                                    <p:anim calcmode="lin" valueType="num">
                                      <p:cBhvr additive="base">
                                        <p:cTn id="3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additive="base">
                                        <p:cTn id="41" dur="500" fill="hold"/>
                                        <p:tgtEl>
                                          <p:spTgt spid="14"/>
                                        </p:tgtEl>
                                        <p:attrNameLst>
                                          <p:attrName>ppt_x</p:attrName>
                                        </p:attrNameLst>
                                      </p:cBhvr>
                                      <p:tavLst>
                                        <p:tav tm="0">
                                          <p:val>
                                            <p:strVal val="#ppt_x"/>
                                          </p:val>
                                        </p:tav>
                                        <p:tav tm="100000">
                                          <p:val>
                                            <p:strVal val="#ppt_x"/>
                                          </p:val>
                                        </p:tav>
                                      </p:tavLst>
                                    </p:anim>
                                    <p:anim calcmode="lin" valueType="num">
                                      <p:cBhvr additive="base">
                                        <p:cTn id="4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H="1">
            <a:off x="6292850" y="4895850"/>
            <a:ext cx="307975" cy="285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468313" y="1125538"/>
            <a:ext cx="8280400" cy="71437"/>
          </a:xfrm>
          <a:prstGeom prst="rect">
            <a:avLst/>
          </a:prstGeom>
          <a:solidFill>
            <a:srgbClr val="088180"/>
          </a:solidFill>
          <a:ln>
            <a:solidFill>
              <a:srgbClr val="0881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3" name="Rectangle 2"/>
          <p:cNvSpPr/>
          <p:nvPr/>
        </p:nvSpPr>
        <p:spPr>
          <a:xfrm>
            <a:off x="395288" y="6165850"/>
            <a:ext cx="8353425" cy="71438"/>
          </a:xfrm>
          <a:prstGeom prst="rect">
            <a:avLst/>
          </a:prstGeom>
          <a:solidFill>
            <a:srgbClr val="088180"/>
          </a:solidFill>
          <a:ln>
            <a:solidFill>
              <a:srgbClr val="0881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45061" name="TextBox 5"/>
          <p:cNvSpPr txBox="1">
            <a:spLocks noChangeArrowheads="1"/>
          </p:cNvSpPr>
          <p:nvPr/>
        </p:nvSpPr>
        <p:spPr bwMode="auto">
          <a:xfrm>
            <a:off x="3348038" y="323850"/>
            <a:ext cx="54006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GB" altLang="en-US">
                <a:solidFill>
                  <a:srgbClr val="00004F"/>
                </a:solidFill>
                <a:latin typeface="Impact" panose="020B0806030902050204" pitchFamily="34" charset="0"/>
              </a:rPr>
              <a:t>Bullying as a group behaviour</a:t>
            </a:r>
          </a:p>
        </p:txBody>
      </p:sp>
      <p:pic>
        <p:nvPicPr>
          <p:cNvPr id="45062" name="Picture 6" descr="ABA SEN CMYK - without text.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5288" y="188913"/>
            <a:ext cx="2062162"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Oval 7"/>
          <p:cNvSpPr/>
          <p:nvPr/>
        </p:nvSpPr>
        <p:spPr>
          <a:xfrm>
            <a:off x="5032375" y="1692275"/>
            <a:ext cx="1184275" cy="11604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dirty="0">
                <a:latin typeface="Arial" pitchFamily="34" charset="0"/>
                <a:cs typeface="Arial" pitchFamily="34" charset="0"/>
              </a:rPr>
              <a:t>Ring-leader</a:t>
            </a:r>
            <a:endParaRPr lang="en-US" dirty="0">
              <a:latin typeface="Arial" pitchFamily="34" charset="0"/>
              <a:cs typeface="Arial" pitchFamily="34" charset="0"/>
            </a:endParaRPr>
          </a:p>
        </p:txBody>
      </p:sp>
      <p:sp>
        <p:nvSpPr>
          <p:cNvPr id="9" name="Oval 8"/>
          <p:cNvSpPr/>
          <p:nvPr/>
        </p:nvSpPr>
        <p:spPr>
          <a:xfrm>
            <a:off x="2843213" y="2349500"/>
            <a:ext cx="1311275" cy="1295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dirty="0">
                <a:latin typeface="Arial" pitchFamily="34" charset="0"/>
                <a:cs typeface="Arial" pitchFamily="34" charset="0"/>
              </a:rPr>
              <a:t>‘Target’</a:t>
            </a:r>
            <a:endParaRPr lang="en-US" dirty="0">
              <a:latin typeface="Arial" pitchFamily="34" charset="0"/>
              <a:cs typeface="Arial" pitchFamily="34" charset="0"/>
            </a:endParaRPr>
          </a:p>
        </p:txBody>
      </p:sp>
      <p:sp>
        <p:nvSpPr>
          <p:cNvPr id="10" name="Oval 9"/>
          <p:cNvSpPr/>
          <p:nvPr/>
        </p:nvSpPr>
        <p:spPr>
          <a:xfrm>
            <a:off x="6300788" y="2349500"/>
            <a:ext cx="2303462" cy="22320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dirty="0">
                <a:latin typeface="Arial" pitchFamily="34" charset="0"/>
                <a:cs typeface="Arial" pitchFamily="34" charset="0"/>
              </a:rPr>
              <a:t>‘Reinforcer’</a:t>
            </a:r>
            <a:endParaRPr lang="en-US" dirty="0">
              <a:latin typeface="Arial" pitchFamily="34" charset="0"/>
              <a:cs typeface="Arial" pitchFamily="34" charset="0"/>
            </a:endParaRPr>
          </a:p>
        </p:txBody>
      </p:sp>
      <p:sp>
        <p:nvSpPr>
          <p:cNvPr id="11" name="Oval 10"/>
          <p:cNvSpPr/>
          <p:nvPr/>
        </p:nvSpPr>
        <p:spPr>
          <a:xfrm>
            <a:off x="5508625" y="4581525"/>
            <a:ext cx="863600" cy="7921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700" dirty="0">
              <a:latin typeface="Arial" pitchFamily="34" charset="0"/>
              <a:cs typeface="Arial" pitchFamily="34" charset="0"/>
            </a:endParaRPr>
          </a:p>
        </p:txBody>
      </p:sp>
      <p:sp>
        <p:nvSpPr>
          <p:cNvPr id="12" name="Oval 11"/>
          <p:cNvSpPr/>
          <p:nvPr/>
        </p:nvSpPr>
        <p:spPr>
          <a:xfrm>
            <a:off x="3071813" y="3716338"/>
            <a:ext cx="2076450" cy="2114550"/>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dirty="0">
                <a:latin typeface="Arial" pitchFamily="34" charset="0"/>
                <a:cs typeface="Arial" pitchFamily="34" charset="0"/>
              </a:rPr>
              <a:t>‘Defender’</a:t>
            </a:r>
            <a:endParaRPr lang="en-US" dirty="0">
              <a:latin typeface="Arial" pitchFamily="34" charset="0"/>
              <a:cs typeface="Arial" pitchFamily="34" charset="0"/>
            </a:endParaRPr>
          </a:p>
        </p:txBody>
      </p:sp>
      <p:sp>
        <p:nvSpPr>
          <p:cNvPr id="13" name="Oval 12"/>
          <p:cNvSpPr/>
          <p:nvPr/>
        </p:nvSpPr>
        <p:spPr>
          <a:xfrm>
            <a:off x="1547813" y="1341438"/>
            <a:ext cx="7272337" cy="475138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Oval 13"/>
          <p:cNvSpPr/>
          <p:nvPr/>
        </p:nvSpPr>
        <p:spPr>
          <a:xfrm>
            <a:off x="179388" y="3213100"/>
            <a:ext cx="2736850" cy="2651125"/>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fontAlgn="auto" hangingPunct="1">
              <a:spcBef>
                <a:spcPts val="0"/>
              </a:spcBef>
              <a:spcAft>
                <a:spcPts val="0"/>
              </a:spcAft>
              <a:defRPr/>
            </a:pPr>
            <a:r>
              <a:rPr lang="en-GB" dirty="0">
                <a:latin typeface="Arial" pitchFamily="34" charset="0"/>
                <a:cs typeface="Arial" pitchFamily="34" charset="0"/>
              </a:rPr>
              <a:t>‘Outsider’</a:t>
            </a:r>
            <a:endParaRPr lang="en-US" dirty="0">
              <a:latin typeface="Arial" pitchFamily="34" charset="0"/>
              <a:cs typeface="Arial" pitchFamily="34" charset="0"/>
            </a:endParaRPr>
          </a:p>
        </p:txBody>
      </p:sp>
      <p:sp>
        <p:nvSpPr>
          <p:cNvPr id="15" name="Rectangle 14"/>
          <p:cNvSpPr/>
          <p:nvPr/>
        </p:nvSpPr>
        <p:spPr>
          <a:xfrm>
            <a:off x="6192527" y="5004812"/>
            <a:ext cx="1080120" cy="584775"/>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fontAlgn="auto" hangingPunct="1">
              <a:spcBef>
                <a:spcPts val="0"/>
              </a:spcBef>
              <a:spcAft>
                <a:spcPts val="0"/>
              </a:spcAft>
              <a:defRPr/>
            </a:pPr>
            <a:r>
              <a:rPr lang="en-US" sz="3200" b="1" dirty="0">
                <a:ln w="11430"/>
                <a:solidFill>
                  <a:srgbClr val="00004F"/>
                </a:solidFill>
                <a:effectLst>
                  <a:outerShdw blurRad="50800" dist="39000" dir="5460000" algn="tl">
                    <a:srgbClr val="000000">
                      <a:alpha val="38000"/>
                    </a:srgbClr>
                  </a:outerShdw>
                </a:effectLst>
                <a:latin typeface="+mn-lt"/>
              </a:rPr>
              <a:t>6.8%</a:t>
            </a:r>
          </a:p>
        </p:txBody>
      </p:sp>
      <p:sp>
        <p:nvSpPr>
          <p:cNvPr id="16" name="Rectangle 15"/>
          <p:cNvSpPr/>
          <p:nvPr/>
        </p:nvSpPr>
        <p:spPr>
          <a:xfrm>
            <a:off x="2627784" y="1844824"/>
            <a:ext cx="1251597" cy="584775"/>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fontAlgn="auto" hangingPunct="1">
              <a:spcBef>
                <a:spcPts val="0"/>
              </a:spcBef>
              <a:spcAft>
                <a:spcPts val="0"/>
              </a:spcAft>
              <a:defRPr/>
            </a:pPr>
            <a:r>
              <a:rPr lang="en-US" sz="3200" b="1" dirty="0">
                <a:ln w="11430"/>
                <a:solidFill>
                  <a:srgbClr val="00004F"/>
                </a:solidFill>
                <a:effectLst>
                  <a:outerShdw blurRad="50800" dist="39000" dir="5460000" algn="tl">
                    <a:srgbClr val="000000">
                      <a:alpha val="38000"/>
                    </a:srgbClr>
                  </a:outerShdw>
                </a:effectLst>
                <a:latin typeface="+mn-lt"/>
              </a:rPr>
              <a:t>11.7%</a:t>
            </a:r>
          </a:p>
        </p:txBody>
      </p:sp>
      <p:sp>
        <p:nvSpPr>
          <p:cNvPr id="17" name="Rectangle 16"/>
          <p:cNvSpPr/>
          <p:nvPr/>
        </p:nvSpPr>
        <p:spPr>
          <a:xfrm>
            <a:off x="6084168" y="1556792"/>
            <a:ext cx="1008112" cy="584775"/>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fontAlgn="auto" hangingPunct="1">
              <a:spcBef>
                <a:spcPts val="0"/>
              </a:spcBef>
              <a:spcAft>
                <a:spcPts val="0"/>
              </a:spcAft>
              <a:defRPr/>
            </a:pPr>
            <a:r>
              <a:rPr lang="en-US" sz="3200" b="1" dirty="0">
                <a:ln w="11430"/>
                <a:solidFill>
                  <a:srgbClr val="00004F"/>
                </a:solidFill>
                <a:effectLst>
                  <a:outerShdw blurRad="50800" dist="39000" dir="5460000" algn="tl">
                    <a:srgbClr val="000000">
                      <a:alpha val="38000"/>
                    </a:srgbClr>
                  </a:outerShdw>
                </a:effectLst>
                <a:latin typeface="+mn-lt"/>
              </a:rPr>
              <a:t>8.2%</a:t>
            </a:r>
          </a:p>
        </p:txBody>
      </p:sp>
      <p:sp>
        <p:nvSpPr>
          <p:cNvPr id="18" name="Rectangle 17"/>
          <p:cNvSpPr/>
          <p:nvPr/>
        </p:nvSpPr>
        <p:spPr>
          <a:xfrm>
            <a:off x="907976" y="3581400"/>
            <a:ext cx="1251597" cy="584775"/>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fontAlgn="auto" hangingPunct="1">
              <a:spcBef>
                <a:spcPts val="0"/>
              </a:spcBef>
              <a:spcAft>
                <a:spcPts val="0"/>
              </a:spcAft>
              <a:defRPr/>
            </a:pPr>
            <a:r>
              <a:rPr lang="en-US" sz="3200" b="1" dirty="0">
                <a:ln w="11430"/>
                <a:solidFill>
                  <a:srgbClr val="00004F"/>
                </a:solidFill>
                <a:effectLst>
                  <a:outerShdw blurRad="50800" dist="39000" dir="5460000" algn="tl">
                    <a:srgbClr val="000000">
                      <a:alpha val="38000"/>
                    </a:srgbClr>
                  </a:outerShdw>
                </a:effectLst>
                <a:latin typeface="+mn-lt"/>
              </a:rPr>
              <a:t>23.7%</a:t>
            </a:r>
          </a:p>
        </p:txBody>
      </p:sp>
      <p:sp>
        <p:nvSpPr>
          <p:cNvPr id="19" name="Rectangle 18"/>
          <p:cNvSpPr/>
          <p:nvPr/>
        </p:nvSpPr>
        <p:spPr>
          <a:xfrm>
            <a:off x="4644008" y="3501008"/>
            <a:ext cx="1296144" cy="584775"/>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fontAlgn="auto" hangingPunct="1">
              <a:spcBef>
                <a:spcPts val="0"/>
              </a:spcBef>
              <a:spcAft>
                <a:spcPts val="0"/>
              </a:spcAft>
              <a:defRPr/>
            </a:pPr>
            <a:r>
              <a:rPr lang="en-US" sz="3200" b="1" dirty="0">
                <a:ln w="11430"/>
                <a:solidFill>
                  <a:srgbClr val="00004F"/>
                </a:solidFill>
                <a:effectLst>
                  <a:outerShdw blurRad="50800" dist="39000" dir="5460000" algn="tl">
                    <a:srgbClr val="000000">
                      <a:alpha val="38000"/>
                    </a:srgbClr>
                  </a:outerShdw>
                </a:effectLst>
                <a:latin typeface="+mn-lt"/>
              </a:rPr>
              <a:t>17.3%</a:t>
            </a:r>
          </a:p>
        </p:txBody>
      </p:sp>
      <p:sp>
        <p:nvSpPr>
          <p:cNvPr id="20" name="Rectangle 19"/>
          <p:cNvSpPr/>
          <p:nvPr/>
        </p:nvSpPr>
        <p:spPr>
          <a:xfrm>
            <a:off x="7783982" y="1875997"/>
            <a:ext cx="1251597" cy="584775"/>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fontAlgn="auto" hangingPunct="1">
              <a:spcBef>
                <a:spcPts val="0"/>
              </a:spcBef>
              <a:spcAft>
                <a:spcPts val="0"/>
              </a:spcAft>
              <a:defRPr/>
            </a:pPr>
            <a:r>
              <a:rPr lang="en-US" sz="3200" b="1" dirty="0">
                <a:ln w="11430"/>
                <a:solidFill>
                  <a:srgbClr val="00004F"/>
                </a:solidFill>
                <a:effectLst>
                  <a:outerShdw blurRad="50800" dist="39000" dir="5460000" algn="tl">
                    <a:srgbClr val="000000">
                      <a:alpha val="38000"/>
                    </a:srgbClr>
                  </a:outerShdw>
                </a:effectLst>
                <a:latin typeface="+mn-lt"/>
              </a:rPr>
              <a:t>19.5%</a:t>
            </a:r>
          </a:p>
        </p:txBody>
      </p:sp>
      <p:sp>
        <p:nvSpPr>
          <p:cNvPr id="45076" name="Slide Number Placeholder 20"/>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267F9E3-2E43-4F93-9C21-58C1CBF67D46}" type="slidenum">
              <a:rPr lang="en-GB" altLang="en-US" sz="1200" smtClean="0">
                <a:solidFill>
                  <a:srgbClr val="898989"/>
                </a:solidFill>
              </a:rPr>
              <a:pPr>
                <a:spcBef>
                  <a:spcPct val="0"/>
                </a:spcBef>
                <a:buFontTx/>
                <a:buNone/>
              </a:pPr>
              <a:t>12</a:t>
            </a:fld>
            <a:endParaRPr lang="en-GB" altLang="en-US" sz="1200">
              <a:solidFill>
                <a:srgbClr val="898989"/>
              </a:solidFill>
            </a:endParaRPr>
          </a:p>
        </p:txBody>
      </p:sp>
      <p:sp>
        <p:nvSpPr>
          <p:cNvPr id="45077" name="TextBox 3"/>
          <p:cNvSpPr txBox="1">
            <a:spLocks noChangeArrowheads="1"/>
          </p:cNvSpPr>
          <p:nvPr/>
        </p:nvSpPr>
        <p:spPr bwMode="auto">
          <a:xfrm>
            <a:off x="6578600" y="4668838"/>
            <a:ext cx="15113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GB" altLang="en-US" sz="1800" b="1">
                <a:latin typeface="Arial" panose="020B0604020202020204" pitchFamily="34" charset="0"/>
              </a:rPr>
              <a:t>Assistant </a:t>
            </a:r>
          </a:p>
        </p:txBody>
      </p:sp>
      <p:sp>
        <p:nvSpPr>
          <p:cNvPr id="23" name="Rectangle 22"/>
          <p:cNvSpPr/>
          <p:nvPr/>
        </p:nvSpPr>
        <p:spPr>
          <a:xfrm>
            <a:off x="329498" y="1375198"/>
            <a:ext cx="1830075" cy="954107"/>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fontAlgn="auto" hangingPunct="1">
              <a:spcBef>
                <a:spcPts val="0"/>
              </a:spcBef>
              <a:spcAft>
                <a:spcPts val="0"/>
              </a:spcAft>
              <a:defRPr/>
            </a:pPr>
            <a:r>
              <a:rPr lang="en-US" sz="3200" b="1" dirty="0">
                <a:ln w="11430"/>
                <a:solidFill>
                  <a:srgbClr val="00004F"/>
                </a:solidFill>
                <a:effectLst>
                  <a:outerShdw blurRad="50800" dist="39000" dir="5460000" algn="tl">
                    <a:srgbClr val="000000">
                      <a:alpha val="38000"/>
                    </a:srgbClr>
                  </a:outerShdw>
                </a:effectLst>
                <a:latin typeface="+mn-lt"/>
              </a:rPr>
              <a:t>12.8% </a:t>
            </a:r>
            <a:r>
              <a:rPr lang="en-US" sz="2400" dirty="0">
                <a:ln w="11430"/>
                <a:solidFill>
                  <a:srgbClr val="00004F"/>
                </a:solidFill>
                <a:cs typeface="Arial" panose="020B0604020202020204" pitchFamily="34" charset="0"/>
              </a:rPr>
              <a:t>undefined</a:t>
            </a:r>
            <a:endParaRPr lang="en-US" sz="3200" b="1" dirty="0">
              <a:ln w="11430"/>
              <a:solidFill>
                <a:srgbClr val="00004F"/>
              </a:solidFill>
              <a:effectLst>
                <a:outerShdw blurRad="50800" dist="39000" dir="5460000" algn="tl">
                  <a:srgbClr val="000000">
                    <a:alpha val="38000"/>
                  </a:srgbClr>
                </a:outerShdw>
              </a:effectLst>
              <a:latin typeface="+mn-lt"/>
            </a:endParaRPr>
          </a:p>
        </p:txBody>
      </p:sp>
      <p:pic>
        <p:nvPicPr>
          <p:cNvPr id="4" name="Picture 3">
            <a:extLst>
              <a:ext uri="{FF2B5EF4-FFF2-40B4-BE49-F238E27FC236}">
                <a16:creationId xmlns:a16="http://schemas.microsoft.com/office/drawing/2014/main" id="{4BCEAA01-7979-C8B1-29AB-00A16AD6B39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8434" y="2486660"/>
            <a:ext cx="1771650" cy="726440"/>
          </a:xfrm>
          <a:prstGeom prst="rect">
            <a:avLst/>
          </a:prstGeom>
          <a:noFill/>
          <a:ln>
            <a:noFill/>
          </a:ln>
        </p:spPr>
      </p:pic>
    </p:spTree>
    <p:extLst>
      <p:ext uri="{BB962C8B-B14F-4D97-AF65-F5344CB8AC3E}">
        <p14:creationId xmlns:p14="http://schemas.microsoft.com/office/powerpoint/2010/main" val="37080356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500" fill="hold"/>
                                        <p:tgtEl>
                                          <p:spTgt spid="17"/>
                                        </p:tgtEl>
                                        <p:attrNameLst>
                                          <p:attrName>ppt_x</p:attrName>
                                        </p:attrNameLst>
                                      </p:cBhvr>
                                      <p:tavLst>
                                        <p:tav tm="0">
                                          <p:val>
                                            <p:strVal val="#ppt_x"/>
                                          </p:val>
                                        </p:tav>
                                        <p:tav tm="100000">
                                          <p:val>
                                            <p:strVal val="#ppt_x"/>
                                          </p:val>
                                        </p:tav>
                                      </p:tavLst>
                                    </p:anim>
                                    <p:anim calcmode="lin" valueType="num">
                                      <p:cBhvr additive="base">
                                        <p:cTn id="16" dur="500" fill="hold"/>
                                        <p:tgtEl>
                                          <p:spTgt spid="17"/>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500" fill="hold"/>
                                        <p:tgtEl>
                                          <p:spTgt spid="20"/>
                                        </p:tgtEl>
                                        <p:attrNameLst>
                                          <p:attrName>ppt_x</p:attrName>
                                        </p:attrNameLst>
                                      </p:cBhvr>
                                      <p:tavLst>
                                        <p:tav tm="0">
                                          <p:val>
                                            <p:strVal val="#ppt_x"/>
                                          </p:val>
                                        </p:tav>
                                        <p:tav tm="100000">
                                          <p:val>
                                            <p:strVal val="#ppt_x"/>
                                          </p:val>
                                        </p:tav>
                                      </p:tavLst>
                                    </p:anim>
                                    <p:anim calcmode="lin" valueType="num">
                                      <p:cBhvr additive="base">
                                        <p:cTn id="20" dur="500" fill="hold"/>
                                        <p:tgtEl>
                                          <p:spTgt spid="20"/>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additive="base">
                                        <p:cTn id="27" dur="500" fill="hold"/>
                                        <p:tgtEl>
                                          <p:spTgt spid="15"/>
                                        </p:tgtEl>
                                        <p:attrNameLst>
                                          <p:attrName>ppt_x</p:attrName>
                                        </p:attrNameLst>
                                      </p:cBhvr>
                                      <p:tavLst>
                                        <p:tav tm="0">
                                          <p:val>
                                            <p:strVal val="#ppt_x"/>
                                          </p:val>
                                        </p:tav>
                                        <p:tav tm="100000">
                                          <p:val>
                                            <p:strVal val="#ppt_x"/>
                                          </p:val>
                                        </p:tav>
                                      </p:tavLst>
                                    </p:anim>
                                    <p:anim calcmode="lin" valueType="num">
                                      <p:cBhvr additive="base">
                                        <p:cTn id="2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23"/>
                                        </p:tgtEl>
                                        <p:attrNameLst>
                                          <p:attrName>style.visibility</p:attrName>
                                        </p:attrNameLst>
                                      </p:cBhvr>
                                      <p:to>
                                        <p:strVal val="visible"/>
                                      </p:to>
                                    </p:set>
                                    <p:anim calcmode="lin" valueType="num">
                                      <p:cBhvr additive="base">
                                        <p:cTn id="33" dur="500" fill="hold"/>
                                        <p:tgtEl>
                                          <p:spTgt spid="23"/>
                                        </p:tgtEl>
                                        <p:attrNameLst>
                                          <p:attrName>ppt_x</p:attrName>
                                        </p:attrNameLst>
                                      </p:cBhvr>
                                      <p:tavLst>
                                        <p:tav tm="0">
                                          <p:val>
                                            <p:strVal val="#ppt_x"/>
                                          </p:val>
                                        </p:tav>
                                        <p:tav tm="100000">
                                          <p:val>
                                            <p:strVal val="#ppt_x"/>
                                          </p:val>
                                        </p:tav>
                                      </p:tavLst>
                                    </p:anim>
                                    <p:anim calcmode="lin" valueType="num">
                                      <p:cBhvr additive="base">
                                        <p:cTn id="3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8313" y="1125538"/>
            <a:ext cx="8280400" cy="71437"/>
          </a:xfrm>
          <a:prstGeom prst="rect">
            <a:avLst/>
          </a:prstGeom>
          <a:solidFill>
            <a:srgbClr val="088180"/>
          </a:solidFill>
          <a:ln>
            <a:solidFill>
              <a:srgbClr val="0881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3" name="Rectangle 2"/>
          <p:cNvSpPr/>
          <p:nvPr/>
        </p:nvSpPr>
        <p:spPr>
          <a:xfrm>
            <a:off x="395288" y="6165850"/>
            <a:ext cx="8353425" cy="71438"/>
          </a:xfrm>
          <a:prstGeom prst="rect">
            <a:avLst/>
          </a:prstGeom>
          <a:solidFill>
            <a:srgbClr val="088180"/>
          </a:solidFill>
          <a:ln>
            <a:solidFill>
              <a:srgbClr val="0881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24580" name="TextBox 4"/>
          <p:cNvSpPr txBox="1">
            <a:spLocks noChangeArrowheads="1"/>
          </p:cNvSpPr>
          <p:nvPr/>
        </p:nvSpPr>
        <p:spPr bwMode="auto">
          <a:xfrm>
            <a:off x="468313" y="1412875"/>
            <a:ext cx="82073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000">
                <a:latin typeface="Arial" panose="020B0604020202020204" pitchFamily="34" charset="0"/>
                <a:cs typeface="Arial" panose="020B0604020202020204" pitchFamily="34" charset="0"/>
              </a:rPr>
              <a:t> </a:t>
            </a:r>
          </a:p>
        </p:txBody>
      </p:sp>
      <p:sp>
        <p:nvSpPr>
          <p:cNvPr id="24581" name="TextBox 5"/>
          <p:cNvSpPr txBox="1">
            <a:spLocks noChangeArrowheads="1"/>
          </p:cNvSpPr>
          <p:nvPr/>
        </p:nvSpPr>
        <p:spPr bwMode="auto">
          <a:xfrm>
            <a:off x="3203576" y="2028825"/>
            <a:ext cx="5472112"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GB" altLang="en-US" sz="4800" dirty="0">
                <a:solidFill>
                  <a:srgbClr val="1E1F73"/>
                </a:solidFill>
                <a:latin typeface="Impact" panose="020B0806030902050204" pitchFamily="34" charset="0"/>
              </a:rPr>
              <a:t>How can we use this information prevent and respond to bullying in our school?</a:t>
            </a:r>
          </a:p>
        </p:txBody>
      </p:sp>
      <p:pic>
        <p:nvPicPr>
          <p:cNvPr id="24582" name="Picture 6" descr="ABA SEN CMYK - without text.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5288" y="188913"/>
            <a:ext cx="2062162"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3" name="Picture 7" descr="5.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95288" y="2060575"/>
            <a:ext cx="2805112" cy="266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4" name="Slide Number Placeholder 7"/>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5119FD3-8FE2-459F-AA5E-BF3538EA7529}" type="slidenum">
              <a:rPr lang="en-GB" altLang="en-US" sz="1200" smtClean="0">
                <a:solidFill>
                  <a:srgbClr val="898989"/>
                </a:solidFill>
              </a:rPr>
              <a:pPr>
                <a:spcBef>
                  <a:spcPct val="0"/>
                </a:spcBef>
                <a:buFontTx/>
                <a:buNone/>
              </a:pPr>
              <a:t>13</a:t>
            </a:fld>
            <a:endParaRPr lang="en-GB" altLang="en-US" sz="1200">
              <a:solidFill>
                <a:srgbClr val="898989"/>
              </a:solidFill>
            </a:endParaRPr>
          </a:p>
        </p:txBody>
      </p:sp>
      <p:pic>
        <p:nvPicPr>
          <p:cNvPr id="4" name="Picture 3">
            <a:extLst>
              <a:ext uri="{FF2B5EF4-FFF2-40B4-BE49-F238E27FC236}">
                <a16:creationId xmlns:a16="http://schemas.microsoft.com/office/drawing/2014/main" id="{474D3480-20A6-C06D-D09F-4546FCDE6543}"/>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39632" y="369729"/>
            <a:ext cx="1771650" cy="726440"/>
          </a:xfrm>
          <a:prstGeom prst="rect">
            <a:avLst/>
          </a:prstGeom>
          <a:noFill/>
          <a:ln>
            <a:noFill/>
          </a:ln>
        </p:spPr>
      </p:pic>
    </p:spTree>
    <p:extLst>
      <p:ext uri="{BB962C8B-B14F-4D97-AF65-F5344CB8AC3E}">
        <p14:creationId xmlns:p14="http://schemas.microsoft.com/office/powerpoint/2010/main" val="1746379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8313" y="1125538"/>
            <a:ext cx="8280400" cy="71437"/>
          </a:xfrm>
          <a:prstGeom prst="rect">
            <a:avLst/>
          </a:prstGeom>
          <a:solidFill>
            <a:srgbClr val="088180"/>
          </a:solidFill>
          <a:ln>
            <a:solidFill>
              <a:srgbClr val="0881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3" name="Rectangle 2"/>
          <p:cNvSpPr/>
          <p:nvPr/>
        </p:nvSpPr>
        <p:spPr>
          <a:xfrm>
            <a:off x="395288" y="6165850"/>
            <a:ext cx="8353425" cy="71438"/>
          </a:xfrm>
          <a:prstGeom prst="rect">
            <a:avLst/>
          </a:prstGeom>
          <a:solidFill>
            <a:srgbClr val="088180"/>
          </a:solidFill>
          <a:ln>
            <a:solidFill>
              <a:srgbClr val="0881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5" name="TextBox 4"/>
          <p:cNvSpPr txBox="1"/>
          <p:nvPr/>
        </p:nvSpPr>
        <p:spPr>
          <a:xfrm>
            <a:off x="468313" y="1557338"/>
            <a:ext cx="8207375" cy="4678204"/>
          </a:xfrm>
          <a:prstGeom prst="rect">
            <a:avLst/>
          </a:prstGeom>
          <a:noFill/>
        </p:spPr>
        <p:txBody>
          <a:bodyPr>
            <a:spAutoFit/>
          </a:bodyPr>
          <a:lstStyle/>
          <a:p>
            <a:pPr>
              <a:defRPr/>
            </a:pPr>
            <a:r>
              <a:rPr lang="en-GB" sz="2400" dirty="0">
                <a:solidFill>
                  <a:srgbClr val="1E1F73"/>
                </a:solidFill>
                <a:latin typeface="Arial" panose="020B0604020202020204" pitchFamily="34" charset="0"/>
                <a:cs typeface="Arial" panose="020B0604020202020204" pitchFamily="34" charset="0"/>
              </a:rPr>
              <a:t>It is important we all have a shared understanding of what bullying is.</a:t>
            </a:r>
          </a:p>
          <a:p>
            <a:pPr>
              <a:defRPr/>
            </a:pPr>
            <a:r>
              <a:rPr lang="en-GB" sz="2400" dirty="0">
                <a:solidFill>
                  <a:srgbClr val="1E1F73"/>
                </a:solidFill>
                <a:latin typeface="Arial" panose="020B0604020202020204" pitchFamily="34" charset="0"/>
                <a:cs typeface="Arial" panose="020B0604020202020204" pitchFamily="34" charset="0"/>
              </a:rPr>
              <a:t> </a:t>
            </a:r>
          </a:p>
          <a:p>
            <a:pPr>
              <a:spcBef>
                <a:spcPts val="600"/>
              </a:spcBef>
              <a:spcAft>
                <a:spcPts val="600"/>
              </a:spcAft>
              <a:defRPr/>
            </a:pPr>
            <a:r>
              <a:rPr lang="en-GB" sz="2400" b="1" dirty="0">
                <a:solidFill>
                  <a:srgbClr val="1E1F73"/>
                </a:solidFill>
                <a:latin typeface="Arial" panose="020B0604020202020204" pitchFamily="34" charset="0"/>
                <a:cs typeface="Arial" panose="020B0604020202020204" pitchFamily="34" charset="0"/>
              </a:rPr>
              <a:t>Aims of the session: </a:t>
            </a:r>
          </a:p>
          <a:p>
            <a:pPr marL="1085850" indent="-552450">
              <a:spcBef>
                <a:spcPts val="600"/>
              </a:spcBef>
              <a:spcAft>
                <a:spcPts val="600"/>
              </a:spcAft>
              <a:buFont typeface="Arial" panose="020B0604020202020204" pitchFamily="34" charset="0"/>
              <a:buChar char="•"/>
              <a:defRPr/>
            </a:pPr>
            <a:r>
              <a:rPr lang="en-GB" sz="2400" dirty="0">
                <a:solidFill>
                  <a:srgbClr val="1E1F73"/>
                </a:solidFill>
                <a:latin typeface="Arial" panose="020B0604020202020204" pitchFamily="34" charset="0"/>
                <a:cs typeface="Arial" panose="020B0604020202020204" pitchFamily="34" charset="0"/>
              </a:rPr>
              <a:t>Develop our shared understanding of bullying </a:t>
            </a:r>
          </a:p>
          <a:p>
            <a:pPr marL="1085850" indent="-552450">
              <a:spcBef>
                <a:spcPts val="600"/>
              </a:spcBef>
              <a:spcAft>
                <a:spcPts val="600"/>
              </a:spcAft>
              <a:buFont typeface="Arial" panose="020B0604020202020204" pitchFamily="34" charset="0"/>
              <a:buChar char="•"/>
              <a:defRPr/>
            </a:pPr>
            <a:r>
              <a:rPr lang="en-GB" sz="2400" dirty="0">
                <a:solidFill>
                  <a:srgbClr val="1E1F73"/>
                </a:solidFill>
                <a:latin typeface="Arial" panose="020B0604020202020204" pitchFamily="34" charset="0"/>
                <a:cs typeface="Arial" panose="020B0604020202020204" pitchFamily="34" charset="0"/>
              </a:rPr>
              <a:t>Understand the difference between relational conflict and bullying </a:t>
            </a:r>
          </a:p>
          <a:p>
            <a:pPr marL="1085850" indent="-552450">
              <a:spcBef>
                <a:spcPts val="600"/>
              </a:spcBef>
              <a:spcAft>
                <a:spcPts val="600"/>
              </a:spcAft>
              <a:buFont typeface="Arial" panose="020B0604020202020204" pitchFamily="34" charset="0"/>
              <a:buChar char="•"/>
              <a:defRPr/>
            </a:pPr>
            <a:r>
              <a:rPr lang="en-GB" sz="2400" dirty="0">
                <a:solidFill>
                  <a:srgbClr val="1E1F73"/>
                </a:solidFill>
                <a:latin typeface="Arial" panose="020B0604020202020204" pitchFamily="34" charset="0"/>
                <a:cs typeface="Arial" panose="020B0604020202020204" pitchFamily="34" charset="0"/>
              </a:rPr>
              <a:t>Know that bullying is a group behaviour </a:t>
            </a:r>
          </a:p>
          <a:p>
            <a:pPr marL="1085850" indent="-552450">
              <a:spcBef>
                <a:spcPts val="600"/>
              </a:spcBef>
              <a:spcAft>
                <a:spcPts val="600"/>
              </a:spcAft>
              <a:buFont typeface="Arial" panose="020B0604020202020204" pitchFamily="34" charset="0"/>
              <a:buChar char="•"/>
              <a:defRPr/>
            </a:pPr>
            <a:r>
              <a:rPr lang="en-GB" sz="2400" dirty="0">
                <a:solidFill>
                  <a:srgbClr val="1E1F73"/>
                </a:solidFill>
                <a:latin typeface="Arial" panose="020B0604020202020204" pitchFamily="34" charset="0"/>
                <a:cs typeface="Arial" panose="020B0604020202020204" pitchFamily="34" charset="0"/>
              </a:rPr>
              <a:t>Understand the roles involved in bullying </a:t>
            </a:r>
          </a:p>
          <a:p>
            <a:pPr marL="355600" indent="-355600" eaLnBrk="1" fontAlgn="auto" hangingPunct="1">
              <a:spcBef>
                <a:spcPts val="0"/>
              </a:spcBef>
              <a:spcAft>
                <a:spcPts val="0"/>
              </a:spcAft>
              <a:buFont typeface="Arial" pitchFamily="34" charset="0"/>
              <a:buChar char="•"/>
              <a:defRPr/>
            </a:pPr>
            <a:endParaRPr lang="en-GB" sz="3200" dirty="0">
              <a:solidFill>
                <a:srgbClr val="00004F"/>
              </a:solidFill>
              <a:latin typeface="Arial" panose="020B0604020202020204" pitchFamily="34" charset="0"/>
              <a:cs typeface="Arial" panose="020B0604020202020204" pitchFamily="34" charset="0"/>
            </a:endParaRPr>
          </a:p>
        </p:txBody>
      </p:sp>
      <p:sp>
        <p:nvSpPr>
          <p:cNvPr id="26629" name="TextBox 5"/>
          <p:cNvSpPr txBox="1">
            <a:spLocks noChangeArrowheads="1"/>
          </p:cNvSpPr>
          <p:nvPr/>
        </p:nvSpPr>
        <p:spPr bwMode="auto">
          <a:xfrm>
            <a:off x="4932363" y="333375"/>
            <a:ext cx="3960812"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GB" altLang="en-US" sz="3000">
                <a:solidFill>
                  <a:srgbClr val="1E1F73"/>
                </a:solidFill>
                <a:latin typeface="Impact" panose="020B0806030902050204" pitchFamily="34" charset="0"/>
              </a:rPr>
              <a:t>What is bullying?</a:t>
            </a:r>
          </a:p>
        </p:txBody>
      </p:sp>
      <p:pic>
        <p:nvPicPr>
          <p:cNvPr id="26630" name="Picture 6" descr="ABA SEN CMYK - without text.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5288" y="188913"/>
            <a:ext cx="2062162"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1"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823F3B3-DBDD-400C-9A60-347C9CDC428E}" type="slidenum">
              <a:rPr lang="en-GB" altLang="en-US" sz="1200" smtClean="0">
                <a:solidFill>
                  <a:srgbClr val="898989"/>
                </a:solidFill>
              </a:rPr>
              <a:pPr>
                <a:spcBef>
                  <a:spcPct val="0"/>
                </a:spcBef>
                <a:buFontTx/>
                <a:buNone/>
              </a:pPr>
              <a:t>2</a:t>
            </a:fld>
            <a:endParaRPr lang="en-GB" altLang="en-US" sz="1200">
              <a:solidFill>
                <a:srgbClr val="898989"/>
              </a:solidFill>
            </a:endParaRPr>
          </a:p>
        </p:txBody>
      </p:sp>
      <p:pic>
        <p:nvPicPr>
          <p:cNvPr id="4" name="Picture 3">
            <a:extLst>
              <a:ext uri="{FF2B5EF4-FFF2-40B4-BE49-F238E27FC236}">
                <a16:creationId xmlns:a16="http://schemas.microsoft.com/office/drawing/2014/main" id="{85878479-BF78-893F-6B10-63C1DC56497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41032" y="340360"/>
            <a:ext cx="1771650" cy="726440"/>
          </a:xfrm>
          <a:prstGeom prst="rect">
            <a:avLst/>
          </a:prstGeom>
          <a:noFill/>
          <a:ln>
            <a:noFill/>
          </a:ln>
        </p:spPr>
      </p:pic>
    </p:spTree>
    <p:extLst>
      <p:ext uri="{BB962C8B-B14F-4D97-AF65-F5344CB8AC3E}">
        <p14:creationId xmlns:p14="http://schemas.microsoft.com/office/powerpoint/2010/main" val="963308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8313" y="1125538"/>
            <a:ext cx="8280400" cy="71437"/>
          </a:xfrm>
          <a:prstGeom prst="rect">
            <a:avLst/>
          </a:prstGeom>
          <a:solidFill>
            <a:srgbClr val="088180"/>
          </a:solidFill>
          <a:ln>
            <a:solidFill>
              <a:srgbClr val="0881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3" name="Rectangle 2"/>
          <p:cNvSpPr/>
          <p:nvPr/>
        </p:nvSpPr>
        <p:spPr>
          <a:xfrm>
            <a:off x="395288" y="6165850"/>
            <a:ext cx="8353425" cy="71438"/>
          </a:xfrm>
          <a:prstGeom prst="rect">
            <a:avLst/>
          </a:prstGeom>
          <a:solidFill>
            <a:srgbClr val="088180"/>
          </a:solidFill>
          <a:ln>
            <a:solidFill>
              <a:srgbClr val="0881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5" name="TextBox 4"/>
          <p:cNvSpPr txBox="1"/>
          <p:nvPr/>
        </p:nvSpPr>
        <p:spPr>
          <a:xfrm>
            <a:off x="468313" y="1557338"/>
            <a:ext cx="8207375" cy="3908425"/>
          </a:xfrm>
          <a:prstGeom prst="rect">
            <a:avLst/>
          </a:prstGeom>
          <a:noFill/>
        </p:spPr>
        <p:txBody>
          <a:bodyPr>
            <a:spAutoFit/>
          </a:bodyPr>
          <a:lstStyle/>
          <a:p>
            <a:pPr>
              <a:defRPr/>
            </a:pPr>
            <a:r>
              <a:rPr lang="en-GB" sz="2400" dirty="0">
                <a:solidFill>
                  <a:srgbClr val="1E1F73"/>
                </a:solidFill>
                <a:latin typeface="Arial" panose="020B0604020202020204" pitchFamily="34" charset="0"/>
                <a:cs typeface="Arial" panose="020B0604020202020204" pitchFamily="34" charset="0"/>
              </a:rPr>
              <a:t>The ABA (Anti-Bullying Alliance) defines bullying as:</a:t>
            </a:r>
          </a:p>
          <a:p>
            <a:pPr>
              <a:defRPr/>
            </a:pPr>
            <a:endParaRPr lang="en-GB" sz="2400" b="1" dirty="0">
              <a:solidFill>
                <a:srgbClr val="1E1F73"/>
              </a:solidFill>
              <a:latin typeface="Arial" panose="020B0604020202020204" pitchFamily="34" charset="0"/>
              <a:cs typeface="Arial" panose="020B0604020202020204" pitchFamily="34" charset="0"/>
            </a:endParaRPr>
          </a:p>
          <a:p>
            <a:pPr>
              <a:defRPr/>
            </a:pPr>
            <a:r>
              <a:rPr lang="en-GB" sz="2400" b="1" dirty="0">
                <a:solidFill>
                  <a:srgbClr val="1E1F73"/>
                </a:solidFill>
                <a:latin typeface="Arial" panose="020B0604020202020204" pitchFamily="34" charset="0"/>
                <a:cs typeface="Arial" panose="020B0604020202020204" pitchFamily="34" charset="0"/>
              </a:rPr>
              <a:t>“the repetitive, intentional hurting of one person or group by another person or group, where the relationship involves an imbalance of power.</a:t>
            </a:r>
          </a:p>
          <a:p>
            <a:pPr>
              <a:defRPr/>
            </a:pPr>
            <a:endParaRPr lang="en-GB" sz="2400" b="1" dirty="0">
              <a:solidFill>
                <a:srgbClr val="1E1F73"/>
              </a:solidFill>
              <a:latin typeface="Arial" panose="020B0604020202020204" pitchFamily="34" charset="0"/>
              <a:cs typeface="Arial" panose="020B0604020202020204" pitchFamily="34" charset="0"/>
            </a:endParaRPr>
          </a:p>
          <a:p>
            <a:pPr>
              <a:defRPr/>
            </a:pPr>
            <a:r>
              <a:rPr lang="en-GB" sz="2400" b="1" dirty="0">
                <a:solidFill>
                  <a:srgbClr val="1E1F73"/>
                </a:solidFill>
                <a:latin typeface="Arial" panose="020B0604020202020204" pitchFamily="34" charset="0"/>
                <a:cs typeface="Arial" panose="020B0604020202020204" pitchFamily="34" charset="0"/>
              </a:rPr>
              <a:t>Bullying can be physical, verbal or psychological.  </a:t>
            </a:r>
          </a:p>
          <a:p>
            <a:pPr>
              <a:defRPr/>
            </a:pPr>
            <a:endParaRPr lang="en-GB" sz="2400" b="1" dirty="0">
              <a:solidFill>
                <a:srgbClr val="1E1F73"/>
              </a:solidFill>
              <a:latin typeface="Arial" panose="020B0604020202020204" pitchFamily="34" charset="0"/>
              <a:cs typeface="Arial" panose="020B0604020202020204" pitchFamily="34" charset="0"/>
            </a:endParaRPr>
          </a:p>
          <a:p>
            <a:pPr>
              <a:defRPr/>
            </a:pPr>
            <a:r>
              <a:rPr lang="en-GB" sz="2400" b="1" dirty="0">
                <a:solidFill>
                  <a:srgbClr val="1E1F73"/>
                </a:solidFill>
                <a:latin typeface="Arial" panose="020B0604020202020204" pitchFamily="34" charset="0"/>
                <a:cs typeface="Arial" panose="020B0604020202020204" pitchFamily="34" charset="0"/>
              </a:rPr>
              <a:t>It can happen face-to-face or through cyberspace.”</a:t>
            </a:r>
          </a:p>
          <a:p>
            <a:pPr marL="355600" indent="-355600" eaLnBrk="1" fontAlgn="auto" hangingPunct="1">
              <a:spcBef>
                <a:spcPts val="0"/>
              </a:spcBef>
              <a:spcAft>
                <a:spcPts val="0"/>
              </a:spcAft>
              <a:buFont typeface="Arial" pitchFamily="34" charset="0"/>
              <a:buChar char="•"/>
              <a:defRPr/>
            </a:pPr>
            <a:endParaRPr lang="en-GB" sz="3200" dirty="0">
              <a:solidFill>
                <a:srgbClr val="00004F"/>
              </a:solidFill>
              <a:latin typeface="Arial" panose="020B0604020202020204" pitchFamily="34" charset="0"/>
              <a:cs typeface="Arial" panose="020B0604020202020204" pitchFamily="34" charset="0"/>
            </a:endParaRPr>
          </a:p>
        </p:txBody>
      </p:sp>
      <p:sp>
        <p:nvSpPr>
          <p:cNvPr id="26629" name="TextBox 5"/>
          <p:cNvSpPr txBox="1">
            <a:spLocks noChangeArrowheads="1"/>
          </p:cNvSpPr>
          <p:nvPr/>
        </p:nvSpPr>
        <p:spPr bwMode="auto">
          <a:xfrm>
            <a:off x="4932363" y="333375"/>
            <a:ext cx="3960812"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GB" altLang="en-US" sz="3000">
                <a:solidFill>
                  <a:srgbClr val="1E1F73"/>
                </a:solidFill>
                <a:latin typeface="Impact" panose="020B0806030902050204" pitchFamily="34" charset="0"/>
              </a:rPr>
              <a:t>What is bullying?</a:t>
            </a:r>
          </a:p>
        </p:txBody>
      </p:sp>
      <p:pic>
        <p:nvPicPr>
          <p:cNvPr id="26630" name="Picture 6" descr="ABA SEN CMYK - without text.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5288" y="188913"/>
            <a:ext cx="2062162"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1"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823F3B3-DBDD-400C-9A60-347C9CDC428E}" type="slidenum">
              <a:rPr lang="en-GB" altLang="en-US" sz="1200" smtClean="0">
                <a:solidFill>
                  <a:srgbClr val="898989"/>
                </a:solidFill>
              </a:rPr>
              <a:pPr>
                <a:spcBef>
                  <a:spcPct val="0"/>
                </a:spcBef>
                <a:buFontTx/>
                <a:buNone/>
              </a:pPr>
              <a:t>3</a:t>
            </a:fld>
            <a:endParaRPr lang="en-GB" altLang="en-US" sz="1200">
              <a:solidFill>
                <a:srgbClr val="898989"/>
              </a:solidFill>
            </a:endParaRPr>
          </a:p>
        </p:txBody>
      </p:sp>
      <p:pic>
        <p:nvPicPr>
          <p:cNvPr id="4" name="Picture 3">
            <a:extLst>
              <a:ext uri="{FF2B5EF4-FFF2-40B4-BE49-F238E27FC236}">
                <a16:creationId xmlns:a16="http://schemas.microsoft.com/office/drawing/2014/main" id="{3BFCC86B-FA53-4AA2-84B6-4311C230D6D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2688" y="291126"/>
            <a:ext cx="1771650" cy="726440"/>
          </a:xfrm>
          <a:prstGeom prst="rect">
            <a:avLst/>
          </a:prstGeom>
          <a:noFill/>
          <a:ln>
            <a:noFill/>
          </a:ln>
        </p:spPr>
      </p:pic>
    </p:spTree>
    <p:extLst>
      <p:ext uri="{BB962C8B-B14F-4D97-AF65-F5344CB8AC3E}">
        <p14:creationId xmlns:p14="http://schemas.microsoft.com/office/powerpoint/2010/main" val="2126853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41" name="Straight Arrow Connector 40"/>
          <p:cNvCxnSpPr>
            <a:stCxn id="24" idx="1"/>
          </p:cNvCxnSpPr>
          <p:nvPr/>
        </p:nvCxnSpPr>
        <p:spPr>
          <a:xfrm flipH="1">
            <a:off x="3636963" y="5543550"/>
            <a:ext cx="2519362" cy="260350"/>
          </a:xfrm>
          <a:prstGeom prst="straightConnector1">
            <a:avLst/>
          </a:prstGeom>
          <a:ln>
            <a:solidFill>
              <a:schemeClr val="accent4">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H="1">
            <a:off x="3203575" y="4652963"/>
            <a:ext cx="2881313" cy="1135062"/>
          </a:xfrm>
          <a:prstGeom prst="straightConnector1">
            <a:avLst/>
          </a:prstGeom>
          <a:ln>
            <a:solidFill>
              <a:schemeClr val="accent4">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22" idx="1"/>
          </p:cNvCxnSpPr>
          <p:nvPr/>
        </p:nvCxnSpPr>
        <p:spPr>
          <a:xfrm flipH="1">
            <a:off x="2916238" y="4425950"/>
            <a:ext cx="1079500" cy="1039813"/>
          </a:xfrm>
          <a:prstGeom prst="straightConnector1">
            <a:avLst/>
          </a:prstGeom>
          <a:ln>
            <a:solidFill>
              <a:schemeClr val="accent4">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8677" name="TextBox 4"/>
          <p:cNvSpPr txBox="1">
            <a:spLocks noChangeArrowheads="1"/>
          </p:cNvSpPr>
          <p:nvPr/>
        </p:nvSpPr>
        <p:spPr bwMode="auto">
          <a:xfrm>
            <a:off x="250825" y="404813"/>
            <a:ext cx="71294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solidFill>
                  <a:srgbClr val="1E1F73"/>
                </a:solidFill>
                <a:latin typeface="Arial" panose="020B0604020202020204" pitchFamily="34" charset="0"/>
                <a:cs typeface="Arial" panose="020B0604020202020204" pitchFamily="34" charset="0"/>
              </a:rPr>
              <a:t>e.g. 2 friends fall out…</a:t>
            </a:r>
            <a:endParaRPr lang="en-GB" altLang="en-US" sz="2400" b="1">
              <a:solidFill>
                <a:srgbClr val="1E1F73"/>
              </a:solidFill>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rcRect r="47591"/>
          <a:stretch>
            <a:fillRect/>
          </a:stretch>
        </p:blipFill>
        <p:spPr bwMode="auto">
          <a:xfrm>
            <a:off x="3924300" y="1412875"/>
            <a:ext cx="839788" cy="109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3" cstate="print">
            <a:duotone>
              <a:schemeClr val="accent5">
                <a:shade val="45000"/>
                <a:satMod val="135000"/>
              </a:schemeClr>
              <a:prstClr val="white"/>
            </a:duotone>
          </a:blip>
          <a:srcRect r="46894"/>
          <a:stretch>
            <a:fillRect/>
          </a:stretch>
        </p:blipFill>
        <p:spPr>
          <a:xfrm flipH="1">
            <a:off x="539552" y="1196752"/>
            <a:ext cx="903334" cy="1161713"/>
          </a:xfrm>
          <a:prstGeom prst="rect">
            <a:avLst/>
          </a:prstGeom>
        </p:spPr>
      </p:pic>
      <p:sp>
        <p:nvSpPr>
          <p:cNvPr id="3" name="Rectangular Callout 2"/>
          <p:cNvSpPr/>
          <p:nvPr/>
        </p:nvSpPr>
        <p:spPr>
          <a:xfrm>
            <a:off x="2627313" y="1181100"/>
            <a:ext cx="847725" cy="582613"/>
          </a:xfrm>
          <a:prstGeom prst="wedgeRectCallout">
            <a:avLst>
              <a:gd name="adj1" fmla="val 114255"/>
              <a:gd name="adj2" fmla="val 64707"/>
            </a:avLst>
          </a:prstGeom>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r>
              <a:rPr lang="en-GB" i="1" dirty="0">
                <a:latin typeface="Arial" panose="020B0604020202020204" pitchFamily="34" charset="0"/>
                <a:cs typeface="Arial" panose="020B0604020202020204" pitchFamily="34" charset="0"/>
              </a:rPr>
              <a:t>Insult</a:t>
            </a:r>
          </a:p>
        </p:txBody>
      </p:sp>
      <p:sp>
        <p:nvSpPr>
          <p:cNvPr id="8" name="Rectangular Callout 7"/>
          <p:cNvSpPr/>
          <p:nvPr/>
        </p:nvSpPr>
        <p:spPr>
          <a:xfrm>
            <a:off x="1619250" y="1412875"/>
            <a:ext cx="865188" cy="582613"/>
          </a:xfrm>
          <a:prstGeom prst="wedgeRectCallout">
            <a:avLst>
              <a:gd name="adj1" fmla="val -75219"/>
              <a:gd name="adj2" fmla="val 75743"/>
            </a:avLst>
          </a:prstGeom>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r>
              <a:rPr lang="en-GB" i="1" dirty="0">
                <a:latin typeface="Arial" panose="020B0604020202020204" pitchFamily="34" charset="0"/>
                <a:cs typeface="Arial" panose="020B0604020202020204" pitchFamily="34" charset="0"/>
              </a:rPr>
              <a:t>Insult</a:t>
            </a:r>
          </a:p>
        </p:txBody>
      </p:sp>
      <p:sp>
        <p:nvSpPr>
          <p:cNvPr id="9" name="TextBox 8"/>
          <p:cNvSpPr txBox="1">
            <a:spLocks noChangeArrowheads="1"/>
          </p:cNvSpPr>
          <p:nvPr/>
        </p:nvSpPr>
        <p:spPr bwMode="auto">
          <a:xfrm>
            <a:off x="4140200" y="836613"/>
            <a:ext cx="3941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b="1">
                <a:solidFill>
                  <a:srgbClr val="1E1F73"/>
                </a:solidFill>
                <a:latin typeface="Arial" panose="020B0604020202020204" pitchFamily="34" charset="0"/>
                <a:cs typeface="Arial" panose="020B0604020202020204" pitchFamily="34" charset="0"/>
              </a:rPr>
              <a:t>No imbalance of power</a:t>
            </a: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rcRect r="47639"/>
          <a:stretch>
            <a:fillRect/>
          </a:stretch>
        </p:blipFill>
        <p:spPr bwMode="auto">
          <a:xfrm>
            <a:off x="3203575" y="2781300"/>
            <a:ext cx="887413" cy="1157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p:cNvPicPr>
            <a:picLocks noChangeAspect="1"/>
          </p:cNvPicPr>
          <p:nvPr/>
        </p:nvPicPr>
        <p:blipFill>
          <a:blip r:embed="rId3" cstate="print">
            <a:duotone>
              <a:schemeClr val="accent5">
                <a:shade val="45000"/>
                <a:satMod val="135000"/>
              </a:schemeClr>
              <a:prstClr val="white"/>
            </a:duotone>
          </a:blip>
          <a:srcRect r="47168"/>
          <a:stretch>
            <a:fillRect/>
          </a:stretch>
        </p:blipFill>
        <p:spPr>
          <a:xfrm flipH="1">
            <a:off x="251520" y="2636912"/>
            <a:ext cx="937177" cy="1242521"/>
          </a:xfrm>
          <a:prstGeom prst="rect">
            <a:avLst/>
          </a:prstGeom>
        </p:spPr>
      </p:pic>
      <p:sp>
        <p:nvSpPr>
          <p:cNvPr id="12" name="Rectangular Callout 11"/>
          <p:cNvSpPr/>
          <p:nvPr/>
        </p:nvSpPr>
        <p:spPr>
          <a:xfrm>
            <a:off x="2195513" y="2276475"/>
            <a:ext cx="828675" cy="695325"/>
          </a:xfrm>
          <a:prstGeom prst="wedgeRectCallout">
            <a:avLst>
              <a:gd name="adj1" fmla="val 114255"/>
              <a:gd name="adj2" fmla="val 64707"/>
            </a:avLst>
          </a:prstGeom>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r>
              <a:rPr lang="en-GB" i="1" dirty="0">
                <a:latin typeface="Arial" panose="020B0604020202020204" pitchFamily="34" charset="0"/>
                <a:cs typeface="Arial" panose="020B0604020202020204" pitchFamily="34" charset="0"/>
              </a:rPr>
              <a:t>Insult</a:t>
            </a:r>
          </a:p>
        </p:txBody>
      </p:sp>
      <p:sp>
        <p:nvSpPr>
          <p:cNvPr id="13" name="Rectangular Callout 12"/>
          <p:cNvSpPr/>
          <p:nvPr/>
        </p:nvSpPr>
        <p:spPr>
          <a:xfrm>
            <a:off x="1331913" y="2924175"/>
            <a:ext cx="684212" cy="582613"/>
          </a:xfrm>
          <a:prstGeom prst="wedgeRectCallout">
            <a:avLst>
              <a:gd name="adj1" fmla="val -75219"/>
              <a:gd name="adj2" fmla="val 75743"/>
            </a:avLst>
          </a:prstGeom>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r>
              <a:rPr lang="en-GB" dirty="0">
                <a:latin typeface="Arial" panose="020B0604020202020204" pitchFamily="34" charset="0"/>
                <a:cs typeface="Arial" panose="020B0604020202020204" pitchFamily="34" charset="0"/>
              </a:rPr>
              <a:t>Stop it!</a:t>
            </a:r>
          </a:p>
        </p:txBody>
      </p:sp>
      <p:sp>
        <p:nvSpPr>
          <p:cNvPr id="14" name="Rectangular Callout 13"/>
          <p:cNvSpPr/>
          <p:nvPr/>
        </p:nvSpPr>
        <p:spPr>
          <a:xfrm>
            <a:off x="2411413" y="2781300"/>
            <a:ext cx="844550" cy="582613"/>
          </a:xfrm>
          <a:prstGeom prst="wedgeRectCallout">
            <a:avLst>
              <a:gd name="adj1" fmla="val 62793"/>
              <a:gd name="adj2" fmla="val 31599"/>
            </a:avLst>
          </a:prstGeom>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r>
              <a:rPr lang="en-GB" i="1" dirty="0">
                <a:latin typeface="Arial" panose="020B0604020202020204" pitchFamily="34" charset="0"/>
                <a:cs typeface="Arial" panose="020B0604020202020204" pitchFamily="34" charset="0"/>
              </a:rPr>
              <a:t>Insult</a:t>
            </a:r>
          </a:p>
        </p:txBody>
      </p:sp>
      <p:sp>
        <p:nvSpPr>
          <p:cNvPr id="15" name="Rectangular Callout 14"/>
          <p:cNvSpPr/>
          <p:nvPr/>
        </p:nvSpPr>
        <p:spPr>
          <a:xfrm>
            <a:off x="2195513" y="3357563"/>
            <a:ext cx="827087" cy="582612"/>
          </a:xfrm>
          <a:prstGeom prst="wedgeRectCallout">
            <a:avLst>
              <a:gd name="adj1" fmla="val 80337"/>
              <a:gd name="adj2" fmla="val -3716"/>
            </a:avLst>
          </a:prstGeom>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r>
              <a:rPr lang="en-GB" i="1" dirty="0">
                <a:latin typeface="Arial" panose="020B0604020202020204" pitchFamily="34" charset="0"/>
                <a:cs typeface="Arial" panose="020B0604020202020204" pitchFamily="34" charset="0"/>
              </a:rPr>
              <a:t>Insult</a:t>
            </a:r>
          </a:p>
        </p:txBody>
      </p:sp>
      <p:sp>
        <p:nvSpPr>
          <p:cNvPr id="16" name="Rectangular Callout 15"/>
          <p:cNvSpPr/>
          <p:nvPr/>
        </p:nvSpPr>
        <p:spPr>
          <a:xfrm>
            <a:off x="2484438" y="3933825"/>
            <a:ext cx="1008062" cy="477838"/>
          </a:xfrm>
          <a:prstGeom prst="wedgeRectCallout">
            <a:avLst>
              <a:gd name="adj1" fmla="val 44358"/>
              <a:gd name="adj2" fmla="val -82422"/>
            </a:avLst>
          </a:prstGeom>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r>
              <a:rPr lang="en-GB" i="1" dirty="0">
                <a:latin typeface="Arial" panose="020B0604020202020204" pitchFamily="34" charset="0"/>
                <a:cs typeface="Arial" panose="020B0604020202020204" pitchFamily="34" charset="0"/>
              </a:rPr>
              <a:t>Insult</a:t>
            </a:r>
          </a:p>
        </p:txBody>
      </p:sp>
      <p:sp>
        <p:nvSpPr>
          <p:cNvPr id="17" name="TextBox 16"/>
          <p:cNvSpPr txBox="1">
            <a:spLocks noChangeArrowheads="1"/>
          </p:cNvSpPr>
          <p:nvPr/>
        </p:nvSpPr>
        <p:spPr bwMode="auto">
          <a:xfrm>
            <a:off x="4067175" y="2589213"/>
            <a:ext cx="489743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b="1">
                <a:solidFill>
                  <a:srgbClr val="1E1F73"/>
                </a:solidFill>
                <a:latin typeface="Arial" panose="020B0604020202020204" pitchFamily="34" charset="0"/>
                <a:cs typeface="Arial" panose="020B0604020202020204" pitchFamily="34" charset="0"/>
              </a:rPr>
              <a:t>Imbalance of power through repetition, threat, etc.</a:t>
            </a:r>
          </a:p>
        </p:txBody>
      </p:sp>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rcRect r="48251"/>
          <a:stretch>
            <a:fillRect/>
          </a:stretch>
        </p:blipFill>
        <p:spPr bwMode="auto">
          <a:xfrm>
            <a:off x="4932363" y="5084763"/>
            <a:ext cx="803275" cy="106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18"/>
          <p:cNvPicPr>
            <a:picLocks noChangeAspect="1"/>
          </p:cNvPicPr>
          <p:nvPr/>
        </p:nvPicPr>
        <p:blipFill>
          <a:blip r:embed="rId3" cstate="print">
            <a:duotone>
              <a:schemeClr val="accent5">
                <a:shade val="45000"/>
                <a:satMod val="135000"/>
              </a:schemeClr>
              <a:prstClr val="white"/>
            </a:duotone>
          </a:blip>
          <a:srcRect r="47083"/>
          <a:stretch>
            <a:fillRect/>
          </a:stretch>
        </p:blipFill>
        <p:spPr>
          <a:xfrm flipH="1">
            <a:off x="2195736" y="5157192"/>
            <a:ext cx="984515" cy="1214143"/>
          </a:xfrm>
          <a:prstGeom prst="rect">
            <a:avLst/>
          </a:prstGeom>
        </p:spPr>
      </p:pic>
      <p:sp>
        <p:nvSpPr>
          <p:cNvPr id="20" name="Rectangular Callout 19"/>
          <p:cNvSpPr/>
          <p:nvPr/>
        </p:nvSpPr>
        <p:spPr>
          <a:xfrm>
            <a:off x="179388" y="4652963"/>
            <a:ext cx="1552575" cy="949325"/>
          </a:xfrm>
          <a:prstGeom prst="wedgeRectCallout">
            <a:avLst>
              <a:gd name="adj1" fmla="val 96562"/>
              <a:gd name="adj2" fmla="val 56996"/>
            </a:avLst>
          </a:prstGeom>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r>
              <a:rPr lang="en-GB" dirty="0">
                <a:latin typeface="Arial" panose="020B0604020202020204" pitchFamily="34" charset="0"/>
                <a:cs typeface="Arial" panose="020B0604020202020204" pitchFamily="34" charset="0"/>
              </a:rPr>
              <a:t>Stop it! All of you! It’s not true!!</a:t>
            </a:r>
          </a:p>
        </p:txBody>
      </p:sp>
      <p:sp>
        <p:nvSpPr>
          <p:cNvPr id="21" name="Rectangular Callout 20"/>
          <p:cNvSpPr/>
          <p:nvPr/>
        </p:nvSpPr>
        <p:spPr>
          <a:xfrm>
            <a:off x="3203575" y="5981700"/>
            <a:ext cx="1846263" cy="471488"/>
          </a:xfrm>
          <a:prstGeom prst="wedgeRectCallout">
            <a:avLst>
              <a:gd name="adj1" fmla="val 50673"/>
              <a:gd name="adj2" fmla="val -66260"/>
            </a:avLst>
          </a:prstGeom>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r>
              <a:rPr lang="en-GB" i="1" dirty="0">
                <a:latin typeface="Arial" panose="020B0604020202020204" pitchFamily="34" charset="0"/>
                <a:cs typeface="Arial" panose="020B0604020202020204" pitchFamily="34" charset="0"/>
              </a:rPr>
              <a:t>Rumour spread</a:t>
            </a:r>
          </a:p>
        </p:txBody>
      </p:sp>
      <p:pic>
        <p:nvPicPr>
          <p:cNvPr id="22" name="Picture 21"/>
          <p:cNvPicPr>
            <a:picLocks noChangeAspect="1"/>
          </p:cNvPicPr>
          <p:nvPr/>
        </p:nvPicPr>
        <p:blipFill>
          <a:blip r:embed="rId3" cstate="print">
            <a:duotone>
              <a:schemeClr val="bg2">
                <a:shade val="45000"/>
                <a:satMod val="135000"/>
              </a:schemeClr>
              <a:prstClr val="white"/>
            </a:duotone>
          </a:blip>
          <a:srcRect r="47874"/>
          <a:stretch>
            <a:fillRect/>
          </a:stretch>
        </p:blipFill>
        <p:spPr>
          <a:xfrm>
            <a:off x="3995936" y="3933056"/>
            <a:ext cx="752404" cy="985840"/>
          </a:xfrm>
          <a:prstGeom prst="rect">
            <a:avLst/>
          </a:prstGeom>
        </p:spPr>
      </p:pic>
      <p:pic>
        <p:nvPicPr>
          <p:cNvPr id="23" name="Picture 22"/>
          <p:cNvPicPr>
            <a:picLocks noChangeAspect="1"/>
          </p:cNvPicPr>
          <p:nvPr/>
        </p:nvPicPr>
        <p:blipFill>
          <a:blip r:embed="rId3" cstate="print">
            <a:duotone>
              <a:schemeClr val="accent2">
                <a:shade val="45000"/>
                <a:satMod val="135000"/>
              </a:schemeClr>
              <a:prstClr val="white"/>
            </a:duotone>
          </a:blip>
          <a:srcRect r="49164"/>
          <a:stretch>
            <a:fillRect/>
          </a:stretch>
        </p:blipFill>
        <p:spPr>
          <a:xfrm>
            <a:off x="4860032" y="3861048"/>
            <a:ext cx="693239" cy="931332"/>
          </a:xfrm>
          <a:prstGeom prst="rect">
            <a:avLst/>
          </a:prstGeom>
        </p:spPr>
      </p:pic>
      <p:pic>
        <p:nvPicPr>
          <p:cNvPr id="24" name="Picture 23"/>
          <p:cNvPicPr>
            <a:picLocks noChangeAspect="1"/>
          </p:cNvPicPr>
          <p:nvPr/>
        </p:nvPicPr>
        <p:blipFill>
          <a:blip r:embed="rId3" cstate="print">
            <a:duotone>
              <a:prstClr val="black"/>
              <a:srgbClr val="002060">
                <a:tint val="45000"/>
                <a:satMod val="400000"/>
              </a:srgbClr>
            </a:duotone>
          </a:blip>
          <a:srcRect r="46156"/>
          <a:stretch>
            <a:fillRect/>
          </a:stretch>
        </p:blipFill>
        <p:spPr>
          <a:xfrm>
            <a:off x="6156176" y="5085184"/>
            <a:ext cx="723961" cy="918284"/>
          </a:xfrm>
          <a:prstGeom prst="rect">
            <a:avLst/>
          </a:prstGeom>
        </p:spPr>
      </p:pic>
      <p:pic>
        <p:nvPicPr>
          <p:cNvPr id="25" name="Picture 24"/>
          <p:cNvPicPr>
            <a:picLocks noChangeAspect="1"/>
          </p:cNvPicPr>
          <p:nvPr/>
        </p:nvPicPr>
        <p:blipFill>
          <a:blip r:embed="rId3" cstate="print">
            <a:duotone>
              <a:prstClr val="black"/>
              <a:schemeClr val="accent6">
                <a:tint val="45000"/>
                <a:satMod val="400000"/>
              </a:schemeClr>
            </a:duotone>
          </a:blip>
          <a:srcRect r="44884"/>
          <a:stretch>
            <a:fillRect/>
          </a:stretch>
        </p:blipFill>
        <p:spPr>
          <a:xfrm>
            <a:off x="5940152" y="4077072"/>
            <a:ext cx="646090" cy="800589"/>
          </a:xfrm>
          <a:prstGeom prst="rect">
            <a:avLst/>
          </a:prstGeom>
        </p:spPr>
      </p:pic>
      <p:cxnSp>
        <p:nvCxnSpPr>
          <p:cNvPr id="27" name="Straight Arrow Connector 26"/>
          <p:cNvCxnSpPr/>
          <p:nvPr/>
        </p:nvCxnSpPr>
        <p:spPr>
          <a:xfrm flipH="1" flipV="1">
            <a:off x="4643438" y="4868863"/>
            <a:ext cx="230187" cy="381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5292725" y="4724400"/>
            <a:ext cx="71438" cy="4587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5724525" y="4941888"/>
            <a:ext cx="212725" cy="2381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V="1">
            <a:off x="6500813" y="5300663"/>
            <a:ext cx="166687" cy="968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23" idx="2"/>
          </p:cNvCxnSpPr>
          <p:nvPr/>
        </p:nvCxnSpPr>
        <p:spPr>
          <a:xfrm flipH="1">
            <a:off x="3203575" y="4792663"/>
            <a:ext cx="2003425" cy="874712"/>
          </a:xfrm>
          <a:prstGeom prst="straightConnector1">
            <a:avLst/>
          </a:prstGeom>
          <a:ln>
            <a:solidFill>
              <a:schemeClr val="accent4">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4" name="Rectangular Callout 43"/>
          <p:cNvSpPr/>
          <p:nvPr/>
        </p:nvSpPr>
        <p:spPr>
          <a:xfrm>
            <a:off x="6875463" y="4652963"/>
            <a:ext cx="1238250" cy="555625"/>
          </a:xfrm>
          <a:prstGeom prst="wedgeRectCallout">
            <a:avLst>
              <a:gd name="adj1" fmla="val -66032"/>
              <a:gd name="adj2" fmla="val -77601"/>
            </a:avLst>
          </a:prstGeom>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r>
              <a:rPr lang="en-GB" i="1" dirty="0">
                <a:latin typeface="Arial" panose="020B0604020202020204" pitchFamily="34" charset="0"/>
                <a:cs typeface="Arial" panose="020B0604020202020204" pitchFamily="34" charset="0"/>
              </a:rPr>
              <a:t>Insult</a:t>
            </a:r>
          </a:p>
        </p:txBody>
      </p:sp>
      <p:sp>
        <p:nvSpPr>
          <p:cNvPr id="45" name="Rectangular Callout 44"/>
          <p:cNvSpPr/>
          <p:nvPr/>
        </p:nvSpPr>
        <p:spPr>
          <a:xfrm>
            <a:off x="7164388" y="5732463"/>
            <a:ext cx="1008062" cy="576262"/>
          </a:xfrm>
          <a:prstGeom prst="wedgeRectCallout">
            <a:avLst>
              <a:gd name="adj1" fmla="val -77110"/>
              <a:gd name="adj2" fmla="val -11348"/>
            </a:avLst>
          </a:prstGeom>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r>
              <a:rPr lang="en-GB" i="1" dirty="0">
                <a:latin typeface="Arial" panose="020B0604020202020204" pitchFamily="34" charset="0"/>
                <a:cs typeface="Arial" panose="020B0604020202020204" pitchFamily="34" charset="0"/>
              </a:rPr>
              <a:t>Insult </a:t>
            </a:r>
          </a:p>
        </p:txBody>
      </p:sp>
      <p:sp>
        <p:nvSpPr>
          <p:cNvPr id="46" name="TextBox 45"/>
          <p:cNvSpPr txBox="1">
            <a:spLocks noChangeArrowheads="1"/>
          </p:cNvSpPr>
          <p:nvPr/>
        </p:nvSpPr>
        <p:spPr bwMode="auto">
          <a:xfrm>
            <a:off x="6989763" y="3429000"/>
            <a:ext cx="22542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b="1">
                <a:solidFill>
                  <a:srgbClr val="1E1F73"/>
                </a:solidFill>
                <a:latin typeface="Arial" panose="020B0604020202020204" pitchFamily="34" charset="0"/>
                <a:cs typeface="Arial" panose="020B0604020202020204" pitchFamily="34" charset="0"/>
              </a:rPr>
              <a:t>Clear imbalance of power</a:t>
            </a:r>
          </a:p>
        </p:txBody>
      </p:sp>
      <p:sp>
        <p:nvSpPr>
          <p:cNvPr id="28707" name="Slide Number Placeholder 36"/>
          <p:cNvSpPr>
            <a:spLocks noGrp="1"/>
          </p:cNvSpPr>
          <p:nvPr>
            <p:ph type="sldNum"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7E6A155-AAD8-4308-BE97-A7EB12803C07}" type="slidenum">
              <a:rPr lang="en-GB" altLang="en-US" sz="1200" smtClean="0">
                <a:solidFill>
                  <a:srgbClr val="898989"/>
                </a:solidFill>
              </a:rPr>
              <a:pPr>
                <a:spcBef>
                  <a:spcPct val="0"/>
                </a:spcBef>
                <a:buFontTx/>
                <a:buNone/>
              </a:pPr>
              <a:t>4</a:t>
            </a:fld>
            <a:endParaRPr lang="en-GB" altLang="en-US" sz="1200">
              <a:solidFill>
                <a:srgbClr val="898989"/>
              </a:solidFill>
            </a:endParaRPr>
          </a:p>
        </p:txBody>
      </p:sp>
      <p:pic>
        <p:nvPicPr>
          <p:cNvPr id="4" name="Picture 3">
            <a:extLst>
              <a:ext uri="{FF2B5EF4-FFF2-40B4-BE49-F238E27FC236}">
                <a16:creationId xmlns:a16="http://schemas.microsoft.com/office/drawing/2014/main" id="{6E1C2D0C-01B7-5083-0694-FDBE657ACA6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38925" y="1686332"/>
            <a:ext cx="1771650" cy="726440"/>
          </a:xfrm>
          <a:prstGeom prst="rect">
            <a:avLst/>
          </a:prstGeom>
          <a:noFill/>
          <a:ln>
            <a:noFill/>
          </a:ln>
        </p:spPr>
      </p:pic>
    </p:spTree>
    <p:extLst>
      <p:ext uri="{BB962C8B-B14F-4D97-AF65-F5344CB8AC3E}">
        <p14:creationId xmlns:p14="http://schemas.microsoft.com/office/powerpoint/2010/main" val="40790936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par>
                          <p:cTn id="11" fill="hold" nodeType="afterGroup">
                            <p:stCondLst>
                              <p:cond delay="500"/>
                            </p:stCondLst>
                            <p:childTnLst>
                              <p:par>
                                <p:cTn id="12" presetID="10" presetClass="entr" presetSubtype="0" fill="hold" grpId="0" nodeType="afterEffect">
                                  <p:stCondLst>
                                    <p:cond delay="50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500"/>
                                        <p:tgtEl>
                                          <p:spTgt spid="3"/>
                                        </p:tgtEl>
                                      </p:cBhvr>
                                    </p:animEffect>
                                  </p:childTnLst>
                                </p:cTn>
                              </p:par>
                            </p:childTnLst>
                          </p:cTn>
                        </p:par>
                        <p:par>
                          <p:cTn id="15" fill="hold" nodeType="afterGroup">
                            <p:stCondLst>
                              <p:cond delay="1500"/>
                            </p:stCondLst>
                            <p:childTnLst>
                              <p:par>
                                <p:cTn id="16" presetID="10" presetClass="entr" presetSubtype="0"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par>
                                <p:cTn id="29" presetID="10" presetClass="entr" presetSubtype="0"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500"/>
                                        <p:tgtEl>
                                          <p:spTgt spid="10"/>
                                        </p:tgtEl>
                                      </p:cBhvr>
                                    </p:animEffect>
                                  </p:childTnLst>
                                </p:cTn>
                              </p:par>
                            </p:childTnLst>
                          </p:cTn>
                        </p:par>
                        <p:par>
                          <p:cTn id="32" fill="hold" nodeType="afterGroup">
                            <p:stCondLst>
                              <p:cond delay="500"/>
                            </p:stCondLst>
                            <p:childTnLst>
                              <p:par>
                                <p:cTn id="33" presetID="10" presetClass="entr" presetSubtype="0" fill="hold" grpId="0" nodeType="afterEffect">
                                  <p:stCondLst>
                                    <p:cond delay="50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500"/>
                                        <p:tgtEl>
                                          <p:spTgt spid="12"/>
                                        </p:tgtEl>
                                      </p:cBhvr>
                                    </p:animEffect>
                                  </p:childTnLst>
                                </p:cTn>
                              </p:par>
                            </p:childTnLst>
                          </p:cTn>
                        </p:par>
                        <p:par>
                          <p:cTn id="36" fill="hold" nodeType="afterGroup">
                            <p:stCondLst>
                              <p:cond delay="1500"/>
                            </p:stCondLst>
                            <p:childTnLst>
                              <p:par>
                                <p:cTn id="37" presetID="10" presetClass="entr" presetSubtype="0" fill="hold" grpId="0" nodeType="afterEffect">
                                  <p:stCondLst>
                                    <p:cond delay="50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500"/>
                                        <p:tgtEl>
                                          <p:spTgt spid="14"/>
                                        </p:tgtEl>
                                      </p:cBhvr>
                                    </p:animEffect>
                                  </p:childTnLst>
                                </p:cTn>
                              </p:par>
                            </p:childTnLst>
                          </p:cTn>
                        </p:par>
                        <p:par>
                          <p:cTn id="40" fill="hold" nodeType="afterGroup">
                            <p:stCondLst>
                              <p:cond delay="2500"/>
                            </p:stCondLst>
                            <p:childTnLst>
                              <p:par>
                                <p:cTn id="41" presetID="10" presetClass="entr" presetSubtype="0" fill="hold" grpId="0" nodeType="afterEffect">
                                  <p:stCondLst>
                                    <p:cond delay="500"/>
                                  </p:stCondLst>
                                  <p:childTnLst>
                                    <p:set>
                                      <p:cBhvr>
                                        <p:cTn id="42" dur="1" fill="hold">
                                          <p:stCondLst>
                                            <p:cond delay="0"/>
                                          </p:stCondLst>
                                        </p:cTn>
                                        <p:tgtEl>
                                          <p:spTgt spid="15"/>
                                        </p:tgtEl>
                                        <p:attrNameLst>
                                          <p:attrName>style.visibility</p:attrName>
                                        </p:attrNameLst>
                                      </p:cBhvr>
                                      <p:to>
                                        <p:strVal val="visible"/>
                                      </p:to>
                                    </p:set>
                                    <p:animEffect transition="in" filter="fade">
                                      <p:cBhvr>
                                        <p:cTn id="43" dur="500"/>
                                        <p:tgtEl>
                                          <p:spTgt spid="15"/>
                                        </p:tgtEl>
                                      </p:cBhvr>
                                    </p:animEffect>
                                  </p:childTnLst>
                                </p:cTn>
                              </p:par>
                            </p:childTnLst>
                          </p:cTn>
                        </p:par>
                        <p:par>
                          <p:cTn id="44" fill="hold" nodeType="afterGroup">
                            <p:stCondLst>
                              <p:cond delay="3500"/>
                            </p:stCondLst>
                            <p:childTnLst>
                              <p:par>
                                <p:cTn id="45" presetID="10" presetClass="entr" presetSubtype="0" fill="hold" grpId="0" nodeType="afterEffect">
                                  <p:stCondLst>
                                    <p:cond delay="50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500"/>
                                        <p:tgtEl>
                                          <p:spTgt spid="13"/>
                                        </p:tgtEl>
                                      </p:cBhvr>
                                    </p:animEffect>
                                  </p:childTnLst>
                                </p:cTn>
                              </p:par>
                            </p:childTnLst>
                          </p:cTn>
                        </p:par>
                        <p:par>
                          <p:cTn id="48" fill="hold" nodeType="afterGroup">
                            <p:stCondLst>
                              <p:cond delay="4500"/>
                            </p:stCondLst>
                            <p:childTnLst>
                              <p:par>
                                <p:cTn id="49" presetID="10" presetClass="entr" presetSubtype="0" fill="hold" grpId="0" nodeType="after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fade">
                                      <p:cBhvr>
                                        <p:cTn id="51" dur="500"/>
                                        <p:tgtEl>
                                          <p:spTgt spid="16"/>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17"/>
                                        </p:tgtEl>
                                        <p:attrNameLst>
                                          <p:attrName>style.visibility</p:attrName>
                                        </p:attrNameLst>
                                      </p:cBhvr>
                                      <p:to>
                                        <p:strVal val="visible"/>
                                      </p:to>
                                    </p:set>
                                    <p:animEffect transition="in" filter="fade">
                                      <p:cBhvr>
                                        <p:cTn id="56" dur="500"/>
                                        <p:tgtEl>
                                          <p:spTgt spid="17"/>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0" presetClass="entr" presetSubtype="0" fill="hold" nodeType="click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fade">
                                      <p:cBhvr>
                                        <p:cTn id="61" dur="500"/>
                                        <p:tgtEl>
                                          <p:spTgt spid="19"/>
                                        </p:tgtEl>
                                      </p:cBhvr>
                                    </p:animEffect>
                                  </p:childTnLst>
                                </p:cTn>
                              </p:par>
                              <p:par>
                                <p:cTn id="62" presetID="10" presetClass="entr" presetSubtype="0" fill="hold" nodeType="withEffect">
                                  <p:stCondLst>
                                    <p:cond delay="0"/>
                                  </p:stCondLst>
                                  <p:childTnLst>
                                    <p:set>
                                      <p:cBhvr>
                                        <p:cTn id="63" dur="1" fill="hold">
                                          <p:stCondLst>
                                            <p:cond delay="0"/>
                                          </p:stCondLst>
                                        </p:cTn>
                                        <p:tgtEl>
                                          <p:spTgt spid="18"/>
                                        </p:tgtEl>
                                        <p:attrNameLst>
                                          <p:attrName>style.visibility</p:attrName>
                                        </p:attrNameLst>
                                      </p:cBhvr>
                                      <p:to>
                                        <p:strVal val="visible"/>
                                      </p:to>
                                    </p:set>
                                    <p:animEffect transition="in" filter="fade">
                                      <p:cBhvr>
                                        <p:cTn id="64" dur="500"/>
                                        <p:tgtEl>
                                          <p:spTgt spid="18"/>
                                        </p:tgtEl>
                                      </p:cBhvr>
                                    </p:animEffect>
                                  </p:childTnLst>
                                </p:cTn>
                              </p:par>
                            </p:childTnLst>
                          </p:cTn>
                        </p:par>
                        <p:par>
                          <p:cTn id="65" fill="hold" nodeType="afterGroup">
                            <p:stCondLst>
                              <p:cond delay="500"/>
                            </p:stCondLst>
                            <p:childTnLst>
                              <p:par>
                                <p:cTn id="66" presetID="10" presetClass="entr" presetSubtype="0" fill="hold" grpId="0" nodeType="afterEffect">
                                  <p:stCondLst>
                                    <p:cond delay="0"/>
                                  </p:stCondLst>
                                  <p:childTnLst>
                                    <p:set>
                                      <p:cBhvr>
                                        <p:cTn id="67" dur="1" fill="hold">
                                          <p:stCondLst>
                                            <p:cond delay="0"/>
                                          </p:stCondLst>
                                        </p:cTn>
                                        <p:tgtEl>
                                          <p:spTgt spid="21"/>
                                        </p:tgtEl>
                                        <p:attrNameLst>
                                          <p:attrName>style.visibility</p:attrName>
                                        </p:attrNameLst>
                                      </p:cBhvr>
                                      <p:to>
                                        <p:strVal val="visible"/>
                                      </p:to>
                                    </p:set>
                                    <p:animEffect transition="in" filter="fade">
                                      <p:cBhvr>
                                        <p:cTn id="68" dur="500"/>
                                        <p:tgtEl>
                                          <p:spTgt spid="21"/>
                                        </p:tgtEl>
                                      </p:cBhvr>
                                    </p:animEffect>
                                  </p:childTnLst>
                                </p:cTn>
                              </p:par>
                            </p:childTnLst>
                          </p:cTn>
                        </p:par>
                        <p:par>
                          <p:cTn id="69" fill="hold" nodeType="afterGroup">
                            <p:stCondLst>
                              <p:cond delay="1000"/>
                            </p:stCondLst>
                            <p:childTnLst>
                              <p:par>
                                <p:cTn id="70" presetID="10" presetClass="entr" presetSubtype="0" fill="hold" nodeType="afterEffect">
                                  <p:stCondLst>
                                    <p:cond delay="250"/>
                                  </p:stCondLst>
                                  <p:childTnLst>
                                    <p:set>
                                      <p:cBhvr>
                                        <p:cTn id="71" dur="1" fill="hold">
                                          <p:stCondLst>
                                            <p:cond delay="0"/>
                                          </p:stCondLst>
                                        </p:cTn>
                                        <p:tgtEl>
                                          <p:spTgt spid="27"/>
                                        </p:tgtEl>
                                        <p:attrNameLst>
                                          <p:attrName>style.visibility</p:attrName>
                                        </p:attrNameLst>
                                      </p:cBhvr>
                                      <p:to>
                                        <p:strVal val="visible"/>
                                      </p:to>
                                    </p:set>
                                    <p:animEffect transition="in" filter="fade">
                                      <p:cBhvr>
                                        <p:cTn id="72" dur="500"/>
                                        <p:tgtEl>
                                          <p:spTgt spid="27"/>
                                        </p:tgtEl>
                                      </p:cBhvr>
                                    </p:animEffect>
                                  </p:childTnLst>
                                </p:cTn>
                              </p:par>
                            </p:childTnLst>
                          </p:cTn>
                        </p:par>
                        <p:par>
                          <p:cTn id="73" fill="hold" nodeType="afterGroup">
                            <p:stCondLst>
                              <p:cond delay="1750"/>
                            </p:stCondLst>
                            <p:childTnLst>
                              <p:par>
                                <p:cTn id="74" presetID="10" presetClass="entr" presetSubtype="0" fill="hold" nodeType="afterEffect">
                                  <p:stCondLst>
                                    <p:cond delay="250"/>
                                  </p:stCondLst>
                                  <p:childTnLst>
                                    <p:set>
                                      <p:cBhvr>
                                        <p:cTn id="75" dur="1" fill="hold">
                                          <p:stCondLst>
                                            <p:cond delay="0"/>
                                          </p:stCondLst>
                                        </p:cTn>
                                        <p:tgtEl>
                                          <p:spTgt spid="29"/>
                                        </p:tgtEl>
                                        <p:attrNameLst>
                                          <p:attrName>style.visibility</p:attrName>
                                        </p:attrNameLst>
                                      </p:cBhvr>
                                      <p:to>
                                        <p:strVal val="visible"/>
                                      </p:to>
                                    </p:set>
                                    <p:animEffect transition="in" filter="fade">
                                      <p:cBhvr>
                                        <p:cTn id="76" dur="500"/>
                                        <p:tgtEl>
                                          <p:spTgt spid="29"/>
                                        </p:tgtEl>
                                      </p:cBhvr>
                                    </p:animEffect>
                                  </p:childTnLst>
                                </p:cTn>
                              </p:par>
                            </p:childTnLst>
                          </p:cTn>
                        </p:par>
                        <p:par>
                          <p:cTn id="77" fill="hold" nodeType="afterGroup">
                            <p:stCondLst>
                              <p:cond delay="2500"/>
                            </p:stCondLst>
                            <p:childTnLst>
                              <p:par>
                                <p:cTn id="78" presetID="10" presetClass="entr" presetSubtype="0" fill="hold" nodeType="afterEffect">
                                  <p:stCondLst>
                                    <p:cond delay="250"/>
                                  </p:stCondLst>
                                  <p:childTnLst>
                                    <p:set>
                                      <p:cBhvr>
                                        <p:cTn id="79" dur="1" fill="hold">
                                          <p:stCondLst>
                                            <p:cond delay="0"/>
                                          </p:stCondLst>
                                        </p:cTn>
                                        <p:tgtEl>
                                          <p:spTgt spid="31"/>
                                        </p:tgtEl>
                                        <p:attrNameLst>
                                          <p:attrName>style.visibility</p:attrName>
                                        </p:attrNameLst>
                                      </p:cBhvr>
                                      <p:to>
                                        <p:strVal val="visible"/>
                                      </p:to>
                                    </p:set>
                                    <p:animEffect transition="in" filter="fade">
                                      <p:cBhvr>
                                        <p:cTn id="80" dur="500"/>
                                        <p:tgtEl>
                                          <p:spTgt spid="31"/>
                                        </p:tgtEl>
                                      </p:cBhvr>
                                    </p:animEffect>
                                  </p:childTnLst>
                                </p:cTn>
                              </p:par>
                            </p:childTnLst>
                          </p:cTn>
                        </p:par>
                        <p:par>
                          <p:cTn id="81" fill="hold" nodeType="afterGroup">
                            <p:stCondLst>
                              <p:cond delay="3250"/>
                            </p:stCondLst>
                            <p:childTnLst>
                              <p:par>
                                <p:cTn id="82" presetID="10" presetClass="entr" presetSubtype="0" fill="hold" nodeType="afterEffect">
                                  <p:stCondLst>
                                    <p:cond delay="250"/>
                                  </p:stCondLst>
                                  <p:childTnLst>
                                    <p:set>
                                      <p:cBhvr>
                                        <p:cTn id="83" dur="1" fill="hold">
                                          <p:stCondLst>
                                            <p:cond delay="0"/>
                                          </p:stCondLst>
                                        </p:cTn>
                                        <p:tgtEl>
                                          <p:spTgt spid="33"/>
                                        </p:tgtEl>
                                        <p:attrNameLst>
                                          <p:attrName>style.visibility</p:attrName>
                                        </p:attrNameLst>
                                      </p:cBhvr>
                                      <p:to>
                                        <p:strVal val="visible"/>
                                      </p:to>
                                    </p:set>
                                    <p:animEffect transition="in" filter="fade">
                                      <p:cBhvr>
                                        <p:cTn id="84" dur="500"/>
                                        <p:tgtEl>
                                          <p:spTgt spid="33"/>
                                        </p:tgtEl>
                                      </p:cBhvr>
                                    </p:animEffect>
                                  </p:childTnLst>
                                </p:cTn>
                              </p:par>
                            </p:childTnLst>
                          </p:cTn>
                        </p:par>
                        <p:par>
                          <p:cTn id="85" fill="hold" nodeType="afterGroup">
                            <p:stCondLst>
                              <p:cond delay="4000"/>
                            </p:stCondLst>
                            <p:childTnLst>
                              <p:par>
                                <p:cTn id="86" presetID="10" presetClass="entr" presetSubtype="0" fill="hold" nodeType="afterEffect">
                                  <p:stCondLst>
                                    <p:cond delay="250"/>
                                  </p:stCondLst>
                                  <p:childTnLst>
                                    <p:set>
                                      <p:cBhvr>
                                        <p:cTn id="87" dur="1" fill="hold">
                                          <p:stCondLst>
                                            <p:cond delay="0"/>
                                          </p:stCondLst>
                                        </p:cTn>
                                        <p:tgtEl>
                                          <p:spTgt spid="22"/>
                                        </p:tgtEl>
                                        <p:attrNameLst>
                                          <p:attrName>style.visibility</p:attrName>
                                        </p:attrNameLst>
                                      </p:cBhvr>
                                      <p:to>
                                        <p:strVal val="visible"/>
                                      </p:to>
                                    </p:set>
                                    <p:animEffect transition="in" filter="fade">
                                      <p:cBhvr>
                                        <p:cTn id="88" dur="500"/>
                                        <p:tgtEl>
                                          <p:spTgt spid="22"/>
                                        </p:tgtEl>
                                      </p:cBhvr>
                                    </p:animEffect>
                                  </p:childTnLst>
                                </p:cTn>
                              </p:par>
                            </p:childTnLst>
                          </p:cTn>
                        </p:par>
                        <p:par>
                          <p:cTn id="89" fill="hold" nodeType="afterGroup">
                            <p:stCondLst>
                              <p:cond delay="4750"/>
                            </p:stCondLst>
                            <p:childTnLst>
                              <p:par>
                                <p:cTn id="90" presetID="10" presetClass="entr" presetSubtype="0" fill="hold" nodeType="afterEffect">
                                  <p:stCondLst>
                                    <p:cond delay="250"/>
                                  </p:stCondLst>
                                  <p:childTnLst>
                                    <p:set>
                                      <p:cBhvr>
                                        <p:cTn id="91" dur="1" fill="hold">
                                          <p:stCondLst>
                                            <p:cond delay="0"/>
                                          </p:stCondLst>
                                        </p:cTn>
                                        <p:tgtEl>
                                          <p:spTgt spid="23"/>
                                        </p:tgtEl>
                                        <p:attrNameLst>
                                          <p:attrName>style.visibility</p:attrName>
                                        </p:attrNameLst>
                                      </p:cBhvr>
                                      <p:to>
                                        <p:strVal val="visible"/>
                                      </p:to>
                                    </p:set>
                                    <p:animEffect transition="in" filter="fade">
                                      <p:cBhvr>
                                        <p:cTn id="92" dur="500"/>
                                        <p:tgtEl>
                                          <p:spTgt spid="23"/>
                                        </p:tgtEl>
                                      </p:cBhvr>
                                    </p:animEffect>
                                  </p:childTnLst>
                                </p:cTn>
                              </p:par>
                            </p:childTnLst>
                          </p:cTn>
                        </p:par>
                        <p:par>
                          <p:cTn id="93" fill="hold" nodeType="afterGroup">
                            <p:stCondLst>
                              <p:cond delay="5500"/>
                            </p:stCondLst>
                            <p:childTnLst>
                              <p:par>
                                <p:cTn id="94" presetID="10" presetClass="entr" presetSubtype="0" fill="hold" nodeType="afterEffect">
                                  <p:stCondLst>
                                    <p:cond delay="250"/>
                                  </p:stCondLst>
                                  <p:childTnLst>
                                    <p:set>
                                      <p:cBhvr>
                                        <p:cTn id="95" dur="1" fill="hold">
                                          <p:stCondLst>
                                            <p:cond delay="0"/>
                                          </p:stCondLst>
                                        </p:cTn>
                                        <p:tgtEl>
                                          <p:spTgt spid="25"/>
                                        </p:tgtEl>
                                        <p:attrNameLst>
                                          <p:attrName>style.visibility</p:attrName>
                                        </p:attrNameLst>
                                      </p:cBhvr>
                                      <p:to>
                                        <p:strVal val="visible"/>
                                      </p:to>
                                    </p:set>
                                    <p:animEffect transition="in" filter="fade">
                                      <p:cBhvr>
                                        <p:cTn id="96" dur="500"/>
                                        <p:tgtEl>
                                          <p:spTgt spid="25"/>
                                        </p:tgtEl>
                                      </p:cBhvr>
                                    </p:animEffect>
                                  </p:childTnLst>
                                </p:cTn>
                              </p:par>
                            </p:childTnLst>
                          </p:cTn>
                        </p:par>
                        <p:par>
                          <p:cTn id="97" fill="hold" nodeType="afterGroup">
                            <p:stCondLst>
                              <p:cond delay="6250"/>
                            </p:stCondLst>
                            <p:childTnLst>
                              <p:par>
                                <p:cTn id="98" presetID="10" presetClass="entr" presetSubtype="0" fill="hold" nodeType="afterEffect">
                                  <p:stCondLst>
                                    <p:cond delay="250"/>
                                  </p:stCondLst>
                                  <p:childTnLst>
                                    <p:set>
                                      <p:cBhvr>
                                        <p:cTn id="99" dur="1" fill="hold">
                                          <p:stCondLst>
                                            <p:cond delay="0"/>
                                          </p:stCondLst>
                                        </p:cTn>
                                        <p:tgtEl>
                                          <p:spTgt spid="24"/>
                                        </p:tgtEl>
                                        <p:attrNameLst>
                                          <p:attrName>style.visibility</p:attrName>
                                        </p:attrNameLst>
                                      </p:cBhvr>
                                      <p:to>
                                        <p:strVal val="visible"/>
                                      </p:to>
                                    </p:set>
                                    <p:animEffect transition="in" filter="fade">
                                      <p:cBhvr>
                                        <p:cTn id="100" dur="500"/>
                                        <p:tgtEl>
                                          <p:spTgt spid="24"/>
                                        </p:tgtEl>
                                      </p:cBhvr>
                                    </p:animEffect>
                                  </p:childTnLst>
                                </p:cTn>
                              </p:par>
                            </p:childTnLst>
                          </p:cTn>
                        </p:par>
                        <p:par>
                          <p:cTn id="101" fill="hold" nodeType="afterGroup">
                            <p:stCondLst>
                              <p:cond delay="7000"/>
                            </p:stCondLst>
                            <p:childTnLst>
                              <p:par>
                                <p:cTn id="102" presetID="10" presetClass="entr" presetSubtype="0" fill="hold" grpId="0" nodeType="afterEffect">
                                  <p:stCondLst>
                                    <p:cond delay="250"/>
                                  </p:stCondLst>
                                  <p:childTnLst>
                                    <p:set>
                                      <p:cBhvr>
                                        <p:cTn id="103" dur="1" fill="hold">
                                          <p:stCondLst>
                                            <p:cond delay="0"/>
                                          </p:stCondLst>
                                        </p:cTn>
                                        <p:tgtEl>
                                          <p:spTgt spid="44"/>
                                        </p:tgtEl>
                                        <p:attrNameLst>
                                          <p:attrName>style.visibility</p:attrName>
                                        </p:attrNameLst>
                                      </p:cBhvr>
                                      <p:to>
                                        <p:strVal val="visible"/>
                                      </p:to>
                                    </p:set>
                                    <p:animEffect transition="in" filter="fade">
                                      <p:cBhvr>
                                        <p:cTn id="104" dur="500"/>
                                        <p:tgtEl>
                                          <p:spTgt spid="44"/>
                                        </p:tgtEl>
                                      </p:cBhvr>
                                    </p:animEffect>
                                  </p:childTnLst>
                                </p:cTn>
                              </p:par>
                            </p:childTnLst>
                          </p:cTn>
                        </p:par>
                        <p:par>
                          <p:cTn id="105" fill="hold" nodeType="afterGroup">
                            <p:stCondLst>
                              <p:cond delay="7750"/>
                            </p:stCondLst>
                            <p:childTnLst>
                              <p:par>
                                <p:cTn id="106" presetID="10" presetClass="entr" presetSubtype="0" fill="hold" grpId="0" nodeType="afterEffect">
                                  <p:stCondLst>
                                    <p:cond delay="250"/>
                                  </p:stCondLst>
                                  <p:childTnLst>
                                    <p:set>
                                      <p:cBhvr>
                                        <p:cTn id="107" dur="1" fill="hold">
                                          <p:stCondLst>
                                            <p:cond delay="0"/>
                                          </p:stCondLst>
                                        </p:cTn>
                                        <p:tgtEl>
                                          <p:spTgt spid="45"/>
                                        </p:tgtEl>
                                        <p:attrNameLst>
                                          <p:attrName>style.visibility</p:attrName>
                                        </p:attrNameLst>
                                      </p:cBhvr>
                                      <p:to>
                                        <p:strVal val="visible"/>
                                      </p:to>
                                    </p:set>
                                    <p:animEffect transition="in" filter="fade">
                                      <p:cBhvr>
                                        <p:cTn id="108" dur="500"/>
                                        <p:tgtEl>
                                          <p:spTgt spid="45"/>
                                        </p:tgtEl>
                                      </p:cBhvr>
                                    </p:animEffect>
                                  </p:childTnLst>
                                </p:cTn>
                              </p:par>
                            </p:childTnLst>
                          </p:cTn>
                        </p:par>
                        <p:par>
                          <p:cTn id="109" fill="hold" nodeType="afterGroup">
                            <p:stCondLst>
                              <p:cond delay="8500"/>
                            </p:stCondLst>
                            <p:childTnLst>
                              <p:par>
                                <p:cTn id="110" presetID="10" presetClass="entr" presetSubtype="0" fill="hold" nodeType="afterEffect">
                                  <p:stCondLst>
                                    <p:cond delay="500"/>
                                  </p:stCondLst>
                                  <p:childTnLst>
                                    <p:set>
                                      <p:cBhvr>
                                        <p:cTn id="111" dur="1" fill="hold">
                                          <p:stCondLst>
                                            <p:cond delay="0"/>
                                          </p:stCondLst>
                                        </p:cTn>
                                        <p:tgtEl>
                                          <p:spTgt spid="35"/>
                                        </p:tgtEl>
                                        <p:attrNameLst>
                                          <p:attrName>style.visibility</p:attrName>
                                        </p:attrNameLst>
                                      </p:cBhvr>
                                      <p:to>
                                        <p:strVal val="visible"/>
                                      </p:to>
                                    </p:set>
                                    <p:animEffect transition="in" filter="fade">
                                      <p:cBhvr>
                                        <p:cTn id="112" dur="500"/>
                                        <p:tgtEl>
                                          <p:spTgt spid="35"/>
                                        </p:tgtEl>
                                      </p:cBhvr>
                                    </p:animEffect>
                                  </p:childTnLst>
                                </p:cTn>
                              </p:par>
                            </p:childTnLst>
                          </p:cTn>
                        </p:par>
                        <p:par>
                          <p:cTn id="113" fill="hold" nodeType="afterGroup">
                            <p:stCondLst>
                              <p:cond delay="9500"/>
                            </p:stCondLst>
                            <p:childTnLst>
                              <p:par>
                                <p:cTn id="114" presetID="10" presetClass="entr" presetSubtype="0" fill="hold" nodeType="afterEffect">
                                  <p:stCondLst>
                                    <p:cond delay="500"/>
                                  </p:stCondLst>
                                  <p:childTnLst>
                                    <p:set>
                                      <p:cBhvr>
                                        <p:cTn id="115" dur="1" fill="hold">
                                          <p:stCondLst>
                                            <p:cond delay="0"/>
                                          </p:stCondLst>
                                        </p:cTn>
                                        <p:tgtEl>
                                          <p:spTgt spid="36"/>
                                        </p:tgtEl>
                                        <p:attrNameLst>
                                          <p:attrName>style.visibility</p:attrName>
                                        </p:attrNameLst>
                                      </p:cBhvr>
                                      <p:to>
                                        <p:strVal val="visible"/>
                                      </p:to>
                                    </p:set>
                                    <p:animEffect transition="in" filter="fade">
                                      <p:cBhvr>
                                        <p:cTn id="116" dur="500"/>
                                        <p:tgtEl>
                                          <p:spTgt spid="36"/>
                                        </p:tgtEl>
                                      </p:cBhvr>
                                    </p:animEffect>
                                  </p:childTnLst>
                                </p:cTn>
                              </p:par>
                            </p:childTnLst>
                          </p:cTn>
                        </p:par>
                        <p:par>
                          <p:cTn id="117" fill="hold" nodeType="afterGroup">
                            <p:stCondLst>
                              <p:cond delay="10500"/>
                            </p:stCondLst>
                            <p:childTnLst>
                              <p:par>
                                <p:cTn id="118" presetID="10" presetClass="entr" presetSubtype="0" fill="hold" nodeType="afterEffect">
                                  <p:stCondLst>
                                    <p:cond delay="500"/>
                                  </p:stCondLst>
                                  <p:childTnLst>
                                    <p:set>
                                      <p:cBhvr>
                                        <p:cTn id="119" dur="1" fill="hold">
                                          <p:stCondLst>
                                            <p:cond delay="0"/>
                                          </p:stCondLst>
                                        </p:cTn>
                                        <p:tgtEl>
                                          <p:spTgt spid="38"/>
                                        </p:tgtEl>
                                        <p:attrNameLst>
                                          <p:attrName>style.visibility</p:attrName>
                                        </p:attrNameLst>
                                      </p:cBhvr>
                                      <p:to>
                                        <p:strVal val="visible"/>
                                      </p:to>
                                    </p:set>
                                    <p:animEffect transition="in" filter="fade">
                                      <p:cBhvr>
                                        <p:cTn id="120" dur="500"/>
                                        <p:tgtEl>
                                          <p:spTgt spid="38"/>
                                        </p:tgtEl>
                                      </p:cBhvr>
                                    </p:animEffect>
                                  </p:childTnLst>
                                </p:cTn>
                              </p:par>
                            </p:childTnLst>
                          </p:cTn>
                        </p:par>
                        <p:par>
                          <p:cTn id="121" fill="hold" nodeType="afterGroup">
                            <p:stCondLst>
                              <p:cond delay="11500"/>
                            </p:stCondLst>
                            <p:childTnLst>
                              <p:par>
                                <p:cTn id="122" presetID="10" presetClass="entr" presetSubtype="0" fill="hold" nodeType="afterEffect">
                                  <p:stCondLst>
                                    <p:cond delay="500"/>
                                  </p:stCondLst>
                                  <p:childTnLst>
                                    <p:set>
                                      <p:cBhvr>
                                        <p:cTn id="123" dur="1" fill="hold">
                                          <p:stCondLst>
                                            <p:cond delay="0"/>
                                          </p:stCondLst>
                                        </p:cTn>
                                        <p:tgtEl>
                                          <p:spTgt spid="41"/>
                                        </p:tgtEl>
                                        <p:attrNameLst>
                                          <p:attrName>style.visibility</p:attrName>
                                        </p:attrNameLst>
                                      </p:cBhvr>
                                      <p:to>
                                        <p:strVal val="visible"/>
                                      </p:to>
                                    </p:set>
                                    <p:animEffect transition="in" filter="fade">
                                      <p:cBhvr>
                                        <p:cTn id="124" dur="500"/>
                                        <p:tgtEl>
                                          <p:spTgt spid="41"/>
                                        </p:tgtEl>
                                      </p:cBhvr>
                                    </p:animEffect>
                                  </p:childTnLst>
                                </p:cTn>
                              </p:par>
                            </p:childTnLst>
                          </p:cTn>
                        </p:par>
                        <p:par>
                          <p:cTn id="125" fill="hold" nodeType="afterGroup">
                            <p:stCondLst>
                              <p:cond delay="12500"/>
                            </p:stCondLst>
                            <p:childTnLst>
                              <p:par>
                                <p:cTn id="126" presetID="10" presetClass="entr" presetSubtype="0" fill="hold" grpId="0" nodeType="afterEffect">
                                  <p:stCondLst>
                                    <p:cond delay="500"/>
                                  </p:stCondLst>
                                  <p:childTnLst>
                                    <p:set>
                                      <p:cBhvr>
                                        <p:cTn id="127" dur="1" fill="hold">
                                          <p:stCondLst>
                                            <p:cond delay="0"/>
                                          </p:stCondLst>
                                        </p:cTn>
                                        <p:tgtEl>
                                          <p:spTgt spid="20"/>
                                        </p:tgtEl>
                                        <p:attrNameLst>
                                          <p:attrName>style.visibility</p:attrName>
                                        </p:attrNameLst>
                                      </p:cBhvr>
                                      <p:to>
                                        <p:strVal val="visible"/>
                                      </p:to>
                                    </p:set>
                                    <p:animEffect transition="in" filter="fade">
                                      <p:cBhvr>
                                        <p:cTn id="128" dur="500"/>
                                        <p:tgtEl>
                                          <p:spTgt spid="20"/>
                                        </p:tgtEl>
                                      </p:cBhvr>
                                    </p:animEffect>
                                  </p:childTnLst>
                                </p:cTn>
                              </p:par>
                            </p:childTnLst>
                          </p:cTn>
                        </p:par>
                        <p:par>
                          <p:cTn id="129" fill="hold" nodeType="afterGroup">
                            <p:stCondLst>
                              <p:cond delay="13500"/>
                            </p:stCondLst>
                            <p:childTnLst>
                              <p:par>
                                <p:cTn id="130" presetID="10" presetClass="entr" presetSubtype="0" fill="hold" grpId="0" nodeType="afterEffect">
                                  <p:stCondLst>
                                    <p:cond delay="0"/>
                                  </p:stCondLst>
                                  <p:childTnLst>
                                    <p:set>
                                      <p:cBhvr>
                                        <p:cTn id="131" dur="1" fill="hold">
                                          <p:stCondLst>
                                            <p:cond delay="0"/>
                                          </p:stCondLst>
                                        </p:cTn>
                                        <p:tgtEl>
                                          <p:spTgt spid="46"/>
                                        </p:tgtEl>
                                        <p:attrNameLst>
                                          <p:attrName>style.visibility</p:attrName>
                                        </p:attrNameLst>
                                      </p:cBhvr>
                                      <p:to>
                                        <p:strVal val="visible"/>
                                      </p:to>
                                    </p:set>
                                    <p:animEffect transition="in" filter="fade">
                                      <p:cBhvr>
                                        <p:cTn id="132"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9" grpId="0"/>
      <p:bldP spid="12" grpId="0" animBg="1"/>
      <p:bldP spid="13" grpId="0" animBg="1"/>
      <p:bldP spid="14" grpId="0" animBg="1"/>
      <p:bldP spid="15" grpId="0" animBg="1"/>
      <p:bldP spid="16" grpId="0" animBg="1"/>
      <p:bldP spid="17" grpId="0"/>
      <p:bldP spid="20" grpId="0" animBg="1"/>
      <p:bldP spid="21" grpId="0" animBg="1"/>
      <p:bldP spid="44" grpId="0" animBg="1"/>
      <p:bldP spid="45" grpId="0" animBg="1"/>
      <p:bldP spid="4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8313" y="1125538"/>
            <a:ext cx="8280400" cy="71437"/>
          </a:xfrm>
          <a:prstGeom prst="rect">
            <a:avLst/>
          </a:prstGeom>
          <a:solidFill>
            <a:srgbClr val="088180"/>
          </a:solidFill>
          <a:ln>
            <a:solidFill>
              <a:srgbClr val="0881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3" name="Rectangle 2"/>
          <p:cNvSpPr/>
          <p:nvPr/>
        </p:nvSpPr>
        <p:spPr>
          <a:xfrm>
            <a:off x="395288" y="6165850"/>
            <a:ext cx="8353425" cy="71438"/>
          </a:xfrm>
          <a:prstGeom prst="rect">
            <a:avLst/>
          </a:prstGeom>
          <a:solidFill>
            <a:srgbClr val="088180"/>
          </a:solidFill>
          <a:ln>
            <a:solidFill>
              <a:srgbClr val="0881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5" name="TextBox 4"/>
          <p:cNvSpPr txBox="1"/>
          <p:nvPr/>
        </p:nvSpPr>
        <p:spPr>
          <a:xfrm>
            <a:off x="468313" y="1557338"/>
            <a:ext cx="8207375" cy="3600450"/>
          </a:xfrm>
          <a:prstGeom prst="rect">
            <a:avLst/>
          </a:prstGeom>
          <a:noFill/>
        </p:spPr>
        <p:txBody>
          <a:bodyPr>
            <a:spAutoFit/>
          </a:bodyPr>
          <a:lstStyle/>
          <a:p>
            <a:pPr marL="355600" indent="-355600" eaLnBrk="1" fontAlgn="auto" hangingPunct="1">
              <a:spcBef>
                <a:spcPts val="0"/>
              </a:spcBef>
              <a:spcAft>
                <a:spcPts val="0"/>
              </a:spcAft>
              <a:defRPr/>
            </a:pPr>
            <a:r>
              <a:rPr lang="en-GB" sz="3200" dirty="0">
                <a:solidFill>
                  <a:srgbClr val="1E1F73"/>
                </a:solidFill>
                <a:latin typeface="Impact" pitchFamily="34" charset="0"/>
                <a:cs typeface="Arial" pitchFamily="34" charset="0"/>
              </a:rPr>
              <a:t>Activity 1 : is it bullying? </a:t>
            </a:r>
            <a:br>
              <a:rPr lang="en-GB" sz="3200" dirty="0">
                <a:solidFill>
                  <a:srgbClr val="1E1F73"/>
                </a:solidFill>
                <a:latin typeface="Impact" pitchFamily="34" charset="0"/>
                <a:cs typeface="Arial" pitchFamily="34" charset="0"/>
              </a:rPr>
            </a:br>
            <a:endParaRPr lang="en-GB" sz="2800" dirty="0">
              <a:solidFill>
                <a:srgbClr val="1E1F73"/>
              </a:solidFill>
              <a:cs typeface="Arial" pitchFamily="34" charset="0"/>
            </a:endParaRPr>
          </a:p>
          <a:p>
            <a:pPr marL="228600" indent="-228600" eaLnBrk="1" fontAlgn="auto" hangingPunct="1">
              <a:spcAft>
                <a:spcPts val="0"/>
              </a:spcAft>
              <a:buFont typeface="Arial" pitchFamily="34" charset="0"/>
              <a:buChar char="•"/>
              <a:defRPr/>
            </a:pPr>
            <a:r>
              <a:rPr lang="en-GB" sz="2800" dirty="0">
                <a:solidFill>
                  <a:srgbClr val="1E1F73"/>
                </a:solidFill>
                <a:cs typeface="Arial" pitchFamily="34" charset="0"/>
              </a:rPr>
              <a:t>Take a look at the scenarios on your sheet and decide in groups: </a:t>
            </a:r>
          </a:p>
          <a:p>
            <a:pPr marL="1077913" lvl="1" indent="-546100" eaLnBrk="1" fontAlgn="auto" hangingPunct="1">
              <a:spcAft>
                <a:spcPts val="0"/>
              </a:spcAft>
              <a:buFontTx/>
              <a:buAutoNum type="arabicParenR"/>
              <a:defRPr/>
            </a:pPr>
            <a:r>
              <a:rPr lang="en-GB" sz="2800" dirty="0">
                <a:solidFill>
                  <a:srgbClr val="1E1F73"/>
                </a:solidFill>
                <a:cs typeface="Arial" pitchFamily="34" charset="0"/>
              </a:rPr>
              <a:t>It is bullying</a:t>
            </a:r>
          </a:p>
          <a:p>
            <a:pPr marL="1077913" lvl="1" indent="-546100" eaLnBrk="1" fontAlgn="auto" hangingPunct="1">
              <a:spcAft>
                <a:spcPts val="0"/>
              </a:spcAft>
              <a:buFontTx/>
              <a:buAutoNum type="arabicParenR"/>
              <a:defRPr/>
            </a:pPr>
            <a:r>
              <a:rPr lang="en-GB" sz="2800" dirty="0">
                <a:solidFill>
                  <a:srgbClr val="1E1F73"/>
                </a:solidFill>
                <a:cs typeface="Arial" pitchFamily="34" charset="0"/>
              </a:rPr>
              <a:t>It is not bullying</a:t>
            </a:r>
          </a:p>
          <a:p>
            <a:pPr marL="1077913" lvl="1" indent="-546100" eaLnBrk="1" fontAlgn="auto" hangingPunct="1">
              <a:spcAft>
                <a:spcPts val="0"/>
              </a:spcAft>
              <a:buFontTx/>
              <a:buAutoNum type="arabicParenR"/>
              <a:defRPr/>
            </a:pPr>
            <a:r>
              <a:rPr lang="en-GB" sz="2800" dirty="0">
                <a:solidFill>
                  <a:srgbClr val="1E1F73"/>
                </a:solidFill>
                <a:cs typeface="Arial" pitchFamily="34" charset="0"/>
              </a:rPr>
              <a:t>Need more information to decide</a:t>
            </a:r>
          </a:p>
          <a:p>
            <a:pPr marL="355600" indent="-355600" eaLnBrk="1" fontAlgn="auto" hangingPunct="1">
              <a:spcBef>
                <a:spcPts val="0"/>
              </a:spcBef>
              <a:spcAft>
                <a:spcPts val="0"/>
              </a:spcAft>
              <a:buFont typeface="Arial" pitchFamily="34" charset="0"/>
              <a:buChar char="•"/>
              <a:defRPr/>
            </a:pPr>
            <a:endParaRPr lang="en-GB" sz="2800" dirty="0">
              <a:solidFill>
                <a:srgbClr val="1E1F73"/>
              </a:solidFill>
              <a:cs typeface="Arial" pitchFamily="34" charset="0"/>
            </a:endParaRPr>
          </a:p>
        </p:txBody>
      </p:sp>
      <p:sp>
        <p:nvSpPr>
          <p:cNvPr id="30725" name="TextBox 5"/>
          <p:cNvSpPr txBox="1">
            <a:spLocks noChangeArrowheads="1"/>
          </p:cNvSpPr>
          <p:nvPr/>
        </p:nvSpPr>
        <p:spPr bwMode="auto">
          <a:xfrm>
            <a:off x="4932363" y="115888"/>
            <a:ext cx="396081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GB" altLang="en-US" sz="3000">
                <a:solidFill>
                  <a:srgbClr val="1E1F73"/>
                </a:solidFill>
                <a:latin typeface="Impact" panose="020B0806030902050204" pitchFamily="34" charset="0"/>
              </a:rPr>
              <a:t>What is bullying and what is its impact?</a:t>
            </a:r>
          </a:p>
        </p:txBody>
      </p:sp>
      <p:pic>
        <p:nvPicPr>
          <p:cNvPr id="30726" name="Picture 6" descr="ABA SEN CMYK - without text.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5288" y="188913"/>
            <a:ext cx="2062162"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7"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B7A08D7-6A9B-40A2-9A84-E6DABCF41D16}" type="slidenum">
              <a:rPr lang="en-GB" altLang="en-US" sz="1200" smtClean="0">
                <a:solidFill>
                  <a:srgbClr val="898989"/>
                </a:solidFill>
              </a:rPr>
              <a:pPr>
                <a:spcBef>
                  <a:spcPct val="0"/>
                </a:spcBef>
                <a:buFontTx/>
                <a:buNone/>
              </a:pPr>
              <a:t>5</a:t>
            </a:fld>
            <a:endParaRPr lang="en-GB" altLang="en-US" sz="1200">
              <a:solidFill>
                <a:srgbClr val="898989"/>
              </a:solidFill>
            </a:endParaRPr>
          </a:p>
        </p:txBody>
      </p:sp>
      <p:sp>
        <p:nvSpPr>
          <p:cNvPr id="30728" name="Rectangle 3"/>
          <p:cNvSpPr>
            <a:spLocks noChangeArrowheads="1"/>
          </p:cNvSpPr>
          <p:nvPr/>
        </p:nvSpPr>
        <p:spPr bwMode="auto">
          <a:xfrm>
            <a:off x="374650" y="5208588"/>
            <a:ext cx="17494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ts val="1200"/>
              </a:spcBef>
              <a:spcAft>
                <a:spcPts val="1200"/>
              </a:spcAft>
              <a:buFontTx/>
              <a:buNone/>
            </a:pPr>
            <a:r>
              <a:rPr lang="en-GB" altLang="en-US" sz="2800">
                <a:solidFill>
                  <a:srgbClr val="1E1F73"/>
                </a:solidFill>
                <a:latin typeface="Impact" panose="020B0806030902050204" pitchFamily="34" charset="0"/>
                <a:cs typeface="Arial" panose="020B0604020202020204" pitchFamily="34" charset="0"/>
              </a:rPr>
              <a:t>Repetitive </a:t>
            </a:r>
          </a:p>
        </p:txBody>
      </p:sp>
      <p:sp>
        <p:nvSpPr>
          <p:cNvPr id="30729" name="Rectangle 5"/>
          <p:cNvSpPr>
            <a:spLocks noChangeArrowheads="1"/>
          </p:cNvSpPr>
          <p:nvPr/>
        </p:nvSpPr>
        <p:spPr bwMode="auto">
          <a:xfrm>
            <a:off x="3846513" y="5208588"/>
            <a:ext cx="1878012"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ts val="1200"/>
              </a:spcBef>
              <a:spcAft>
                <a:spcPts val="1200"/>
              </a:spcAft>
              <a:buFontTx/>
              <a:buNone/>
            </a:pPr>
            <a:r>
              <a:rPr lang="en-GB" altLang="en-US" sz="2800">
                <a:solidFill>
                  <a:srgbClr val="1E1F73"/>
                </a:solidFill>
                <a:latin typeface="Impact" panose="020B0806030902050204" pitchFamily="34" charset="0"/>
                <a:cs typeface="Arial" panose="020B0604020202020204" pitchFamily="34" charset="0"/>
              </a:rPr>
              <a:t>Intentional </a:t>
            </a:r>
          </a:p>
        </p:txBody>
      </p:sp>
      <p:sp>
        <p:nvSpPr>
          <p:cNvPr id="30730" name="Rectangle 6"/>
          <p:cNvSpPr>
            <a:spLocks noChangeArrowheads="1"/>
          </p:cNvSpPr>
          <p:nvPr/>
        </p:nvSpPr>
        <p:spPr bwMode="auto">
          <a:xfrm>
            <a:off x="6015038" y="5207000"/>
            <a:ext cx="32369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ts val="1200"/>
              </a:spcBef>
              <a:spcAft>
                <a:spcPts val="1200"/>
              </a:spcAft>
              <a:buFontTx/>
              <a:buNone/>
            </a:pPr>
            <a:r>
              <a:rPr lang="en-GB" altLang="en-US" sz="2800">
                <a:solidFill>
                  <a:srgbClr val="1E1F73"/>
                </a:solidFill>
                <a:latin typeface="Impact" panose="020B0806030902050204" pitchFamily="34" charset="0"/>
                <a:cs typeface="Arial" panose="020B0604020202020204" pitchFamily="34" charset="0"/>
              </a:rPr>
              <a:t>Power imbalance </a:t>
            </a:r>
            <a:endParaRPr lang="en-GB" altLang="en-US" sz="2800">
              <a:solidFill>
                <a:srgbClr val="1E1F73"/>
              </a:solidFill>
              <a:latin typeface="Arial" panose="020B0604020202020204" pitchFamily="34" charset="0"/>
              <a:cs typeface="Arial" panose="020B0604020202020204" pitchFamily="34" charset="0"/>
            </a:endParaRPr>
          </a:p>
        </p:txBody>
      </p:sp>
      <p:sp>
        <p:nvSpPr>
          <p:cNvPr id="30731" name="Rectangle 3"/>
          <p:cNvSpPr>
            <a:spLocks noChangeArrowheads="1"/>
          </p:cNvSpPr>
          <p:nvPr/>
        </p:nvSpPr>
        <p:spPr bwMode="auto">
          <a:xfrm>
            <a:off x="2268538" y="5210175"/>
            <a:ext cx="126523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ts val="1200"/>
              </a:spcBef>
              <a:spcAft>
                <a:spcPts val="1200"/>
              </a:spcAft>
              <a:buFontTx/>
              <a:buNone/>
            </a:pPr>
            <a:r>
              <a:rPr lang="en-GB" altLang="en-US" sz="2800">
                <a:solidFill>
                  <a:srgbClr val="1E1F73"/>
                </a:solidFill>
                <a:latin typeface="Impact" panose="020B0806030902050204" pitchFamily="34" charset="0"/>
                <a:cs typeface="Arial" panose="020B0604020202020204" pitchFamily="34" charset="0"/>
              </a:rPr>
              <a:t>Hurtful </a:t>
            </a:r>
          </a:p>
        </p:txBody>
      </p:sp>
      <p:pic>
        <p:nvPicPr>
          <p:cNvPr id="4" name="Picture 3">
            <a:extLst>
              <a:ext uri="{FF2B5EF4-FFF2-40B4-BE49-F238E27FC236}">
                <a16:creationId xmlns:a16="http://schemas.microsoft.com/office/drawing/2014/main" id="{AA630B46-D1F4-26A9-3BBC-18A4A67BF84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25813" y="324009"/>
            <a:ext cx="1771650" cy="726440"/>
          </a:xfrm>
          <a:prstGeom prst="rect">
            <a:avLst/>
          </a:prstGeom>
          <a:noFill/>
          <a:ln>
            <a:noFill/>
          </a:ln>
        </p:spPr>
      </p:pic>
    </p:spTree>
    <p:extLst>
      <p:ext uri="{BB962C8B-B14F-4D97-AF65-F5344CB8AC3E}">
        <p14:creationId xmlns:p14="http://schemas.microsoft.com/office/powerpoint/2010/main" val="484010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8313" y="1125538"/>
            <a:ext cx="8280400" cy="71437"/>
          </a:xfrm>
          <a:prstGeom prst="rect">
            <a:avLst/>
          </a:prstGeom>
          <a:solidFill>
            <a:srgbClr val="088180"/>
          </a:solidFill>
          <a:ln>
            <a:solidFill>
              <a:srgbClr val="0881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3" name="Rectangle 2"/>
          <p:cNvSpPr/>
          <p:nvPr/>
        </p:nvSpPr>
        <p:spPr>
          <a:xfrm>
            <a:off x="395288" y="6165850"/>
            <a:ext cx="8353425" cy="71438"/>
          </a:xfrm>
          <a:prstGeom prst="rect">
            <a:avLst/>
          </a:prstGeom>
          <a:solidFill>
            <a:srgbClr val="088180"/>
          </a:solidFill>
          <a:ln>
            <a:solidFill>
              <a:srgbClr val="0881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32772" name="TextBox 4"/>
          <p:cNvSpPr txBox="1">
            <a:spLocks noChangeArrowheads="1"/>
          </p:cNvSpPr>
          <p:nvPr/>
        </p:nvSpPr>
        <p:spPr bwMode="auto">
          <a:xfrm>
            <a:off x="1116013" y="2060575"/>
            <a:ext cx="7559675" cy="357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5600" indent="-3556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ts val="1200"/>
              </a:spcBef>
              <a:spcAft>
                <a:spcPts val="1200"/>
              </a:spcAft>
            </a:pPr>
            <a:r>
              <a:rPr lang="en-GB" altLang="en-US">
                <a:solidFill>
                  <a:srgbClr val="1E1F73"/>
                </a:solidFill>
                <a:latin typeface="Impact" panose="020B0806030902050204" pitchFamily="34" charset="0"/>
                <a:cs typeface="Arial" panose="020B0604020202020204" pitchFamily="34" charset="0"/>
              </a:rPr>
              <a:t>Hurtful </a:t>
            </a:r>
          </a:p>
          <a:p>
            <a:pPr eaLnBrk="1" hangingPunct="1">
              <a:spcBef>
                <a:spcPts val="1200"/>
              </a:spcBef>
              <a:spcAft>
                <a:spcPts val="1200"/>
              </a:spcAft>
            </a:pPr>
            <a:r>
              <a:rPr lang="en-GB" altLang="en-US">
                <a:solidFill>
                  <a:srgbClr val="1E1F73"/>
                </a:solidFill>
                <a:latin typeface="Impact" panose="020B0806030902050204" pitchFamily="34" charset="0"/>
                <a:cs typeface="Arial" panose="020B0604020202020204" pitchFamily="34" charset="0"/>
              </a:rPr>
              <a:t>Repetitive </a:t>
            </a:r>
          </a:p>
          <a:p>
            <a:pPr eaLnBrk="1" hangingPunct="1">
              <a:spcBef>
                <a:spcPts val="1200"/>
              </a:spcBef>
              <a:spcAft>
                <a:spcPts val="1200"/>
              </a:spcAft>
            </a:pPr>
            <a:r>
              <a:rPr lang="en-GB" altLang="en-US">
                <a:solidFill>
                  <a:srgbClr val="1E1F73"/>
                </a:solidFill>
                <a:latin typeface="Impact" panose="020B0806030902050204" pitchFamily="34" charset="0"/>
                <a:cs typeface="Arial" panose="020B0604020202020204" pitchFamily="34" charset="0"/>
              </a:rPr>
              <a:t>Intentional </a:t>
            </a:r>
          </a:p>
          <a:p>
            <a:pPr eaLnBrk="1" hangingPunct="1">
              <a:spcBef>
                <a:spcPts val="1200"/>
              </a:spcBef>
              <a:spcAft>
                <a:spcPts val="1200"/>
              </a:spcAft>
            </a:pPr>
            <a:r>
              <a:rPr lang="en-GB" altLang="en-US">
                <a:solidFill>
                  <a:srgbClr val="1E1F73"/>
                </a:solidFill>
                <a:latin typeface="Impact" panose="020B0806030902050204" pitchFamily="34" charset="0"/>
                <a:cs typeface="Arial" panose="020B0604020202020204" pitchFamily="34" charset="0"/>
              </a:rPr>
              <a:t>Power imbalance </a:t>
            </a:r>
            <a:endParaRPr lang="en-GB" altLang="en-US" sz="2800">
              <a:solidFill>
                <a:srgbClr val="1E1F73"/>
              </a:solidFill>
              <a:latin typeface="Arial" panose="020B0604020202020204" pitchFamily="34" charset="0"/>
              <a:cs typeface="Arial" panose="020B0604020202020204" pitchFamily="34" charset="0"/>
            </a:endParaRPr>
          </a:p>
          <a:p>
            <a:pPr eaLnBrk="1" hangingPunct="1">
              <a:spcBef>
                <a:spcPct val="0"/>
              </a:spcBef>
            </a:pPr>
            <a:endParaRPr lang="en-GB" altLang="en-US" sz="2800">
              <a:solidFill>
                <a:srgbClr val="1E1F73"/>
              </a:solidFill>
              <a:latin typeface="Arial" panose="020B0604020202020204" pitchFamily="34" charset="0"/>
              <a:cs typeface="Arial" panose="020B0604020202020204" pitchFamily="34" charset="0"/>
            </a:endParaRPr>
          </a:p>
        </p:txBody>
      </p:sp>
      <p:sp>
        <p:nvSpPr>
          <p:cNvPr id="32773" name="TextBox 5"/>
          <p:cNvSpPr txBox="1">
            <a:spLocks noChangeArrowheads="1"/>
          </p:cNvSpPr>
          <p:nvPr/>
        </p:nvSpPr>
        <p:spPr bwMode="auto">
          <a:xfrm>
            <a:off x="4932363" y="115888"/>
            <a:ext cx="3960812"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GB" altLang="en-US" sz="3000">
                <a:solidFill>
                  <a:srgbClr val="1E1F73"/>
                </a:solidFill>
                <a:latin typeface="Impact" panose="020B0806030902050204" pitchFamily="34" charset="0"/>
              </a:rPr>
              <a:t>What is bullying?</a:t>
            </a:r>
          </a:p>
        </p:txBody>
      </p:sp>
      <p:pic>
        <p:nvPicPr>
          <p:cNvPr id="32774" name="Picture 6" descr="ABA SEN CMYK - without text.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5288" y="188913"/>
            <a:ext cx="2062162"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5"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1EF0576-F473-4E96-A0A6-BF5787DB8A12}" type="slidenum">
              <a:rPr lang="en-GB" altLang="en-US" sz="1200" smtClean="0">
                <a:solidFill>
                  <a:srgbClr val="898989"/>
                </a:solidFill>
              </a:rPr>
              <a:pPr>
                <a:spcBef>
                  <a:spcPct val="0"/>
                </a:spcBef>
                <a:buFontTx/>
                <a:buNone/>
              </a:pPr>
              <a:t>6</a:t>
            </a:fld>
            <a:endParaRPr lang="en-GB" altLang="en-US" sz="1200">
              <a:solidFill>
                <a:srgbClr val="898989"/>
              </a:solidFill>
            </a:endParaRPr>
          </a:p>
        </p:txBody>
      </p:sp>
      <p:pic>
        <p:nvPicPr>
          <p:cNvPr id="32776" name="Picture 8" descr="two people thinkin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716463" y="2205038"/>
            <a:ext cx="2735262" cy="261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a:extLst>
              <a:ext uri="{FF2B5EF4-FFF2-40B4-BE49-F238E27FC236}">
                <a16:creationId xmlns:a16="http://schemas.microsoft.com/office/drawing/2014/main" id="{E132D21A-CAAA-FBE7-8BB9-76624CDAE00D}"/>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686175" y="340360"/>
            <a:ext cx="1771650" cy="726440"/>
          </a:xfrm>
          <a:prstGeom prst="rect">
            <a:avLst/>
          </a:prstGeom>
          <a:noFill/>
          <a:ln>
            <a:noFill/>
          </a:ln>
        </p:spPr>
      </p:pic>
    </p:spTree>
    <p:extLst>
      <p:ext uri="{BB962C8B-B14F-4D97-AF65-F5344CB8AC3E}">
        <p14:creationId xmlns:p14="http://schemas.microsoft.com/office/powerpoint/2010/main" val="1093911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8313" y="1125538"/>
            <a:ext cx="8280400" cy="71437"/>
          </a:xfrm>
          <a:prstGeom prst="rect">
            <a:avLst/>
          </a:prstGeom>
          <a:solidFill>
            <a:srgbClr val="088180"/>
          </a:solidFill>
          <a:ln>
            <a:solidFill>
              <a:srgbClr val="0881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3" name="Rectangle 2"/>
          <p:cNvSpPr/>
          <p:nvPr/>
        </p:nvSpPr>
        <p:spPr>
          <a:xfrm>
            <a:off x="395288" y="6165850"/>
            <a:ext cx="8353425" cy="71438"/>
          </a:xfrm>
          <a:prstGeom prst="rect">
            <a:avLst/>
          </a:prstGeom>
          <a:solidFill>
            <a:srgbClr val="088180"/>
          </a:solidFill>
          <a:ln>
            <a:solidFill>
              <a:srgbClr val="0881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34820" name="TextBox 5"/>
          <p:cNvSpPr txBox="1">
            <a:spLocks noChangeArrowheads="1"/>
          </p:cNvSpPr>
          <p:nvPr/>
        </p:nvSpPr>
        <p:spPr bwMode="auto">
          <a:xfrm>
            <a:off x="5003800" y="0"/>
            <a:ext cx="3744913"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GB" altLang="en-US">
                <a:solidFill>
                  <a:srgbClr val="1E1F73"/>
                </a:solidFill>
                <a:latin typeface="Impact" panose="020B0806030902050204" pitchFamily="34" charset="0"/>
              </a:rPr>
              <a:t>Relational conflict and bullying</a:t>
            </a:r>
          </a:p>
        </p:txBody>
      </p:sp>
      <p:pic>
        <p:nvPicPr>
          <p:cNvPr id="34821" name="Picture 6" descr="ABA SEN CMYK - without text.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5288" y="188913"/>
            <a:ext cx="2062162"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Oval 8"/>
          <p:cNvSpPr/>
          <p:nvPr/>
        </p:nvSpPr>
        <p:spPr>
          <a:xfrm>
            <a:off x="179388" y="1881188"/>
            <a:ext cx="3865562" cy="3851275"/>
          </a:xfrm>
          <a:prstGeom prst="ellipse">
            <a:avLst/>
          </a:prstGeom>
          <a:solidFill>
            <a:srgbClr val="08818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2000" dirty="0"/>
              <a:t>Relational </a:t>
            </a:r>
            <a:br>
              <a:rPr lang="en-GB" sz="2000" dirty="0"/>
            </a:br>
            <a:r>
              <a:rPr lang="en-GB" sz="2000" dirty="0"/>
              <a:t>Conflict</a:t>
            </a:r>
            <a:endParaRPr lang="en-US" sz="2000" dirty="0"/>
          </a:p>
        </p:txBody>
      </p:sp>
      <p:sp>
        <p:nvSpPr>
          <p:cNvPr id="10" name="Oval 9"/>
          <p:cNvSpPr/>
          <p:nvPr/>
        </p:nvSpPr>
        <p:spPr>
          <a:xfrm>
            <a:off x="2051050" y="1700213"/>
            <a:ext cx="1512888" cy="1441450"/>
          </a:xfrm>
          <a:prstGeom prst="ellipse">
            <a:avLst/>
          </a:prstGeom>
          <a:solidFill>
            <a:srgbClr val="00004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600" dirty="0"/>
              <a:t>Power Balance</a:t>
            </a:r>
            <a:endParaRPr lang="en-US" sz="1600" dirty="0"/>
          </a:p>
        </p:txBody>
      </p:sp>
      <p:sp>
        <p:nvSpPr>
          <p:cNvPr id="11" name="Oval 10"/>
          <p:cNvSpPr/>
          <p:nvPr/>
        </p:nvSpPr>
        <p:spPr>
          <a:xfrm>
            <a:off x="2916238" y="3141663"/>
            <a:ext cx="1512887" cy="1439862"/>
          </a:xfrm>
          <a:prstGeom prst="ellipse">
            <a:avLst/>
          </a:prstGeom>
          <a:solidFill>
            <a:srgbClr val="00004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600" dirty="0"/>
              <a:t>Occasional</a:t>
            </a:r>
            <a:endParaRPr lang="en-US" sz="1600" dirty="0"/>
          </a:p>
        </p:txBody>
      </p:sp>
      <p:sp>
        <p:nvSpPr>
          <p:cNvPr id="12" name="Oval 11"/>
          <p:cNvSpPr/>
          <p:nvPr/>
        </p:nvSpPr>
        <p:spPr>
          <a:xfrm>
            <a:off x="2587625" y="4654550"/>
            <a:ext cx="1511300" cy="1438275"/>
          </a:xfrm>
          <a:prstGeom prst="ellipse">
            <a:avLst/>
          </a:prstGeom>
          <a:solidFill>
            <a:srgbClr val="00004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600" dirty="0"/>
              <a:t>Accidental</a:t>
            </a:r>
            <a:endParaRPr lang="en-US" sz="1600" dirty="0"/>
          </a:p>
        </p:txBody>
      </p:sp>
      <p:sp>
        <p:nvSpPr>
          <p:cNvPr id="13" name="Oval 12"/>
          <p:cNvSpPr/>
          <p:nvPr/>
        </p:nvSpPr>
        <p:spPr>
          <a:xfrm>
            <a:off x="323850" y="2133600"/>
            <a:ext cx="1511300" cy="1439863"/>
          </a:xfrm>
          <a:prstGeom prst="ellipse">
            <a:avLst/>
          </a:prstGeom>
          <a:solidFill>
            <a:srgbClr val="00004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600" dirty="0"/>
              <a:t>Remorse and effort made to resolve</a:t>
            </a:r>
            <a:endParaRPr lang="en-US" sz="1600" dirty="0"/>
          </a:p>
        </p:txBody>
      </p:sp>
      <p:sp>
        <p:nvSpPr>
          <p:cNvPr id="14" name="Oval 13"/>
          <p:cNvSpPr/>
          <p:nvPr/>
        </p:nvSpPr>
        <p:spPr>
          <a:xfrm>
            <a:off x="5219700" y="1700213"/>
            <a:ext cx="3444875" cy="3600450"/>
          </a:xfrm>
          <a:prstGeom prst="ellipse">
            <a:avLst/>
          </a:prstGeom>
          <a:solidFill>
            <a:srgbClr val="00004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2000" dirty="0"/>
              <a:t>Bullying</a:t>
            </a:r>
            <a:endParaRPr lang="en-US" sz="2000" dirty="0"/>
          </a:p>
        </p:txBody>
      </p:sp>
      <p:sp>
        <p:nvSpPr>
          <p:cNvPr id="15" name="Oval 14"/>
          <p:cNvSpPr/>
          <p:nvPr/>
        </p:nvSpPr>
        <p:spPr>
          <a:xfrm>
            <a:off x="5405438" y="1482725"/>
            <a:ext cx="1512887" cy="1441450"/>
          </a:xfrm>
          <a:prstGeom prst="ellipse">
            <a:avLst/>
          </a:prstGeom>
          <a:solidFill>
            <a:srgbClr val="08818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600" dirty="0"/>
              <a:t>Deliberate</a:t>
            </a:r>
            <a:endParaRPr lang="en-US" sz="1600" dirty="0"/>
          </a:p>
        </p:txBody>
      </p:sp>
      <p:sp>
        <p:nvSpPr>
          <p:cNvPr id="16" name="Oval 15"/>
          <p:cNvSpPr/>
          <p:nvPr/>
        </p:nvSpPr>
        <p:spPr>
          <a:xfrm>
            <a:off x="4643438" y="2779713"/>
            <a:ext cx="1514475" cy="1441450"/>
          </a:xfrm>
          <a:prstGeom prst="ellipse">
            <a:avLst/>
          </a:prstGeom>
          <a:solidFill>
            <a:srgbClr val="08818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600" dirty="0"/>
              <a:t>Repeated</a:t>
            </a:r>
            <a:endParaRPr lang="en-US" sz="1600" dirty="0"/>
          </a:p>
        </p:txBody>
      </p:sp>
      <p:sp>
        <p:nvSpPr>
          <p:cNvPr id="17" name="Oval 16"/>
          <p:cNvSpPr/>
          <p:nvPr/>
        </p:nvSpPr>
        <p:spPr>
          <a:xfrm>
            <a:off x="5260975" y="4291013"/>
            <a:ext cx="1512888" cy="1441450"/>
          </a:xfrm>
          <a:prstGeom prst="ellipse">
            <a:avLst/>
          </a:prstGeom>
          <a:solidFill>
            <a:srgbClr val="08818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600" dirty="0"/>
              <a:t>Imbalance of power</a:t>
            </a:r>
            <a:endParaRPr lang="en-US" sz="1600" dirty="0"/>
          </a:p>
        </p:txBody>
      </p:sp>
      <p:sp>
        <p:nvSpPr>
          <p:cNvPr id="18" name="Oval 17"/>
          <p:cNvSpPr/>
          <p:nvPr/>
        </p:nvSpPr>
        <p:spPr>
          <a:xfrm>
            <a:off x="7235825" y="4148138"/>
            <a:ext cx="1512888" cy="1439862"/>
          </a:xfrm>
          <a:prstGeom prst="ellipse">
            <a:avLst/>
          </a:prstGeom>
          <a:solidFill>
            <a:srgbClr val="08818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600" dirty="0"/>
              <a:t>No remorse</a:t>
            </a:r>
            <a:endParaRPr lang="en-US" sz="1600" dirty="0"/>
          </a:p>
        </p:txBody>
      </p:sp>
      <p:sp>
        <p:nvSpPr>
          <p:cNvPr id="34832" name="Slide Number Placeholder 1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0911521-D552-4A3D-A9B8-B0202CE3939E}" type="slidenum">
              <a:rPr lang="en-GB" altLang="en-US" sz="1200" smtClean="0">
                <a:solidFill>
                  <a:srgbClr val="898989"/>
                </a:solidFill>
              </a:rPr>
              <a:pPr>
                <a:spcBef>
                  <a:spcPct val="0"/>
                </a:spcBef>
                <a:buFontTx/>
                <a:buNone/>
              </a:pPr>
              <a:t>7</a:t>
            </a:fld>
            <a:endParaRPr lang="en-GB" altLang="en-US" sz="1200">
              <a:solidFill>
                <a:srgbClr val="898989"/>
              </a:solidFill>
            </a:endParaRPr>
          </a:p>
        </p:txBody>
      </p:sp>
      <p:pic>
        <p:nvPicPr>
          <p:cNvPr id="4" name="Picture 3">
            <a:extLst>
              <a:ext uri="{FF2B5EF4-FFF2-40B4-BE49-F238E27FC236}">
                <a16:creationId xmlns:a16="http://schemas.microsoft.com/office/drawing/2014/main" id="{B3CF4703-41FD-0D7C-A9A6-B5BA1C7098D2}"/>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89325" y="203359"/>
            <a:ext cx="1771650" cy="726440"/>
          </a:xfrm>
          <a:prstGeom prst="rect">
            <a:avLst/>
          </a:prstGeom>
          <a:noFill/>
          <a:ln>
            <a:noFill/>
          </a:ln>
        </p:spPr>
      </p:pic>
    </p:spTree>
    <p:extLst>
      <p:ext uri="{BB962C8B-B14F-4D97-AF65-F5344CB8AC3E}">
        <p14:creationId xmlns:p14="http://schemas.microsoft.com/office/powerpoint/2010/main" val="13174681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3000" fill="hold"/>
                                        <p:tgtEl>
                                          <p:spTgt spid="13"/>
                                        </p:tgtEl>
                                        <p:attrNameLst>
                                          <p:attrName>ppt_x</p:attrName>
                                        </p:attrNameLst>
                                      </p:cBhvr>
                                      <p:tavLst>
                                        <p:tav tm="0">
                                          <p:val>
                                            <p:strVal val="#ppt_x"/>
                                          </p:val>
                                        </p:tav>
                                        <p:tav tm="100000">
                                          <p:val>
                                            <p:strVal val="#ppt_x"/>
                                          </p:val>
                                        </p:tav>
                                      </p:tavLst>
                                    </p:anim>
                                    <p:anim calcmode="lin" valueType="num">
                                      <p:cBhvr additive="base">
                                        <p:cTn id="18" dur="3000" fill="hold"/>
                                        <p:tgtEl>
                                          <p:spTgt spid="13"/>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additive="base">
                                        <p:cTn id="22" dur="3000" fill="hold"/>
                                        <p:tgtEl>
                                          <p:spTgt spid="10"/>
                                        </p:tgtEl>
                                        <p:attrNameLst>
                                          <p:attrName>ppt_x</p:attrName>
                                        </p:attrNameLst>
                                      </p:cBhvr>
                                      <p:tavLst>
                                        <p:tav tm="0">
                                          <p:val>
                                            <p:strVal val="#ppt_x"/>
                                          </p:val>
                                        </p:tav>
                                        <p:tav tm="100000">
                                          <p:val>
                                            <p:strVal val="#ppt_x"/>
                                          </p:val>
                                        </p:tav>
                                      </p:tavLst>
                                    </p:anim>
                                    <p:anim calcmode="lin" valueType="num">
                                      <p:cBhvr additive="base">
                                        <p:cTn id="23" dur="3000" fill="hold"/>
                                        <p:tgtEl>
                                          <p:spTgt spid="10"/>
                                        </p:tgtEl>
                                        <p:attrNameLst>
                                          <p:attrName>ppt_y</p:attrName>
                                        </p:attrNameLst>
                                      </p:cBhvr>
                                      <p:tavLst>
                                        <p:tav tm="0">
                                          <p:val>
                                            <p:strVal val="1+#ppt_h/2"/>
                                          </p:val>
                                        </p:tav>
                                        <p:tav tm="100000">
                                          <p:val>
                                            <p:strVal val="#ppt_y"/>
                                          </p:val>
                                        </p:tav>
                                      </p:tavLst>
                                    </p:anim>
                                  </p:childTnLst>
                                </p:cTn>
                              </p:par>
                            </p:childTnLst>
                          </p:cTn>
                        </p:par>
                        <p:par>
                          <p:cTn id="24" fill="hold" nodeType="afterGroup">
                            <p:stCondLst>
                              <p:cond delay="6000"/>
                            </p:stCondLst>
                            <p:childTnLst>
                              <p:par>
                                <p:cTn id="25" presetID="2" presetClass="entr" presetSubtype="4"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3000" fill="hold"/>
                                        <p:tgtEl>
                                          <p:spTgt spid="11"/>
                                        </p:tgtEl>
                                        <p:attrNameLst>
                                          <p:attrName>ppt_x</p:attrName>
                                        </p:attrNameLst>
                                      </p:cBhvr>
                                      <p:tavLst>
                                        <p:tav tm="0">
                                          <p:val>
                                            <p:strVal val="#ppt_x"/>
                                          </p:val>
                                        </p:tav>
                                        <p:tav tm="100000">
                                          <p:val>
                                            <p:strVal val="#ppt_x"/>
                                          </p:val>
                                        </p:tav>
                                      </p:tavLst>
                                    </p:anim>
                                    <p:anim calcmode="lin" valueType="num">
                                      <p:cBhvr additive="base">
                                        <p:cTn id="28" dur="3000" fill="hold"/>
                                        <p:tgtEl>
                                          <p:spTgt spid="11"/>
                                        </p:tgtEl>
                                        <p:attrNameLst>
                                          <p:attrName>ppt_y</p:attrName>
                                        </p:attrNameLst>
                                      </p:cBhvr>
                                      <p:tavLst>
                                        <p:tav tm="0">
                                          <p:val>
                                            <p:strVal val="1+#ppt_h/2"/>
                                          </p:val>
                                        </p:tav>
                                        <p:tav tm="100000">
                                          <p:val>
                                            <p:strVal val="#ppt_y"/>
                                          </p:val>
                                        </p:tav>
                                      </p:tavLst>
                                    </p:anim>
                                  </p:childTnLst>
                                </p:cTn>
                              </p:par>
                            </p:childTnLst>
                          </p:cTn>
                        </p:par>
                        <p:par>
                          <p:cTn id="29" fill="hold" nodeType="afterGroup">
                            <p:stCondLst>
                              <p:cond delay="9000"/>
                            </p:stCondLst>
                            <p:childTnLst>
                              <p:par>
                                <p:cTn id="30" presetID="2" presetClass="entr" presetSubtype="4" fill="hold" grpId="0" nodeType="after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additive="base">
                                        <p:cTn id="32" dur="3000" fill="hold"/>
                                        <p:tgtEl>
                                          <p:spTgt spid="12"/>
                                        </p:tgtEl>
                                        <p:attrNameLst>
                                          <p:attrName>ppt_x</p:attrName>
                                        </p:attrNameLst>
                                      </p:cBhvr>
                                      <p:tavLst>
                                        <p:tav tm="0">
                                          <p:val>
                                            <p:strVal val="#ppt_x"/>
                                          </p:val>
                                        </p:tav>
                                        <p:tav tm="100000">
                                          <p:val>
                                            <p:strVal val="#ppt_x"/>
                                          </p:val>
                                        </p:tav>
                                      </p:tavLst>
                                    </p:anim>
                                    <p:anim calcmode="lin" valueType="num">
                                      <p:cBhvr additive="base">
                                        <p:cTn id="33" dur="3000" fill="hold"/>
                                        <p:tgtEl>
                                          <p:spTgt spid="12"/>
                                        </p:tgtEl>
                                        <p:attrNameLst>
                                          <p:attrName>ppt_y</p:attrName>
                                        </p:attrNameLst>
                                      </p:cBhvr>
                                      <p:tavLst>
                                        <p:tav tm="0">
                                          <p:val>
                                            <p:strVal val="1+#ppt_h/2"/>
                                          </p:val>
                                        </p:tav>
                                        <p:tav tm="100000">
                                          <p:val>
                                            <p:strVal val="#ppt_y"/>
                                          </p:val>
                                        </p:tav>
                                      </p:tavLst>
                                    </p:anim>
                                  </p:childTnLst>
                                </p:cTn>
                              </p:par>
                            </p:childTnLst>
                          </p:cTn>
                        </p:par>
                        <p:par>
                          <p:cTn id="34" fill="hold" nodeType="afterGroup">
                            <p:stCondLst>
                              <p:cond delay="12000"/>
                            </p:stCondLst>
                            <p:childTnLst>
                              <p:par>
                                <p:cTn id="35" presetID="2" presetClass="entr" presetSubtype="4" fill="hold" grpId="0" nodeType="after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3000" fill="hold"/>
                                        <p:tgtEl>
                                          <p:spTgt spid="16"/>
                                        </p:tgtEl>
                                        <p:attrNameLst>
                                          <p:attrName>ppt_x</p:attrName>
                                        </p:attrNameLst>
                                      </p:cBhvr>
                                      <p:tavLst>
                                        <p:tav tm="0">
                                          <p:val>
                                            <p:strVal val="#ppt_x"/>
                                          </p:val>
                                        </p:tav>
                                        <p:tav tm="100000">
                                          <p:val>
                                            <p:strVal val="#ppt_x"/>
                                          </p:val>
                                        </p:tav>
                                      </p:tavLst>
                                    </p:anim>
                                    <p:anim calcmode="lin" valueType="num">
                                      <p:cBhvr additive="base">
                                        <p:cTn id="38" dur="3000" fill="hold"/>
                                        <p:tgtEl>
                                          <p:spTgt spid="16"/>
                                        </p:tgtEl>
                                        <p:attrNameLst>
                                          <p:attrName>ppt_y</p:attrName>
                                        </p:attrNameLst>
                                      </p:cBhvr>
                                      <p:tavLst>
                                        <p:tav tm="0">
                                          <p:val>
                                            <p:strVal val="1+#ppt_h/2"/>
                                          </p:val>
                                        </p:tav>
                                        <p:tav tm="100000">
                                          <p:val>
                                            <p:strVal val="#ppt_y"/>
                                          </p:val>
                                        </p:tav>
                                      </p:tavLst>
                                    </p:anim>
                                  </p:childTnLst>
                                </p:cTn>
                              </p:par>
                            </p:childTnLst>
                          </p:cTn>
                        </p:par>
                        <p:par>
                          <p:cTn id="39" fill="hold" nodeType="afterGroup">
                            <p:stCondLst>
                              <p:cond delay="15000"/>
                            </p:stCondLst>
                            <p:childTnLst>
                              <p:par>
                                <p:cTn id="40" presetID="2" presetClass="entr" presetSubtype="4" fill="hold" grpId="0" nodeType="after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3000" fill="hold"/>
                                        <p:tgtEl>
                                          <p:spTgt spid="15"/>
                                        </p:tgtEl>
                                        <p:attrNameLst>
                                          <p:attrName>ppt_x</p:attrName>
                                        </p:attrNameLst>
                                      </p:cBhvr>
                                      <p:tavLst>
                                        <p:tav tm="0">
                                          <p:val>
                                            <p:strVal val="#ppt_x"/>
                                          </p:val>
                                        </p:tav>
                                        <p:tav tm="100000">
                                          <p:val>
                                            <p:strVal val="#ppt_x"/>
                                          </p:val>
                                        </p:tav>
                                      </p:tavLst>
                                    </p:anim>
                                    <p:anim calcmode="lin" valueType="num">
                                      <p:cBhvr additive="base">
                                        <p:cTn id="43" dur="3000" fill="hold"/>
                                        <p:tgtEl>
                                          <p:spTgt spid="15"/>
                                        </p:tgtEl>
                                        <p:attrNameLst>
                                          <p:attrName>ppt_y</p:attrName>
                                        </p:attrNameLst>
                                      </p:cBhvr>
                                      <p:tavLst>
                                        <p:tav tm="0">
                                          <p:val>
                                            <p:strVal val="1+#ppt_h/2"/>
                                          </p:val>
                                        </p:tav>
                                        <p:tav tm="100000">
                                          <p:val>
                                            <p:strVal val="#ppt_y"/>
                                          </p:val>
                                        </p:tav>
                                      </p:tavLst>
                                    </p:anim>
                                  </p:childTnLst>
                                </p:cTn>
                              </p:par>
                            </p:childTnLst>
                          </p:cTn>
                        </p:par>
                        <p:par>
                          <p:cTn id="44" fill="hold" nodeType="afterGroup">
                            <p:stCondLst>
                              <p:cond delay="18000"/>
                            </p:stCondLst>
                            <p:childTnLst>
                              <p:par>
                                <p:cTn id="45" presetID="2" presetClass="entr" presetSubtype="4"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additive="base">
                                        <p:cTn id="47" dur="3000" fill="hold"/>
                                        <p:tgtEl>
                                          <p:spTgt spid="17"/>
                                        </p:tgtEl>
                                        <p:attrNameLst>
                                          <p:attrName>ppt_x</p:attrName>
                                        </p:attrNameLst>
                                      </p:cBhvr>
                                      <p:tavLst>
                                        <p:tav tm="0">
                                          <p:val>
                                            <p:strVal val="#ppt_x"/>
                                          </p:val>
                                        </p:tav>
                                        <p:tav tm="100000">
                                          <p:val>
                                            <p:strVal val="#ppt_x"/>
                                          </p:val>
                                        </p:tav>
                                      </p:tavLst>
                                    </p:anim>
                                    <p:anim calcmode="lin" valueType="num">
                                      <p:cBhvr additive="base">
                                        <p:cTn id="48" dur="3000" fill="hold"/>
                                        <p:tgtEl>
                                          <p:spTgt spid="17"/>
                                        </p:tgtEl>
                                        <p:attrNameLst>
                                          <p:attrName>ppt_y</p:attrName>
                                        </p:attrNameLst>
                                      </p:cBhvr>
                                      <p:tavLst>
                                        <p:tav tm="0">
                                          <p:val>
                                            <p:strVal val="1+#ppt_h/2"/>
                                          </p:val>
                                        </p:tav>
                                        <p:tav tm="100000">
                                          <p:val>
                                            <p:strVal val="#ppt_y"/>
                                          </p:val>
                                        </p:tav>
                                      </p:tavLst>
                                    </p:anim>
                                  </p:childTnLst>
                                </p:cTn>
                              </p:par>
                            </p:childTnLst>
                          </p:cTn>
                        </p:par>
                        <p:par>
                          <p:cTn id="49" fill="hold" nodeType="afterGroup">
                            <p:stCondLst>
                              <p:cond delay="21000"/>
                            </p:stCondLst>
                            <p:childTnLst>
                              <p:par>
                                <p:cTn id="50" presetID="2" presetClass="entr" presetSubtype="4" fill="hold" grpId="0" nodeType="afterEffect">
                                  <p:stCondLst>
                                    <p:cond delay="0"/>
                                  </p:stCondLst>
                                  <p:childTnLst>
                                    <p:set>
                                      <p:cBhvr>
                                        <p:cTn id="51" dur="1" fill="hold">
                                          <p:stCondLst>
                                            <p:cond delay="0"/>
                                          </p:stCondLst>
                                        </p:cTn>
                                        <p:tgtEl>
                                          <p:spTgt spid="18"/>
                                        </p:tgtEl>
                                        <p:attrNameLst>
                                          <p:attrName>style.visibility</p:attrName>
                                        </p:attrNameLst>
                                      </p:cBhvr>
                                      <p:to>
                                        <p:strVal val="visible"/>
                                      </p:to>
                                    </p:set>
                                    <p:anim calcmode="lin" valueType="num">
                                      <p:cBhvr additive="base">
                                        <p:cTn id="52" dur="3000" fill="hold"/>
                                        <p:tgtEl>
                                          <p:spTgt spid="18"/>
                                        </p:tgtEl>
                                        <p:attrNameLst>
                                          <p:attrName>ppt_x</p:attrName>
                                        </p:attrNameLst>
                                      </p:cBhvr>
                                      <p:tavLst>
                                        <p:tav tm="0">
                                          <p:val>
                                            <p:strVal val="#ppt_x"/>
                                          </p:val>
                                        </p:tav>
                                        <p:tav tm="100000">
                                          <p:val>
                                            <p:strVal val="#ppt_x"/>
                                          </p:val>
                                        </p:tav>
                                      </p:tavLst>
                                    </p:anim>
                                    <p:anim calcmode="lin" valueType="num">
                                      <p:cBhvr additive="base">
                                        <p:cTn id="53" dur="30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8313" y="1125538"/>
            <a:ext cx="8280400" cy="71437"/>
          </a:xfrm>
          <a:prstGeom prst="rect">
            <a:avLst/>
          </a:prstGeom>
          <a:solidFill>
            <a:srgbClr val="088180"/>
          </a:solidFill>
          <a:ln>
            <a:solidFill>
              <a:srgbClr val="0881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3" name="Rectangle 2"/>
          <p:cNvSpPr/>
          <p:nvPr/>
        </p:nvSpPr>
        <p:spPr>
          <a:xfrm>
            <a:off x="395288" y="6165850"/>
            <a:ext cx="8353425" cy="71438"/>
          </a:xfrm>
          <a:prstGeom prst="rect">
            <a:avLst/>
          </a:prstGeom>
          <a:solidFill>
            <a:srgbClr val="088180"/>
          </a:solidFill>
          <a:ln>
            <a:solidFill>
              <a:srgbClr val="0881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36868" name="TextBox 5"/>
          <p:cNvSpPr txBox="1">
            <a:spLocks noChangeArrowheads="1"/>
          </p:cNvSpPr>
          <p:nvPr/>
        </p:nvSpPr>
        <p:spPr bwMode="auto">
          <a:xfrm>
            <a:off x="468313" y="260350"/>
            <a:ext cx="82804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GB" altLang="en-US">
                <a:solidFill>
                  <a:srgbClr val="1E1F73"/>
                </a:solidFill>
                <a:latin typeface="Impact" panose="020B0806030902050204" pitchFamily="34" charset="0"/>
              </a:rPr>
              <a:t>The traditional view</a:t>
            </a:r>
          </a:p>
        </p:txBody>
      </p:sp>
      <p:pic>
        <p:nvPicPr>
          <p:cNvPr id="36869" name="Picture 6" descr="ABA SEN CMYK - without text.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5288" y="188913"/>
            <a:ext cx="2062162"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Oval 8"/>
          <p:cNvSpPr/>
          <p:nvPr/>
        </p:nvSpPr>
        <p:spPr>
          <a:xfrm>
            <a:off x="3708400" y="2060575"/>
            <a:ext cx="3598863" cy="3673475"/>
          </a:xfrm>
          <a:prstGeom prst="ellipse">
            <a:avLst/>
          </a:prstGeom>
          <a:solidFill>
            <a:srgbClr val="088180">
              <a:alpha val="63000"/>
            </a:srgbClr>
          </a:solidFill>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fontAlgn="auto" hangingPunct="1">
              <a:spcBef>
                <a:spcPts val="0"/>
              </a:spcBef>
              <a:spcAft>
                <a:spcPts val="0"/>
              </a:spcAft>
              <a:defRPr/>
            </a:pPr>
            <a:r>
              <a:rPr lang="en-GB" sz="4400" dirty="0"/>
              <a:t>Bully</a:t>
            </a:r>
            <a:endParaRPr lang="en-US" dirty="0"/>
          </a:p>
        </p:txBody>
      </p:sp>
      <p:sp>
        <p:nvSpPr>
          <p:cNvPr id="10" name="Oval 9"/>
          <p:cNvSpPr/>
          <p:nvPr/>
        </p:nvSpPr>
        <p:spPr>
          <a:xfrm>
            <a:off x="1044575" y="2060575"/>
            <a:ext cx="3598863" cy="3671888"/>
          </a:xfrm>
          <a:prstGeom prst="ellipse">
            <a:avLst/>
          </a:prstGeom>
          <a:solidFill>
            <a:srgbClr val="1E1E73">
              <a:alpha val="63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4400" dirty="0"/>
              <a:t>Victim</a:t>
            </a:r>
            <a:endParaRPr lang="en-US" sz="4400" dirty="0"/>
          </a:p>
        </p:txBody>
      </p:sp>
      <p:sp>
        <p:nvSpPr>
          <p:cNvPr id="36872" name="Slide Number Placeholder 7"/>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F1EC9EA-F8E6-465D-AAA1-1AB733BAEE50}" type="slidenum">
              <a:rPr lang="en-GB" altLang="en-US" sz="1200" smtClean="0">
                <a:solidFill>
                  <a:srgbClr val="898989"/>
                </a:solidFill>
              </a:rPr>
              <a:pPr>
                <a:spcBef>
                  <a:spcPct val="0"/>
                </a:spcBef>
                <a:buFontTx/>
                <a:buNone/>
              </a:pPr>
              <a:t>8</a:t>
            </a:fld>
            <a:endParaRPr lang="en-GB" altLang="en-US" sz="1200">
              <a:solidFill>
                <a:srgbClr val="898989"/>
              </a:solidFill>
            </a:endParaRPr>
          </a:p>
        </p:txBody>
      </p:sp>
      <p:grpSp>
        <p:nvGrpSpPr>
          <p:cNvPr id="4" name="Group 17"/>
          <p:cNvGrpSpPr>
            <a:grpSpLocks/>
          </p:cNvGrpSpPr>
          <p:nvPr/>
        </p:nvGrpSpPr>
        <p:grpSpPr bwMode="auto">
          <a:xfrm>
            <a:off x="1331913" y="1412875"/>
            <a:ext cx="1882775" cy="1285875"/>
            <a:chOff x="3838713" y="1450158"/>
            <a:chExt cx="1882149" cy="1286907"/>
          </a:xfrm>
        </p:grpSpPr>
        <p:sp>
          <p:nvSpPr>
            <p:cNvPr id="36880" name="TextBox 6"/>
            <p:cNvSpPr txBox="1">
              <a:spLocks noChangeArrowheads="1"/>
            </p:cNvSpPr>
            <p:nvPr/>
          </p:nvSpPr>
          <p:spPr bwMode="auto">
            <a:xfrm>
              <a:off x="3838713" y="1450158"/>
              <a:ext cx="1882149" cy="461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b="1">
                  <a:latin typeface="Arial" panose="020B0604020202020204" pitchFamily="34" charset="0"/>
                </a:rPr>
                <a:t>Find out</a:t>
              </a:r>
            </a:p>
          </p:txBody>
        </p:sp>
        <p:cxnSp>
          <p:nvCxnSpPr>
            <p:cNvPr id="13" name="Straight Connector 12"/>
            <p:cNvCxnSpPr/>
            <p:nvPr/>
          </p:nvCxnSpPr>
          <p:spPr>
            <a:xfrm>
              <a:off x="4557611" y="1882305"/>
              <a:ext cx="233285" cy="85476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5" name="Group 18"/>
          <p:cNvGrpSpPr>
            <a:grpSpLocks/>
          </p:cNvGrpSpPr>
          <p:nvPr/>
        </p:nvGrpSpPr>
        <p:grpSpPr bwMode="auto">
          <a:xfrm>
            <a:off x="3214688" y="1382713"/>
            <a:ext cx="2532062" cy="2771775"/>
            <a:chOff x="5720862" y="1420618"/>
            <a:chExt cx="2532185" cy="2771554"/>
          </a:xfrm>
        </p:grpSpPr>
        <p:sp>
          <p:nvSpPr>
            <p:cNvPr id="36878" name="TextBox 7"/>
            <p:cNvSpPr txBox="1">
              <a:spLocks noChangeArrowheads="1"/>
            </p:cNvSpPr>
            <p:nvPr/>
          </p:nvSpPr>
          <p:spPr bwMode="auto">
            <a:xfrm>
              <a:off x="5720862" y="1420618"/>
              <a:ext cx="25321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b="1">
                  <a:latin typeface="Arial" panose="020B0604020202020204" pitchFamily="34" charset="0"/>
                </a:rPr>
                <a:t>what happened</a:t>
              </a:r>
            </a:p>
          </p:txBody>
        </p:sp>
        <p:cxnSp>
          <p:nvCxnSpPr>
            <p:cNvPr id="16" name="Straight Connector 15"/>
            <p:cNvCxnSpPr/>
            <p:nvPr/>
          </p:nvCxnSpPr>
          <p:spPr>
            <a:xfrm flipH="1">
              <a:off x="6555928" y="1882543"/>
              <a:ext cx="161933" cy="2309629"/>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6" name="Group 19"/>
          <p:cNvGrpSpPr>
            <a:grpSpLocks/>
          </p:cNvGrpSpPr>
          <p:nvPr/>
        </p:nvGrpSpPr>
        <p:grpSpPr bwMode="auto">
          <a:xfrm>
            <a:off x="6156325" y="1412875"/>
            <a:ext cx="2447925" cy="1728788"/>
            <a:chOff x="8253047" y="1666239"/>
            <a:chExt cx="2532185" cy="1513059"/>
          </a:xfrm>
        </p:grpSpPr>
        <p:sp>
          <p:nvSpPr>
            <p:cNvPr id="36876" name="TextBox 8"/>
            <p:cNvSpPr txBox="1">
              <a:spLocks noChangeArrowheads="1"/>
            </p:cNvSpPr>
            <p:nvPr/>
          </p:nvSpPr>
          <p:spPr bwMode="auto">
            <a:xfrm>
              <a:off x="8253047" y="1666239"/>
              <a:ext cx="25321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b="1">
                  <a:latin typeface="Arial" panose="020B0604020202020204" pitchFamily="34" charset="0"/>
                </a:rPr>
                <a:t>and sort it out</a:t>
              </a:r>
            </a:p>
          </p:txBody>
        </p:sp>
        <p:cxnSp>
          <p:nvCxnSpPr>
            <p:cNvPr id="19" name="Straight Connector 18"/>
            <p:cNvCxnSpPr/>
            <p:nvPr/>
          </p:nvCxnSpPr>
          <p:spPr>
            <a:xfrm flipH="1">
              <a:off x="8440251" y="2106680"/>
              <a:ext cx="632226" cy="1072618"/>
            </a:xfrm>
            <a:prstGeom prst="line">
              <a:avLst/>
            </a:prstGeom>
          </p:spPr>
          <p:style>
            <a:lnRef idx="1">
              <a:schemeClr val="accent1"/>
            </a:lnRef>
            <a:fillRef idx="0">
              <a:schemeClr val="accent1"/>
            </a:fillRef>
            <a:effectRef idx="0">
              <a:schemeClr val="accent1"/>
            </a:effectRef>
            <a:fontRef idx="minor">
              <a:schemeClr val="tx1"/>
            </a:fontRef>
          </p:style>
        </p:cxnSp>
      </p:grpSp>
      <p:pic>
        <p:nvPicPr>
          <p:cNvPr id="7" name="Picture 6">
            <a:extLst>
              <a:ext uri="{FF2B5EF4-FFF2-40B4-BE49-F238E27FC236}">
                <a16:creationId xmlns:a16="http://schemas.microsoft.com/office/drawing/2014/main" id="{591E9F63-DF82-0B58-797E-A07E16A638F6}"/>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84766" y="369222"/>
            <a:ext cx="1771650" cy="726440"/>
          </a:xfrm>
          <a:prstGeom prst="rect">
            <a:avLst/>
          </a:prstGeom>
          <a:noFill/>
          <a:ln>
            <a:noFill/>
          </a:ln>
        </p:spPr>
      </p:pic>
    </p:spTree>
    <p:extLst>
      <p:ext uri="{BB962C8B-B14F-4D97-AF65-F5344CB8AC3E}">
        <p14:creationId xmlns:p14="http://schemas.microsoft.com/office/powerpoint/2010/main" val="31170990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Oval 19"/>
          <p:cNvSpPr/>
          <p:nvPr/>
        </p:nvSpPr>
        <p:spPr>
          <a:xfrm>
            <a:off x="3157538" y="1268413"/>
            <a:ext cx="2698750" cy="2700337"/>
          </a:xfrm>
          <a:prstGeom prst="ellipse">
            <a:avLst/>
          </a:prstGeom>
          <a:solidFill>
            <a:srgbClr val="1E1F73">
              <a:alpha val="70000"/>
            </a:srgb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fontAlgn="auto" hangingPunct="1">
              <a:spcBef>
                <a:spcPts val="0"/>
              </a:spcBef>
              <a:spcAft>
                <a:spcPts val="0"/>
              </a:spcAft>
              <a:defRPr/>
            </a:pPr>
            <a:r>
              <a:rPr lang="en-GB" sz="2800" dirty="0">
                <a:latin typeface="Arial" panose="020B0604020202020204" pitchFamily="34" charset="0"/>
                <a:cs typeface="Arial" panose="020B0604020202020204" pitchFamily="34" charset="0"/>
              </a:rPr>
              <a:t>The community </a:t>
            </a:r>
          </a:p>
          <a:p>
            <a:pPr algn="ctr" eaLnBrk="1" fontAlgn="auto" hangingPunct="1">
              <a:spcBef>
                <a:spcPts val="0"/>
              </a:spcBef>
              <a:spcAft>
                <a:spcPts val="0"/>
              </a:spcAft>
              <a:defRPr/>
            </a:pPr>
            <a:endParaRPr lang="en-GB" sz="2800" b="1" dirty="0">
              <a:latin typeface="Arial" panose="020B0604020202020204" pitchFamily="34" charset="0"/>
              <a:cs typeface="Arial" panose="020B0604020202020204" pitchFamily="34" charset="0"/>
            </a:endParaRPr>
          </a:p>
        </p:txBody>
      </p:sp>
      <p:sp>
        <p:nvSpPr>
          <p:cNvPr id="2" name="Rectangle 1"/>
          <p:cNvSpPr/>
          <p:nvPr/>
        </p:nvSpPr>
        <p:spPr>
          <a:xfrm>
            <a:off x="468313" y="1125538"/>
            <a:ext cx="8280400" cy="71437"/>
          </a:xfrm>
          <a:prstGeom prst="rect">
            <a:avLst/>
          </a:prstGeom>
          <a:solidFill>
            <a:srgbClr val="088180"/>
          </a:solidFill>
          <a:ln>
            <a:solidFill>
              <a:srgbClr val="0881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3" name="Rectangle 2"/>
          <p:cNvSpPr/>
          <p:nvPr/>
        </p:nvSpPr>
        <p:spPr>
          <a:xfrm>
            <a:off x="395288" y="6165850"/>
            <a:ext cx="8353425" cy="71438"/>
          </a:xfrm>
          <a:prstGeom prst="rect">
            <a:avLst/>
          </a:prstGeom>
          <a:solidFill>
            <a:srgbClr val="088180"/>
          </a:solidFill>
          <a:ln>
            <a:solidFill>
              <a:srgbClr val="08818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38917" name="TextBox 5"/>
          <p:cNvSpPr txBox="1">
            <a:spLocks noChangeArrowheads="1"/>
          </p:cNvSpPr>
          <p:nvPr/>
        </p:nvSpPr>
        <p:spPr bwMode="auto">
          <a:xfrm>
            <a:off x="468313" y="260350"/>
            <a:ext cx="82804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GB" altLang="en-US">
                <a:solidFill>
                  <a:srgbClr val="1E1F73"/>
                </a:solidFill>
                <a:latin typeface="Impact" panose="020B0806030902050204" pitchFamily="34" charset="0"/>
              </a:rPr>
              <a:t>Labels </a:t>
            </a:r>
          </a:p>
        </p:txBody>
      </p:sp>
      <p:pic>
        <p:nvPicPr>
          <p:cNvPr id="38918" name="Picture 6" descr="ABA SEN CMYK - without text.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5288" y="188913"/>
            <a:ext cx="2062162"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Oval 8"/>
          <p:cNvSpPr/>
          <p:nvPr/>
        </p:nvSpPr>
        <p:spPr>
          <a:xfrm>
            <a:off x="4392613" y="3321050"/>
            <a:ext cx="2700337" cy="2700338"/>
          </a:xfrm>
          <a:prstGeom prst="ellipse">
            <a:avLst/>
          </a:prstGeom>
          <a:solidFill>
            <a:srgbClr val="6E298D">
              <a:alpha val="63000"/>
            </a:srgbClr>
          </a:solidFill>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fontAlgn="auto" hangingPunct="1">
              <a:spcBef>
                <a:spcPts val="0"/>
              </a:spcBef>
              <a:spcAft>
                <a:spcPts val="0"/>
              </a:spcAft>
              <a:defRPr/>
            </a:pPr>
            <a:r>
              <a:rPr lang="en-GB" sz="2400" dirty="0">
                <a:latin typeface="Arial" panose="020B0604020202020204" pitchFamily="34" charset="0"/>
                <a:cs typeface="Arial" panose="020B0604020202020204" pitchFamily="34" charset="0"/>
              </a:rPr>
              <a:t>Children and young people who bully/display bullying behaviour</a:t>
            </a:r>
          </a:p>
        </p:txBody>
      </p:sp>
      <p:sp>
        <p:nvSpPr>
          <p:cNvPr id="10" name="Oval 9"/>
          <p:cNvSpPr/>
          <p:nvPr/>
        </p:nvSpPr>
        <p:spPr>
          <a:xfrm>
            <a:off x="1979613" y="3321050"/>
            <a:ext cx="2700337" cy="2700338"/>
          </a:xfrm>
          <a:prstGeom prst="ellipse">
            <a:avLst/>
          </a:prstGeom>
          <a:solidFill>
            <a:srgbClr val="088180">
              <a:alpha val="63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2400" dirty="0">
                <a:latin typeface="Arial" panose="020B0604020202020204" pitchFamily="34" charset="0"/>
                <a:cs typeface="Arial" panose="020B0604020202020204" pitchFamily="34" charset="0"/>
              </a:rPr>
              <a:t>Children and young people who have been bullied</a:t>
            </a:r>
          </a:p>
        </p:txBody>
      </p:sp>
      <p:sp>
        <p:nvSpPr>
          <p:cNvPr id="38921" name="Slide Number Placeholder 7"/>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5C22C87-5E27-4156-B5C5-082FED271E8D}" type="slidenum">
              <a:rPr lang="en-GB" altLang="en-US" sz="1200" smtClean="0">
                <a:solidFill>
                  <a:srgbClr val="898989"/>
                </a:solidFill>
              </a:rPr>
              <a:pPr>
                <a:spcBef>
                  <a:spcPct val="0"/>
                </a:spcBef>
                <a:buFontTx/>
                <a:buNone/>
              </a:pPr>
              <a:t>9</a:t>
            </a:fld>
            <a:endParaRPr lang="en-GB" altLang="en-US" sz="1200">
              <a:solidFill>
                <a:srgbClr val="898989"/>
              </a:solidFill>
            </a:endParaRPr>
          </a:p>
        </p:txBody>
      </p:sp>
      <p:pic>
        <p:nvPicPr>
          <p:cNvPr id="4" name="Picture 3">
            <a:extLst>
              <a:ext uri="{FF2B5EF4-FFF2-40B4-BE49-F238E27FC236}">
                <a16:creationId xmlns:a16="http://schemas.microsoft.com/office/drawing/2014/main" id="{43DFA983-A4D7-2375-EB0E-081E8AA8BC04}"/>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84638" y="326867"/>
            <a:ext cx="1771650" cy="726440"/>
          </a:xfrm>
          <a:prstGeom prst="rect">
            <a:avLst/>
          </a:prstGeom>
          <a:noFill/>
          <a:ln>
            <a:noFill/>
          </a:ln>
        </p:spPr>
      </p:pic>
    </p:spTree>
    <p:extLst>
      <p:ext uri="{BB962C8B-B14F-4D97-AF65-F5344CB8AC3E}">
        <p14:creationId xmlns:p14="http://schemas.microsoft.com/office/powerpoint/2010/main" val="27335889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TotalTime>
  <Words>1241</Words>
  <Application>Microsoft Office PowerPoint</Application>
  <PresentationFormat>On-screen Show (4:3)</PresentationFormat>
  <Paragraphs>213</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Impact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Martha Evans</dc:creator>
  <cp:lastModifiedBy>Tiba Maged Ahmed Sonkor</cp:lastModifiedBy>
  <cp:revision>8</cp:revision>
  <dcterms:created xsi:type="dcterms:W3CDTF">2015-06-16T17:10:43Z</dcterms:created>
  <dcterms:modified xsi:type="dcterms:W3CDTF">2025-04-22T03:28:14Z</dcterms:modified>
</cp:coreProperties>
</file>