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ubik Ligh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Indie Flower"/>
      <p:regular r:id="rId31"/>
    </p:embeddedFont>
    <p:embeddedFont>
      <p:font typeface="Rubik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ubikLight-boldItalic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font" Target="fonts/Rubik-italic.fntdata"/><Relationship Id="rId25" Type="http://schemas.openxmlformats.org/officeDocument/2006/relationships/font" Target="fonts/RubikLight-italic.fntdata"/><Relationship Id="rId7" Type="http://schemas.openxmlformats.org/officeDocument/2006/relationships/slide" Target="slides/slide2.xml"/><Relationship Id="rId33" Type="http://schemas.openxmlformats.org/officeDocument/2006/relationships/font" Target="fonts/Rubik-bold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customXml" Target="../customXml/item3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Lato-italic.fntdata"/><Relationship Id="rId16" Type="http://schemas.openxmlformats.org/officeDocument/2006/relationships/slide" Target="slides/slide11.xml"/><Relationship Id="rId24" Type="http://schemas.openxmlformats.org/officeDocument/2006/relationships/font" Target="fonts/RubikLight-bold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Rubik-regular.fntdata"/><Relationship Id="rId37" Type="http://schemas.openxmlformats.org/officeDocument/2006/relationships/customXml" Target="../customXml/item2.xml"/><Relationship Id="rId23" Type="http://schemas.openxmlformats.org/officeDocument/2006/relationships/font" Target="fonts/RubikLight-regular.fntdata"/><Relationship Id="rId28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1.xml"/><Relationship Id="rId31" Type="http://schemas.openxmlformats.org/officeDocument/2006/relationships/font" Target="fonts/IndieFlower-regular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Lato-regular.fntdata"/><Relationship Id="rId30" Type="http://schemas.openxmlformats.org/officeDocument/2006/relationships/font" Target="fonts/Lato-boldItalic.fntdata"/><Relationship Id="rId35" Type="http://schemas.openxmlformats.org/officeDocument/2006/relationships/font" Target="fonts/Rubik-boldItalic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db170c29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3db170c29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844aea9e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844aea9e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844aea9e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d844aea9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3f96c34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e3f96c34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3f96c34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e3f96c34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3f96c34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e3f96c34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3f96c34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3f96c34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e3f96c34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e3f96c34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b037fe8d8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b037fe8d8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df5e36a1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df5e36a1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b037fe8d8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3b037fe8d8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da8846a9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da8846a9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a8846a99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a8846a99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844aea9e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d844aea9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844aea9e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d844aea9e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e3f96c3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e3f96c3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d844aea9e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d844aea9e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hyperlink" Target="https://www.commonsense.org/education/videos/the-power-of-words" TargetMode="External"/><Relationship Id="rId5" Type="http://schemas.openxmlformats.org/officeDocument/2006/relationships/hyperlink" Target="http://www.youtube.com/watch?v=kRHjmYO-c6w" TargetMode="External"/><Relationship Id="rId6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hyperlink" Target="https://www.commonsense.org/education/videos/the-power-of-words" TargetMode="External"/><Relationship Id="rId5" Type="http://schemas.openxmlformats.org/officeDocument/2006/relationships/hyperlink" Target="http://www.youtube.com/watch?v=kRHjmYO-c6w" TargetMode="External"/><Relationship Id="rId6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The Power </a:t>
            </a:r>
            <a:br>
              <a:rPr lang="en" sz="3600">
                <a:latin typeface="Rubik"/>
                <a:ea typeface="Rubik"/>
                <a:cs typeface="Rubik"/>
                <a:sym typeface="Rubik"/>
              </a:rPr>
            </a:br>
            <a:r>
              <a:rPr lang="en" sz="3600">
                <a:latin typeface="Rubik"/>
                <a:ea typeface="Rubik"/>
                <a:cs typeface="Rubik"/>
                <a:sym typeface="Rubik"/>
              </a:rPr>
              <a:t>of Words</a:t>
            </a:r>
            <a:endParaRPr sz="6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3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5">
            <a:alphaModFix/>
          </a:blip>
          <a:srcRect b="0" l="10888" r="654" t="4058"/>
          <a:stretch/>
        </p:blipFill>
        <p:spPr>
          <a:xfrm>
            <a:off x="3631050" y="0"/>
            <a:ext cx="5512950" cy="518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/>
          <p:nvPr/>
        </p:nvSpPr>
        <p:spPr>
          <a:xfrm>
            <a:off x="-11725" y="-5850"/>
            <a:ext cx="9155700" cy="4663200"/>
          </a:xfrm>
          <a:prstGeom prst="rect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3004975" y="620975"/>
            <a:ext cx="4634100" cy="3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</a:t>
            </a: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tep away.</a:t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</a:t>
            </a: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ell a trusted adult.</a:t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O</a:t>
            </a: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 sites first.</a:t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</a:t>
            </a: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ause and think online.</a:t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300" y="746575"/>
            <a:ext cx="426225" cy="4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300" y="1656550"/>
            <a:ext cx="426225" cy="4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300" y="2566525"/>
            <a:ext cx="426225" cy="4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300" y="3476500"/>
            <a:ext cx="426225" cy="4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/>
          <p:nvPr/>
        </p:nvSpPr>
        <p:spPr>
          <a:xfrm>
            <a:off x="0" y="609550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569575" y="1303425"/>
            <a:ext cx="7928400" cy="31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For each statement that is read, think about whether it would be OK or not to send that as a message to someone in a video game or as a comment.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After you decide: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If you think it's OK, move to or stay on the OK side.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If you think it's not OK, move to or stay on the Not OK side.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If you're not sure, stand on top of the line.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Be prepared to share why you chose the side you did.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4" name="Google Shape;134;p14"/>
          <p:cNvPicPr preferRelativeResize="0"/>
          <p:nvPr/>
        </p:nvPicPr>
        <p:blipFill rotWithShape="1">
          <a:blip r:embed="rId3">
            <a:alphaModFix/>
          </a:blip>
          <a:srcRect b="-7816" l="-2609" r="-2598" t="-7816"/>
          <a:stretch/>
        </p:blipFill>
        <p:spPr>
          <a:xfrm>
            <a:off x="198825" y="190700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 txBox="1"/>
          <p:nvPr/>
        </p:nvSpPr>
        <p:spPr>
          <a:xfrm>
            <a:off x="569575" y="190700"/>
            <a:ext cx="2511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WRAP UP: CROSSING THE LINE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4">
            <a:alphaModFix/>
          </a:blip>
          <a:srcRect b="11410" l="0" r="0" t="19519"/>
          <a:stretch/>
        </p:blipFill>
        <p:spPr>
          <a:xfrm>
            <a:off x="7035198" y="3750075"/>
            <a:ext cx="1917648" cy="101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0" y="1931550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"You are an idiot."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/>
          </a:blip>
          <a:srcRect b="-7816" l="-2609" r="-2598" t="-7816"/>
          <a:stretch/>
        </p:blipFill>
        <p:spPr>
          <a:xfrm>
            <a:off x="198825" y="190700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/>
        </p:nvSpPr>
        <p:spPr>
          <a:xfrm>
            <a:off x="569575" y="190700"/>
            <a:ext cx="2511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WRAP UP: CROSSING THE LINE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850" y="2242725"/>
            <a:ext cx="1554925" cy="259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/>
        </p:nvSpPr>
        <p:spPr>
          <a:xfrm>
            <a:off x="0" y="1931550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"I'm having a party and </a:t>
            </a:r>
            <a:endParaRPr sz="4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you're not invited."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 b="-7816" l="-2609" r="-2598" t="-7816"/>
          <a:stretch/>
        </p:blipFill>
        <p:spPr>
          <a:xfrm>
            <a:off x="198825" y="190700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569575" y="190700"/>
            <a:ext cx="2511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WRAP UP: CROSSING THE LINE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4">
            <a:alphaModFix/>
          </a:blip>
          <a:srcRect b="34503" l="28064" r="27146" t="0"/>
          <a:stretch/>
        </p:blipFill>
        <p:spPr>
          <a:xfrm>
            <a:off x="-47725" y="2256525"/>
            <a:ext cx="3044874" cy="240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/>
        </p:nvSpPr>
        <p:spPr>
          <a:xfrm>
            <a:off x="0" y="1931550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"</a:t>
            </a:r>
            <a:r>
              <a:rPr lang="en" sz="4000">
                <a:latin typeface="Rubik"/>
                <a:ea typeface="Rubik"/>
                <a:cs typeface="Rubik"/>
                <a:sym typeface="Rubik"/>
              </a:rPr>
              <a:t>I like your new haircut."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 b="-7816" l="-2609" r="-2598" t="-7816"/>
          <a:stretch/>
        </p:blipFill>
        <p:spPr>
          <a:xfrm>
            <a:off x="198825" y="190700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/>
        </p:nvSpPr>
        <p:spPr>
          <a:xfrm>
            <a:off x="569575" y="190700"/>
            <a:ext cx="2511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WRAP UP: CROSSING THE LINE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 rotWithShape="1">
          <a:blip r:embed="rId4">
            <a:alphaModFix/>
          </a:blip>
          <a:srcRect b="55620" l="0" r="0" t="0"/>
          <a:stretch/>
        </p:blipFill>
        <p:spPr>
          <a:xfrm>
            <a:off x="2306388" y="2880924"/>
            <a:ext cx="4531223" cy="17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/>
        </p:nvSpPr>
        <p:spPr>
          <a:xfrm>
            <a:off x="0" y="1822050"/>
            <a:ext cx="9144000" cy="22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"</a:t>
            </a:r>
            <a:r>
              <a:rPr lang="en" sz="4000">
                <a:latin typeface="Rubik"/>
                <a:ea typeface="Rubik"/>
                <a:cs typeface="Rubik"/>
                <a:sym typeface="Rubik"/>
              </a:rPr>
              <a:t>Thanks for the advice. Next </a:t>
            </a:r>
            <a:br>
              <a:rPr lang="en" sz="4000">
                <a:latin typeface="Rubik"/>
                <a:ea typeface="Rubik"/>
                <a:cs typeface="Rubik"/>
                <a:sym typeface="Rubik"/>
              </a:rPr>
            </a:br>
            <a:r>
              <a:rPr lang="en" sz="4000">
                <a:latin typeface="Rubik"/>
                <a:ea typeface="Rubik"/>
                <a:cs typeface="Rubik"/>
                <a:sym typeface="Rubik"/>
              </a:rPr>
              <a:t>time, would you mind telling me in </a:t>
            </a:r>
            <a:endParaRPr sz="4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person rather than by texting?"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 b="-7816" l="-2609" r="-2598" t="-7816"/>
          <a:stretch/>
        </p:blipFill>
        <p:spPr>
          <a:xfrm>
            <a:off x="198825" y="190700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569575" y="190700"/>
            <a:ext cx="2511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WRAP UP: CROSSING THE LINE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 rotWithShape="1">
          <a:blip r:embed="rId4">
            <a:alphaModFix/>
          </a:blip>
          <a:srcRect b="11410" l="0" r="0" t="19519"/>
          <a:stretch/>
        </p:blipFill>
        <p:spPr>
          <a:xfrm>
            <a:off x="3123512" y="533400"/>
            <a:ext cx="2896881" cy="1527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0" y="1931550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"</a:t>
            </a:r>
            <a:r>
              <a:rPr lang="en" sz="4000">
                <a:latin typeface="Rubik"/>
                <a:ea typeface="Rubik"/>
                <a:cs typeface="Rubik"/>
                <a:sym typeface="Rubik"/>
              </a:rPr>
              <a:t>Did you finish your </a:t>
            </a:r>
            <a:endParaRPr sz="40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homework?"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-7816" l="-2609" r="-2598" t="-7816"/>
          <a:stretch/>
        </p:blipFill>
        <p:spPr>
          <a:xfrm>
            <a:off x="198825" y="190700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569575" y="190700"/>
            <a:ext cx="2511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WRAP UP: CROSSING THE LINE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 b="39859" l="-10977" r="27941" t="-4119"/>
          <a:stretch/>
        </p:blipFill>
        <p:spPr>
          <a:xfrm>
            <a:off x="6799075" y="2078625"/>
            <a:ext cx="2344923" cy="2591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475" y="947115"/>
            <a:ext cx="3429450" cy="115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280757">
            <a:off x="2919549" y="1121890"/>
            <a:ext cx="465150" cy="6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427676">
            <a:off x="5501649" y="1221649"/>
            <a:ext cx="465150" cy="6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E6BE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10377">
            <a:off x="2807097" y="5833414"/>
            <a:ext cx="1130705" cy="113072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3955075" y="6160713"/>
            <a:ext cx="2424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DSN: Have monster holding up as sign with the EQ. </a:t>
            </a:r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0800" y="115300"/>
            <a:ext cx="5426774" cy="45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idx="1" type="body"/>
          </p:nvPr>
        </p:nvSpPr>
        <p:spPr>
          <a:xfrm rot="-190">
            <a:off x="1667700" y="1352558"/>
            <a:ext cx="5426700" cy="14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000">
                <a:solidFill>
                  <a:srgbClr val="683FF2"/>
                </a:solidFill>
              </a:rPr>
              <a:t>What should you do when someone uses mean or </a:t>
            </a:r>
            <a:endParaRPr sz="3000">
              <a:solidFill>
                <a:srgbClr val="683FF2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000">
                <a:solidFill>
                  <a:srgbClr val="683FF2"/>
                </a:solidFill>
              </a:rPr>
              <a:t>hurtful language on the internet?</a:t>
            </a:r>
            <a:endParaRPr sz="4400">
              <a:solidFill>
                <a:srgbClr val="683FF2"/>
              </a:solidFill>
            </a:endParaRPr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0962">
            <a:off x="2130600" y="1409777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0274069">
            <a:off x="6851400" y="272512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/>
        </p:nvSpPr>
        <p:spPr>
          <a:xfrm>
            <a:off x="0" y="543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2137200" y="1313600"/>
            <a:ext cx="6140700" cy="30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Understand that it's important to think about the words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we use because everyone interprets things differently.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Identify ways to respond to mean words online, using S-T-O-P.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Decide what kinds of statements are OK to say online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and which are not.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1906586"/>
            <a:ext cx="473007" cy="4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3000954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1172975" y="1285275"/>
            <a:ext cx="605400" cy="621300"/>
          </a:xfrm>
          <a:prstGeom prst="ellipse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172975" y="2379624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1172975" y="3473974"/>
            <a:ext cx="605400" cy="621300"/>
          </a:xfrm>
          <a:prstGeom prst="ellipse">
            <a:avLst/>
          </a:prstGeom>
          <a:solidFill>
            <a:srgbClr val="AE29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3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78" y="177026"/>
            <a:ext cx="323719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/>
        </p:nvSpPr>
        <p:spPr>
          <a:xfrm>
            <a:off x="507950" y="190700"/>
            <a:ext cx="27471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CLASS DISCUSSION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1068424" y="1495300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1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3179533" y="1495300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5290641" y="1495300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3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7401750" y="1495300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4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0" y="609550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Which emoji fits?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425" y="2529888"/>
            <a:ext cx="1393400" cy="139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5525" y="2529888"/>
            <a:ext cx="1393399" cy="139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3525" y="2529888"/>
            <a:ext cx="1393399" cy="139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513" y="2529888"/>
            <a:ext cx="1405875" cy="14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/>
        </p:nvSpPr>
        <p:spPr>
          <a:xfrm>
            <a:off x="507950" y="190700"/>
            <a:ext cx="27471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CLASS DISCUSSION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78" y="177026"/>
            <a:ext cx="323719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 txBox="1"/>
          <p:nvPr/>
        </p:nvSpPr>
        <p:spPr>
          <a:xfrm>
            <a:off x="0" y="609550"/>
            <a:ext cx="9144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Hello.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1068424" y="1495300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1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3179533" y="1495300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5290641" y="1495300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3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7401750" y="1495300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4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425" y="2529888"/>
            <a:ext cx="1393400" cy="139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5525" y="2529888"/>
            <a:ext cx="1393399" cy="139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3525" y="2529888"/>
            <a:ext cx="1393399" cy="139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513" y="2529888"/>
            <a:ext cx="1405875" cy="14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/>
        </p:nvSpPr>
        <p:spPr>
          <a:xfrm>
            <a:off x="887850" y="2187300"/>
            <a:ext cx="76923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To understand something based on your point of view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887850" y="1020500"/>
            <a:ext cx="55452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Interpret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4" name="Google Shape;8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11" y="1475525"/>
            <a:ext cx="285749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 rotWithShape="1">
          <a:blip r:embed="rId4">
            <a:alphaModFix/>
          </a:blip>
          <a:srcRect b="0" l="39" r="29" t="0"/>
          <a:stretch/>
        </p:blipFill>
        <p:spPr>
          <a:xfrm>
            <a:off x="198825" y="190700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9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7" name="Google Shape;87;p9"/>
          <p:cNvPicPr preferRelativeResize="0"/>
          <p:nvPr/>
        </p:nvPicPr>
        <p:blipFill rotWithShape="1">
          <a:blip r:embed="rId5">
            <a:alphaModFix/>
          </a:blip>
          <a:srcRect b="57281" l="0" r="0" t="0"/>
          <a:stretch/>
        </p:blipFill>
        <p:spPr>
          <a:xfrm>
            <a:off x="2985938" y="2790650"/>
            <a:ext cx="3496127" cy="18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/>
        </p:nvSpPr>
        <p:spPr>
          <a:xfrm>
            <a:off x="507950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 + ANALYZE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3" name="Google Shape;9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0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 txBox="1"/>
          <p:nvPr/>
        </p:nvSpPr>
        <p:spPr>
          <a:xfrm>
            <a:off x="3798600" y="1350975"/>
            <a:ext cx="4133100" cy="31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What does this video say about the saying "Sticks and stones may break my bones, but words can never hurt me"?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0" y="583479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Power of Words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6" name="Google Shape;96;p10"/>
          <p:cNvSpPr txBox="1"/>
          <p:nvPr/>
        </p:nvSpPr>
        <p:spPr>
          <a:xfrm>
            <a:off x="152400" y="3931925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b="1" lang="en" sz="900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900">
                <a:latin typeface="Lato"/>
                <a:ea typeface="Lato"/>
                <a:cs typeface="Lato"/>
                <a:sym typeface="Lato"/>
              </a:rPr>
              <a:t>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For the lesson plan associated with this video, visit: https://www.commonsense.org/education/digital-citizenship/lesson/the-power-of-words&#10;&#10;For a video discussion activity, visit: https://docs.google.com/document/d/1t7TiIT23E-H1hmH7wlqtOkBip0tv-yDYv9nBd0QOy-Y/edit&#10;&#10;See this video in Spanish / Mira este video en español: https://www.youtube.com/watch?v=1x9Ya9wAXTs&#10;&#10;Help your students build empathy by learning how the words they use online are indeed powerful, and show them strategies they can use when they encounter cyberbullying." id="97" name="Google Shape;97;p10" title="The Power of Word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225" y="1350975"/>
            <a:ext cx="3493800" cy="26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/>
        </p:nvSpPr>
        <p:spPr>
          <a:xfrm>
            <a:off x="507950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 + ANALYZE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3" name="Google Shape;10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0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"/>
          <p:cNvSpPr txBox="1"/>
          <p:nvPr/>
        </p:nvSpPr>
        <p:spPr>
          <a:xfrm>
            <a:off x="3798600" y="1350950"/>
            <a:ext cx="4619700" cy="31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Why do you think those other players said those things to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Guts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?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0" y="583479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Power of Words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" name="Google Shape;106;p11"/>
          <p:cNvSpPr txBox="1"/>
          <p:nvPr/>
        </p:nvSpPr>
        <p:spPr>
          <a:xfrm>
            <a:off x="152400" y="3931925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b="1" lang="en" sz="900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900">
                <a:latin typeface="Lato"/>
                <a:ea typeface="Lato"/>
                <a:cs typeface="Lato"/>
                <a:sym typeface="Lato"/>
              </a:rPr>
              <a:t>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For the lesson plan associated with this video, visit: https://www.commonsense.org/education/digital-citizenship/lesson/the-power-of-words&#10;&#10;For a video discussion activity, visit: https://docs.google.com/document/d/1t7TiIT23E-H1hmH7wlqtOkBip0tv-yDYv9nBd0QOy-Y/edit&#10;&#10;See this video in Spanish / Mira este video en español: https://www.youtube.com/watch?v=1x9Ya9wAXTs&#10;&#10;Help your students build empathy by learning how the words they use online are indeed powerful, and show them strategies they can use when they encounter cyberbullying." id="107" name="Google Shape;107;p11" title="The Power of Word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225" y="1350975"/>
            <a:ext cx="3493800" cy="26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/>
        </p:nvSpPr>
        <p:spPr>
          <a:xfrm>
            <a:off x="887850" y="2187300"/>
            <a:ext cx="77601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To imagine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 the feelings that someone else is experiencing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2"/>
          <p:cNvSpPr txBox="1"/>
          <p:nvPr/>
        </p:nvSpPr>
        <p:spPr>
          <a:xfrm>
            <a:off x="887850" y="1020500"/>
            <a:ext cx="55452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Empathy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4" name="Google Shape;11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11" y="1475525"/>
            <a:ext cx="285749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/>
          <p:cNvPicPr preferRelativeResize="0"/>
          <p:nvPr/>
        </p:nvPicPr>
        <p:blipFill rotWithShape="1">
          <a:blip r:embed="rId4">
            <a:alphaModFix/>
          </a:blip>
          <a:srcRect b="0" l="39" r="29" t="0"/>
          <a:stretch/>
        </p:blipFill>
        <p:spPr>
          <a:xfrm>
            <a:off x="198825" y="190700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2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5">
            <a:alphaModFix/>
          </a:blip>
          <a:srcRect b="46635" l="0" r="0" t="0"/>
          <a:stretch/>
        </p:blipFill>
        <p:spPr>
          <a:xfrm>
            <a:off x="3293125" y="2996425"/>
            <a:ext cx="2557749" cy="167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BDE2D3-762E-4A69-A2C7-CF7C07676920}"/>
</file>

<file path=customXml/itemProps2.xml><?xml version="1.0" encoding="utf-8"?>
<ds:datastoreItem xmlns:ds="http://schemas.openxmlformats.org/officeDocument/2006/customXml" ds:itemID="{ECFC9FBA-401C-4BE9-8EE4-CE46516389B0}"/>
</file>

<file path=customXml/itemProps3.xml><?xml version="1.0" encoding="utf-8"?>
<ds:datastoreItem xmlns:ds="http://schemas.openxmlformats.org/officeDocument/2006/customXml" ds:itemID="{27915F28-04F7-4633-82F8-4A46C3C9D3D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