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16"/>
  </p:notesMasterIdLst>
  <p:sldIdLst>
    <p:sldId id="271" r:id="rId5"/>
    <p:sldId id="265" r:id="rId6"/>
    <p:sldId id="272" r:id="rId7"/>
    <p:sldId id="266" r:id="rId8"/>
    <p:sldId id="287" r:id="rId9"/>
    <p:sldId id="268" r:id="rId10"/>
    <p:sldId id="283" r:id="rId11"/>
    <p:sldId id="288" r:id="rId12"/>
    <p:sldId id="285" r:id="rId13"/>
    <p:sldId id="286" r:id="rId14"/>
    <p:sldId id="273"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ill Sans MT" panose="020B0502020104020203" pitchFamily="34" charset="77"/>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League Spartan" pitchFamily="2" charset="77"/>
      <p:bold r:id="rId31"/>
    </p:embeddedFont>
    <p:embeddedFont>
      <p:font typeface="Open Sans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 facing slides" id="{6426DDC9-3476-4499-A402-C5047D3C9974}">
          <p14:sldIdLst>
            <p14:sldId id="271"/>
            <p14:sldId id="265"/>
            <p14:sldId id="272"/>
            <p14:sldId id="266"/>
            <p14:sldId id="287"/>
            <p14:sldId id="268"/>
            <p14:sldId id="283"/>
            <p14:sldId id="288"/>
            <p14:sldId id="285"/>
            <p14:sldId id="286"/>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cmAuthor id="2" name="Karen" initials="KS" lastIdx="20" clrIdx="1"/>
  <p:cmAuthor id="3" name="Jenny Barksfield" initials="JB" lastIdx="8" clrIdx="2"/>
  <p:cmAuthor id="4" name="Jenny Fox" initials="JF" lastIdx="17" clrIdx="3"/>
  <p:cmAuthor id="5" name="Elizabeth Laming" initials="EL" lastIdx="1" clrIdx="4">
    <p:extLst>
      <p:ext uri="{19B8F6BF-5375-455C-9EA6-DF929625EA0E}">
        <p15:presenceInfo xmlns:p15="http://schemas.microsoft.com/office/powerpoint/2012/main" userId="S-1-5-21-1285066173-1815393381-3561576999-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9059" autoAdjust="0"/>
  </p:normalViewPr>
  <p:slideViewPr>
    <p:cSldViewPr snapToGrid="0">
      <p:cViewPr>
        <p:scale>
          <a:sx n="82" d="100"/>
          <a:sy n="82" d="100"/>
        </p:scale>
        <p:origin x="1192" y="-20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6/11/relationships/changesInfo" Target="changesInfos/changesInfo1.xml"/><Relationship Id="rId21" Type="http://schemas.openxmlformats.org/officeDocument/2006/relationships/font" Target="fonts/font5.fntdata"/><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Harvey" userId="131bea9f-501f-4250-ab16-d38b7adfd620" providerId="ADAL" clId="{52EA1CC4-945B-44D3-BAC9-F2446FB16141}"/>
    <pc:docChg chg="custSel modSld">
      <pc:chgData name="Sam Harvey" userId="131bea9f-501f-4250-ab16-d38b7adfd620" providerId="ADAL" clId="{52EA1CC4-945B-44D3-BAC9-F2446FB16141}" dt="2021-12-09T11:33:32.627" v="3"/>
      <pc:docMkLst>
        <pc:docMk/>
      </pc:docMkLst>
      <pc:sldChg chg="addSp delSp modSp delCm">
        <pc:chgData name="Sam Harvey" userId="131bea9f-501f-4250-ab16-d38b7adfd620" providerId="ADAL" clId="{52EA1CC4-945B-44D3-BAC9-F2446FB16141}" dt="2021-12-09T11:33:32.627" v="3"/>
        <pc:sldMkLst>
          <pc:docMk/>
          <pc:sldMk cId="1751826783" sldId="257"/>
        </pc:sldMkLst>
        <pc:picChg chg="add mod">
          <ac:chgData name="Sam Harvey" userId="131bea9f-501f-4250-ab16-d38b7adfd620" providerId="ADAL" clId="{52EA1CC4-945B-44D3-BAC9-F2446FB16141}" dt="2021-12-09T11:33:29.513" v="2" actId="1076"/>
          <ac:picMkLst>
            <pc:docMk/>
            <pc:sldMk cId="1751826783" sldId="257"/>
            <ac:picMk id="12" creationId="{8A14E843-A700-47AB-9620-7505DEAFB098}"/>
          </ac:picMkLst>
        </pc:picChg>
        <pc:picChg chg="del">
          <ac:chgData name="Sam Harvey" userId="131bea9f-501f-4250-ab16-d38b7adfd620" providerId="ADAL" clId="{52EA1CC4-945B-44D3-BAC9-F2446FB16141}" dt="2021-12-09T11:33:25.715" v="0" actId="478"/>
          <ac:picMkLst>
            <pc:docMk/>
            <pc:sldMk cId="1751826783" sldId="257"/>
            <ac:picMk id="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02/10/2022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a:p>
            <a:r>
              <a:rPr lang="en-GB" b="0" i="0" dirty="0"/>
              <a:t>Image: </a:t>
            </a:r>
          </a:p>
          <a:p>
            <a:r>
              <a:rPr lang="en-GB" b="0" i="0" dirty="0"/>
              <a:t>https://pixabay.com/illustrations/watercolour-watercolor-paint-ink-1768921/</a:t>
            </a:r>
          </a:p>
          <a:p>
            <a:endParaRPr lang="en-GB" b="0" i="0" dirty="0"/>
          </a:p>
          <a:p>
            <a:endParaRPr lang="en-GB" b="0" i="0" dirty="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End-point assessment (5-10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Ask</a:t>
            </a:r>
            <a:r>
              <a:rPr lang="en-GB" i="0" baseline="0" dirty="0"/>
              <a:t> pupils to revisit their mental health – first thoughts activity from the beginning of the lesson, amend it in the light of their new learning or add any further ideas or thoughts, words or images, using a different coloured pen or pencil or additional collage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Image: https://pixabay.com/photos/artistic-bright-color-colored-2069/</a:t>
            </a: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Extension activities</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r>
              <a:rPr lang="en-GB" i="0" dirty="0"/>
              <a:t>These activities</a:t>
            </a:r>
            <a:r>
              <a:rPr lang="en-GB" i="0" baseline="0" dirty="0"/>
              <a:t> can be included if you have additional time in the lesson or afterwards, to challenge pupils who need to be stretched or for pupils who demonstrate a particular interest in this topic. </a:t>
            </a:r>
          </a:p>
          <a:p>
            <a:r>
              <a:rPr lang="en-GB" i="0" baseline="0" dirty="0"/>
              <a:t>Pupils work in groups to compile a top tips checklist to help people take care of their mental health.  They could choose a specific audience to write for, such as other primary pupils, parents/grandparents or teachers.</a:t>
            </a:r>
          </a:p>
          <a:p>
            <a:endParaRPr lang="en-GB" i="0" baseline="0" dirty="0"/>
          </a:p>
          <a:p>
            <a:r>
              <a:rPr lang="en-GB" i="0" baseline="0" dirty="0"/>
              <a:t>These could be shared with the rest of the school community via the school website, class blog, in a school assembly, or form a display in a communal part of the building.  You might also include a selection of pupils’ ideas in the school prospectus or handbook so that parents can see the value placed on taking care of mental health within the school community.</a:t>
            </a: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(10  mins)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effectLst/>
                <a:latin typeface="Calibri" panose="020F0502020204030204" pitchFamily="34" charset="0"/>
              </a:rPr>
              <a:t>Ensure this activity is completed before delivering the lesson. </a:t>
            </a:r>
            <a:r>
              <a:rPr lang="en-GB"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Calibri" panose="020F0502020204030204" pitchFamily="34" charset="0"/>
              </a:rPr>
              <a:t>Provide pupils with a piece of blank A4 paper</a:t>
            </a:r>
            <a:r>
              <a:rPr lang="en-GB" baseline="0" dirty="0">
                <a:effectLst/>
                <a:latin typeface="Calibri" panose="020F0502020204030204" pitchFamily="34" charset="0"/>
              </a:rPr>
              <a:t> and ask them to write down all the words, feelings and emotions they think are associated with mental health.  Alternatively, pupils may prefer to draw or make a collage from magazine and newspaper cuttings.  </a:t>
            </a:r>
            <a:r>
              <a:rPr lang="en-GB" dirty="0">
                <a:effectLst/>
                <a:latin typeface="Calibri" panose="020F0502020204030204" pitchFamily="34" charset="0"/>
              </a:rPr>
              <a:t>The purpose of this activity is to enable you to find out pupils’ existing knowledge, skills and attitudes towards mental</a:t>
            </a:r>
            <a:r>
              <a:rPr lang="en-GB" baseline="0" dirty="0">
                <a:effectLst/>
                <a:latin typeface="Calibri" panose="020F0502020204030204" pitchFamily="34" charset="0"/>
              </a:rPr>
              <a:t> health</a:t>
            </a:r>
            <a:r>
              <a:rPr lang="en-GB" dirty="0">
                <a:effectLst/>
                <a:latin typeface="Calibri" panose="020F0502020204030204" pitchFamily="34" charset="0"/>
              </a:rPr>
              <a:t>.  Pupils should work individually. Whilst they are working, do not prompt them in any way.  When complete, ensure pupils write their name at the top of their paper.  Collect in and check pupil responses, noting any </a:t>
            </a:r>
            <a:r>
              <a:rPr lang="en-GB" dirty="0">
                <a:effectLst/>
              </a:rPr>
              <a:t>responses and any misconceptions that need addressing through the lesson.  Keep the papers - pupils will return to this activity at the end of the lesson and the results used to assess their learning.</a:t>
            </a:r>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 explaining that this lesson will explore what mental health means and the different ways in which we can take care of it.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What is mental health? (5- 10 mins)</a:t>
            </a:r>
            <a:endParaRPr lang="en-GB" b="1" dirty="0"/>
          </a:p>
          <a:p>
            <a:r>
              <a:rPr lang="en-US" dirty="0"/>
              <a:t>Display definitions of</a:t>
            </a:r>
            <a:r>
              <a:rPr lang="en-US" baseline="0" dirty="0"/>
              <a:t> mental health </a:t>
            </a:r>
            <a:r>
              <a:rPr lang="en-US" dirty="0"/>
              <a:t>around the classroom: </a:t>
            </a:r>
            <a:r>
              <a:rPr lang="en-US" b="0" u="none" dirty="0"/>
              <a:t>Resource 1: </a:t>
            </a:r>
            <a:r>
              <a:rPr lang="en-US" b="0" i="1" u="none" dirty="0"/>
              <a:t>Mental</a:t>
            </a:r>
            <a:r>
              <a:rPr lang="en-US" b="0" i="1" u="none" baseline="0" dirty="0"/>
              <a:t> health definitions</a:t>
            </a:r>
            <a:r>
              <a:rPr lang="en-US" b="0" u="none" baseline="0" dirty="0"/>
              <a:t>. Invite pupils to stand next to the definition they feel best sums up what mental health means to them.  Ask pupils to explain and give reasons for why they have decided to stand next to a particular definition.  </a:t>
            </a:r>
          </a:p>
          <a:p>
            <a:endParaRPr lang="en-US" b="0" u="none" baseline="0" dirty="0"/>
          </a:p>
          <a:p>
            <a:r>
              <a:rPr lang="en-US" b="0" u="none" baseline="0" dirty="0"/>
              <a:t>It may be useful for the class to come up with a shared definition of mental health as there is a lot of a confusion surrounding the term ‘mental health’.  You may wish to share the below definitions with the class.</a:t>
            </a:r>
          </a:p>
          <a:p>
            <a:endParaRPr lang="en-US" b="0" u="none" baseline="0" dirty="0"/>
          </a:p>
          <a:p>
            <a:r>
              <a:rPr lang="en-US" b="1" u="none" baseline="0" dirty="0"/>
              <a:t>The World Health Organisation </a:t>
            </a:r>
            <a:r>
              <a:rPr lang="en-US" b="0" u="none" baseline="0" dirty="0"/>
              <a:t>describes mental health as being:</a:t>
            </a:r>
          </a:p>
          <a:p>
            <a:r>
              <a:rPr lang="en-US" b="0" i="1" u="none" baseline="0" dirty="0"/>
              <a:t>‘A state of well-being in which every individual realises  his or her own potential, can cope with the normal stresses of life, can work productively and fruitfully, and is able to make a contribution to her or his community.’</a:t>
            </a:r>
            <a:endParaRPr lang="en-US" i="1" dirty="0"/>
          </a:p>
          <a:p>
            <a:endParaRPr lang="en-US" b="1" i="1" baseline="0" dirty="0"/>
          </a:p>
          <a:p>
            <a:r>
              <a:rPr lang="en-US" b="1" i="0" baseline="0" dirty="0"/>
              <a:t>NHS England </a:t>
            </a:r>
            <a:r>
              <a:rPr lang="en-US" b="0" i="0" baseline="0" dirty="0"/>
              <a:t>describes it as</a:t>
            </a:r>
          </a:p>
          <a:p>
            <a:r>
              <a:rPr lang="en-US" b="0" i="1" baseline="0" dirty="0"/>
              <a:t>‘How we think, feel and behave’.</a:t>
            </a:r>
          </a:p>
          <a:p>
            <a:endParaRPr lang="en-US" b="0"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What is mental health? (5- 10 mins)</a:t>
            </a:r>
            <a:endParaRPr lang="en-GB" b="1" dirty="0"/>
          </a:p>
          <a:p>
            <a:r>
              <a:rPr lang="en-GB" sz="1200" kern="1200" dirty="0">
                <a:solidFill>
                  <a:schemeClr val="tx1"/>
                </a:solidFill>
                <a:effectLst/>
                <a:latin typeface="+mn-lt"/>
                <a:ea typeface="+mn-ea"/>
                <a:cs typeface="+mn-cs"/>
              </a:rPr>
              <a:t>Display Resource 1a: Mental health thermometer.  Explain that our mental health can be thought of as being on a scale that can move up or down, a bit like a thermometer.  Mental health can move anywhere up or down the thermometer, between being healthy or unwell.  We can all move along the scale at any time, but there are things that we can do to support us to stay in the healthy and coping areas. Sometimes, we may go in to the struggling or unwell areas. To support us with our mental health, we can put things in place to help us feel better and move out of the struggling or unwell areas.</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Leave the thermometer on display through out the lesson. </a:t>
            </a:r>
          </a:p>
          <a:p>
            <a:endParaRPr lang="en-US" b="0" u="none" baseline="0" dirty="0"/>
          </a:p>
          <a:p>
            <a:endParaRPr lang="en-US" b="1"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Class discussion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Display</a:t>
            </a:r>
            <a:r>
              <a:rPr lang="en-GB" i="0" baseline="0" dirty="0"/>
              <a:t> a drawing of a person on a piece of flipchart paper (a stick-person is fine).  Discuss with the class how we know if someone feels good in their body (physical health) and their mind (mental health).  Write the pupils’ ideas around the body outline.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Pupils might say things like: </a:t>
            </a:r>
            <a:r>
              <a:rPr lang="en-GB" i="1" baseline="0" dirty="0"/>
              <a:t>they seem happy most of the time; can talk about they feel; take exercise; get out and about; skin and hair look fresh and glossy, look clean and tidy.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Then discuss clues that might mean someone does not feel good in their body.  How do we know?  What about if someone does not feel good in their mind?  Are there similar clues?  Are we always able to tell how someone feels (physically or mentally)?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Pupils might say things like: </a:t>
            </a:r>
            <a:r>
              <a:rPr lang="en-GB" i="1" baseline="0" dirty="0"/>
              <a:t>they feel ill, are tired all the time, look sad, don’t have any get-up-and-go, skin looks pale or grey; need to take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Explain that how a person looks or behaves can suggest how they are feeling (in their mind or body), but we cannot always tell – sometimes illness or ill-health is not obvious to others.</a:t>
            </a: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Card Sort: activities for health (15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Working in small groups, pupils organise Resource 2a: </a:t>
            </a:r>
            <a:r>
              <a:rPr lang="en-GB" b="0" i="1" dirty="0"/>
              <a:t>Activities for</a:t>
            </a:r>
            <a:r>
              <a:rPr lang="en-GB" b="0" i="1" baseline="0" dirty="0"/>
              <a:t> health cards </a:t>
            </a:r>
            <a:r>
              <a:rPr lang="en-GB" b="0" i="0" baseline="0" dirty="0"/>
              <a:t>under headings written on flipchart paper: things we should do ‘everyday’; ‘sometimes’; if there is a problem; rarely or not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First, ask pupils to do this for physical health (looking after bodies).  Then ask them to repeat this activity, but this time considering mental health (looking after minds – feelings and emotions).  Pupils should place the cards according to what they consider to be a ‘best fit’.  For possible responses, see Resource 2b: </a:t>
            </a:r>
            <a:r>
              <a:rPr lang="en-GB" b="0" i="1" baseline="0" dirty="0"/>
              <a:t>Activities for health cards – teacher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Compare pupils responses.  Draw out that taking care of our mental health is just as important as taking care of our physical health and that the two are closely linked; many of the activities that help people’s physical health also support their mental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It may also be worth pointing out that in order for some people to maintain good health (physical or mental) there may be things they have to do every day, that other people may only do sometimes, e.g. taking medication.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Mental health thermometer (10 mins)</a:t>
            </a:r>
          </a:p>
          <a:p>
            <a:r>
              <a:rPr lang="en-GB" sz="1200" kern="1200" dirty="0">
                <a:solidFill>
                  <a:schemeClr val="tx1"/>
                </a:solidFill>
                <a:effectLst/>
                <a:latin typeface="+mn-lt"/>
                <a:ea typeface="+mn-ea"/>
                <a:cs typeface="+mn-cs"/>
              </a:rPr>
              <a:t>Provide pupils with copies of Resource 1a: </a:t>
            </a:r>
            <a:r>
              <a:rPr lang="en-GB" sz="1200" i="1" kern="1200" dirty="0">
                <a:solidFill>
                  <a:schemeClr val="tx1"/>
                </a:solidFill>
                <a:effectLst/>
                <a:latin typeface="+mn-lt"/>
                <a:ea typeface="+mn-ea"/>
                <a:cs typeface="+mn-cs"/>
              </a:rPr>
              <a:t>Mental health thermometer</a:t>
            </a:r>
            <a:r>
              <a:rPr lang="en-GB" sz="1200" kern="1200" dirty="0">
                <a:solidFill>
                  <a:schemeClr val="tx1"/>
                </a:solidFill>
                <a:effectLst/>
                <a:latin typeface="+mn-lt"/>
                <a:ea typeface="+mn-ea"/>
                <a:cs typeface="+mn-cs"/>
              </a:rPr>
              <a:t>. Recap that mental health can move anywhere along the scale but there are things that we can do to look after it to reduce chances of being in the unwell area.  </a:t>
            </a:r>
            <a:endParaRPr lang="en-GB" dirty="0">
              <a:effectLst/>
            </a:endParaRPr>
          </a:p>
          <a:p>
            <a:r>
              <a:rPr lang="en-GB" sz="1200" kern="1200" dirty="0">
                <a:solidFill>
                  <a:schemeClr val="tx1"/>
                </a:solidFill>
                <a:effectLst/>
                <a:latin typeface="+mn-lt"/>
                <a:ea typeface="+mn-ea"/>
                <a:cs typeface="+mn-cs"/>
              </a:rPr>
              <a:t>Read pupils the following scenario. This is provided for pupils on Resource 3: </a:t>
            </a:r>
            <a:r>
              <a:rPr lang="en-GB" sz="1200" i="1" kern="1200" dirty="0">
                <a:solidFill>
                  <a:schemeClr val="tx1"/>
                </a:solidFill>
                <a:effectLst/>
                <a:latin typeface="+mn-lt"/>
                <a:ea typeface="+mn-ea"/>
                <a:cs typeface="+mn-cs"/>
              </a:rPr>
              <a:t>Jay’s story</a:t>
            </a:r>
            <a:r>
              <a:rPr lang="en-GB" sz="1200" kern="1200" dirty="0">
                <a:solidFill>
                  <a:schemeClr val="tx1"/>
                </a:solidFill>
                <a:effectLst/>
                <a:latin typeface="+mn-lt"/>
                <a:ea typeface="+mn-ea"/>
                <a:cs typeface="+mn-cs"/>
              </a:rPr>
              <a:t>:</a:t>
            </a:r>
            <a:endParaRPr lang="en-GB" dirty="0">
              <a:effectLst/>
            </a:endParaRPr>
          </a:p>
          <a:p>
            <a:r>
              <a:rPr lang="en-GB" sz="1200" b="1" kern="1200" dirty="0">
                <a:solidFill>
                  <a:schemeClr val="tx1"/>
                </a:solidFill>
                <a:effectLst/>
                <a:latin typeface="+mn-lt"/>
                <a:ea typeface="+mn-ea"/>
                <a:cs typeface="+mn-cs"/>
              </a:rPr>
              <a:t>Jay enjoys drawing cartoons and skateboarding.  Jay is quiet and thoughtful, has good friends and likes school.  Mostly Jay feels generally happy, although like everyone, Jay has ups and downs.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Jay has recently started feeling sad.  Most days the sadness seems to come and go, but some days it feels as though a dark cloud is gathering above and following Jay around all day.  Skateboarding takes Jay’s mind off it and when the feelings start to get stronger Jay draws a cartoon that shows the feelings and the cloud.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Jay feels very sad most of the time.  Every day when Jay wakes up, Jay feels the day ahead is just too much.  Everything feels grey and dark.  Jay is finding it hard to concentrate at school and some days doesn’t want to go to school at all.  Nothing seems enjoyable anymore, not even skateboarding!  Jay’s friends are worried.</a:t>
            </a:r>
          </a:p>
          <a:p>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Pupils should plot Jay’s mental health on the thermometer, then suggest ways to strengthen Jay’s ability to cope, so that Jay can manage his wellbeing to avoid moving in to the struggling zone, and reduce his chances of being in the unwell area.</a:t>
            </a:r>
            <a:endParaRPr lang="en-GB" dirty="0">
              <a:effectLst/>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pupils may need additional support for this activity, and can be supported by Resource 2a: </a:t>
            </a:r>
            <a:r>
              <a:rPr lang="en-GB" sz="1200" i="1" kern="1200" dirty="0">
                <a:solidFill>
                  <a:schemeClr val="tx1"/>
                </a:solidFill>
                <a:effectLst/>
                <a:latin typeface="+mn-lt"/>
                <a:ea typeface="+mn-ea"/>
                <a:cs typeface="+mn-cs"/>
              </a:rPr>
              <a:t>Activities for health cards</a:t>
            </a:r>
            <a:endParaRPr lang="en-GB" dirty="0">
              <a:effectLst/>
            </a:endParaRP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pupils work individually or in pairs</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Plenary and signposting support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Remind pupils that if they, or someone they know, does not feel good, help and support are available.  In the first instance and if possible, they should talk to a trusted adult (at home or school).  Advice can also be accessed at ChildLine: www.childline.org.uk, 0800 1111, including for mental health.  Ask pupils to show on the thermometer scale where seeking help and advice would be a good idea.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Invite pupils to consider one strategy from today’s lesson that they think they could use in their own lives, to support their own mental health and wellbeing.  Ask them to write it on a sticky note and to keep it as a reminder.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02/10/2022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02/10/2022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02/10/2022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02/10/2022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02/10/2022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02/10/2022</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02/10/2022</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02/10/2022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02/10/2022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83400" y="3596633"/>
            <a:ext cx="9509373"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effectLst/>
                <a:uLnTx/>
                <a:uFillTx/>
                <a:latin typeface="League Spartan" panose="00000800000000000000" pitchFamily="50" charset="0"/>
              </a:rPr>
              <a:t>Mental </a:t>
            </a:r>
            <a:r>
              <a:rPr lang="en-GB" sz="5400" b="1" dirty="0">
                <a:latin typeface="League Spartan" panose="00000800000000000000" pitchFamily="50" charset="0"/>
              </a:rPr>
              <a:t>Health Awareness </a:t>
            </a:r>
            <a:r>
              <a:rPr kumimoji="0" lang="en-GB" sz="5400" b="1" i="0" u="none" strike="noStrike" kern="1200" cap="none" spc="0" normalizeH="0" baseline="0" noProof="0" dirty="0">
                <a:ln>
                  <a:noFill/>
                </a:ln>
                <a:effectLst/>
                <a:uLnTx/>
                <a:uFillTx/>
                <a:latin typeface="League Spartan" panose="00000800000000000000" pitchFamily="50" charset="0"/>
              </a:rPr>
              <a:t>Lesson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95519E"/>
                </a:solidFill>
                <a:effectLst/>
                <a:uLnTx/>
                <a:uFillTx/>
                <a:latin typeface="League Spartan" panose="00000800000000000000" pitchFamily="50" charset="0"/>
              </a:rPr>
              <a:t>Mental health and keeping well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pic>
        <p:nvPicPr>
          <p:cNvPr id="2052" name="Picture 4" descr="Watercolour, Watercolor, Paint, 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306" y="358132"/>
            <a:ext cx="48482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endParaRPr lang="en-GB" sz="4400" b="1" dirty="0">
              <a:solidFill>
                <a:srgbClr val="95519E"/>
              </a:solidFill>
              <a:latin typeface="League Spartan" panose="00000800000000000000" pitchFamily="50" charset="0"/>
            </a:endParaRPr>
          </a:p>
        </p:txBody>
      </p:sp>
      <p:sp>
        <p:nvSpPr>
          <p:cNvPr id="8" name="TextBox 7"/>
          <p:cNvSpPr txBox="1"/>
          <p:nvPr/>
        </p:nvSpPr>
        <p:spPr>
          <a:xfrm>
            <a:off x="368301" y="337348"/>
            <a:ext cx="10485748" cy="3323987"/>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Mental Health</a:t>
            </a:r>
          </a:p>
          <a:p>
            <a:endParaRPr lang="en-GB" sz="4400" b="1" dirty="0">
              <a:solidFill>
                <a:srgbClr val="95519E"/>
              </a:solidFill>
              <a:latin typeface="League Spartan" panose="00000800000000000000" pitchFamily="50" charset="0"/>
            </a:endParaRPr>
          </a:p>
          <a:p>
            <a:r>
              <a:rPr lang="en-US" sz="2800" dirty="0">
                <a:latin typeface="League Spartan" panose="00000800000000000000" pitchFamily="50" charset="0"/>
              </a:rPr>
              <a:t>Go back to the  ‘What’s our starting point?’ activity</a:t>
            </a:r>
          </a:p>
          <a:p>
            <a:endParaRPr lang="en-US" sz="1600" dirty="0"/>
          </a:p>
          <a:p>
            <a:r>
              <a:rPr lang="en-US" sz="2400" dirty="0">
                <a:latin typeface="Lato" panose="020F0502020204030203" pitchFamily="34" charset="0"/>
                <a:ea typeface="Lato" panose="020F0502020204030203" pitchFamily="34" charset="0"/>
                <a:cs typeface="Lato" panose="020F0502020204030203" pitchFamily="34" charset="0"/>
              </a:rPr>
              <a:t>Is there anything you would like to change?</a:t>
            </a:r>
          </a:p>
          <a:p>
            <a:endParaRPr lang="en-US" sz="6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Is there anything you would like to add?</a:t>
            </a:r>
          </a:p>
          <a:p>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2052" name="Picture 4" descr="Artistic, Bright, Color, Colored"/>
          <p:cNvPicPr>
            <a:picLocks noChangeAspect="1" noChangeArrowheads="1"/>
          </p:cNvPicPr>
          <p:nvPr/>
        </p:nvPicPr>
        <p:blipFill rotWithShape="1">
          <a:blip r:embed="rId3">
            <a:extLst>
              <a:ext uri="{28A0092B-C50C-407E-A947-70E740481C1C}">
                <a14:useLocalDpi xmlns:a14="http://schemas.microsoft.com/office/drawing/2010/main" val="0"/>
              </a:ext>
            </a:extLst>
          </a:blip>
          <a:srcRect l="28108" t="15930" r="4510"/>
          <a:stretch/>
        </p:blipFill>
        <p:spPr bwMode="auto">
          <a:xfrm>
            <a:off x="1188681" y="3605190"/>
            <a:ext cx="3002692" cy="25025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10" name="TextBox 9"/>
          <p:cNvSpPr txBox="1"/>
          <p:nvPr/>
        </p:nvSpPr>
        <p:spPr>
          <a:xfrm>
            <a:off x="4340203" y="4379354"/>
            <a:ext cx="6877672" cy="1200329"/>
          </a:xfrm>
          <a:prstGeom prst="rect">
            <a:avLst/>
          </a:prstGeom>
          <a:solidFill>
            <a:schemeClr val="bg1"/>
          </a:solidFill>
          <a:ln>
            <a:noFill/>
          </a:ln>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Use a different coloured pen or pencil to amend your first thoughts activity and show how your thinking has developed or changed. </a:t>
            </a:r>
            <a:endParaRPr lang="en-GB" sz="2400"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0313" y="337348"/>
            <a:ext cx="1515302" cy="1555402"/>
          </a:xfrm>
          <a:prstGeom prst="rect">
            <a:avLst/>
          </a:prstGeom>
        </p:spPr>
      </p:pic>
      <p:sp>
        <p:nvSpPr>
          <p:cNvPr id="9" name="Footer Placeholder 3">
            <a:extLst>
              <a:ext uri="{FF2B5EF4-FFF2-40B4-BE49-F238E27FC236}">
                <a16:creationId xmlns:a16="http://schemas.microsoft.com/office/drawing/2014/main" id="{ECF27AE0-F657-4CA6-BA57-8A99EF19E199}"/>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91343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10" name="TextBox 9"/>
          <p:cNvSpPr txBox="1"/>
          <p:nvPr/>
        </p:nvSpPr>
        <p:spPr>
          <a:xfrm>
            <a:off x="6770980" y="942194"/>
            <a:ext cx="4980247" cy="5847755"/>
          </a:xfrm>
          <a:prstGeom prst="rect">
            <a:avLst/>
          </a:prstGeom>
          <a:noFill/>
        </p:spPr>
        <p:txBody>
          <a:bodyPr wrap="square" rtlCol="0">
            <a:spAutoFit/>
          </a:bodyPr>
          <a:lstStyle/>
          <a:p>
            <a:r>
              <a:rPr lang="en-US" sz="2800" b="1" dirty="0">
                <a:latin typeface="League Spartan" panose="00000800000000000000" pitchFamily="50" charset="0"/>
              </a:rPr>
              <a:t>Top tips checklist</a:t>
            </a:r>
          </a:p>
          <a:p>
            <a:endParaRPr lang="en-US" sz="1000" b="1" dirty="0">
              <a:latin typeface="League Spartan" panose="00000800000000000000" pitchFamily="50" charset="0"/>
            </a:endParaRPr>
          </a:p>
          <a:p>
            <a:r>
              <a:rPr lang="en-US" sz="2400" dirty="0">
                <a:latin typeface="Lato" panose="020F0502020204030203" pitchFamily="34" charset="0"/>
                <a:ea typeface="Lato" panose="020F0502020204030203" pitchFamily="34" charset="0"/>
                <a:cs typeface="Lato" panose="020F0502020204030203" pitchFamily="34" charset="0"/>
              </a:rPr>
              <a:t>Create a top tips checklist to help people take care of their mental health.</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Who might be a good audience to write for? </a:t>
            </a:r>
          </a:p>
          <a:p>
            <a:r>
              <a:rPr lang="en-US" sz="2400" dirty="0">
                <a:latin typeface="Lato" panose="020F0502020204030203" pitchFamily="34" charset="0"/>
                <a:ea typeface="Lato" panose="020F0502020204030203" pitchFamily="34" charset="0"/>
                <a:cs typeface="Lato" panose="020F0502020204030203" pitchFamily="34" charset="0"/>
              </a:rPr>
              <a:t>(other pupils in school, parents/grandparents or teachers?) </a:t>
            </a:r>
          </a:p>
          <a:p>
            <a:endParaRPr lang="en-US" sz="2400" dirty="0"/>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pic>
        <p:nvPicPr>
          <p:cNvPr id="8194" name="Picture 2" descr="Checklist, Collaboration, Charac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709738"/>
            <a:ext cx="4527823" cy="376396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436C9886-0BD7-49F8-9F28-A012CFA4BE21}"/>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0474" y="687185"/>
            <a:ext cx="10714182" cy="144655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Mental health:</a:t>
            </a:r>
          </a:p>
          <a:p>
            <a:r>
              <a:rPr lang="en-GB" sz="4400" b="1" dirty="0">
                <a:solidFill>
                  <a:srgbClr val="95519E"/>
                </a:solidFill>
                <a:latin typeface="League Spartan" panose="00000800000000000000" pitchFamily="50" charset="0"/>
              </a:rPr>
              <a:t>What’s our starting point? </a:t>
            </a:r>
          </a:p>
        </p:txBody>
      </p:sp>
      <p:sp>
        <p:nvSpPr>
          <p:cNvPr id="8" name="TextBox 7"/>
          <p:cNvSpPr txBox="1"/>
          <p:nvPr/>
        </p:nvSpPr>
        <p:spPr>
          <a:xfrm>
            <a:off x="952500" y="2241446"/>
            <a:ext cx="4532985" cy="2677656"/>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 </a:t>
            </a:r>
          </a:p>
          <a:p>
            <a:r>
              <a:rPr lang="en-US" sz="2800" b="1" dirty="0">
                <a:latin typeface="Lato" panose="020B0604020202020204" charset="0"/>
                <a:ea typeface="Lato" panose="020B0604020202020204" charset="0"/>
                <a:cs typeface="Lato" panose="020B0604020202020204" charset="0"/>
              </a:rPr>
              <a:t>Write down all the words, feelings and emotions you think are associated with mental health.  </a:t>
            </a:r>
          </a:p>
          <a:p>
            <a:endParaRPr lang="en-US" sz="2800" b="1"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pic>
        <p:nvPicPr>
          <p:cNvPr id="3076" name="Picture 4" descr="Crayons, Coloring Book, Coloring,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2310466"/>
            <a:ext cx="48577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reen, Flag, Pennon, Waving, Penn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782" flipH="1">
            <a:off x="10087819" y="238336"/>
            <a:ext cx="1417043" cy="12515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2931" y="4227989"/>
            <a:ext cx="956441" cy="956441"/>
          </a:xfrm>
          <a:prstGeom prst="rect">
            <a:avLst/>
          </a:prstGeom>
        </p:spPr>
      </p:pic>
      <p:sp>
        <p:nvSpPr>
          <p:cNvPr id="9" name="Footer Placeholder 3">
            <a:extLst>
              <a:ext uri="{FF2B5EF4-FFF2-40B4-BE49-F238E27FC236}">
                <a16:creationId xmlns:a16="http://schemas.microsoft.com/office/drawing/2014/main" id="{5FFD3D26-ED79-4FFB-A032-875613FE463E}"/>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57663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3838" y="2660603"/>
            <a:ext cx="11744324" cy="3739485"/>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what is meant by the term ‘mental health’</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everyday behaviours that can help to support mental (and physical) health</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recognise that we can take care of our mental health (as well as our physical health)</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613048" y="445206"/>
            <a:ext cx="10893151" cy="1077218"/>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about mental health; what it means and how we can take care of it</a:t>
            </a: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244" y="445207"/>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649603" y="2014866"/>
            <a:ext cx="877333" cy="1001704"/>
          </a:xfrm>
          <a:prstGeom prst="rect">
            <a:avLst/>
          </a:prstGeom>
        </p:spPr>
      </p:pic>
      <p:sp>
        <p:nvSpPr>
          <p:cNvPr id="8" name="Footer Placeholder 3">
            <a:extLst>
              <a:ext uri="{FF2B5EF4-FFF2-40B4-BE49-F238E27FC236}">
                <a16:creationId xmlns:a16="http://schemas.microsoft.com/office/drawing/2014/main" id="{889CBF05-5CCC-4421-95F2-9D441DA008CA}"/>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is mental health?</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2" name="TextBox 1"/>
          <p:cNvSpPr txBox="1"/>
          <p:nvPr/>
        </p:nvSpPr>
        <p:spPr>
          <a:xfrm>
            <a:off x="527213" y="1947297"/>
            <a:ext cx="5855657" cy="4401205"/>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Lets look at the definitions of mental health on the first resource on Firefly.</a:t>
            </a: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Raise your hand and share which one you feel best sums up what mental health is.</a:t>
            </a:r>
          </a:p>
          <a:p>
            <a:r>
              <a:rPr lang="en-GB" sz="2800" dirty="0">
                <a:latin typeface="Lato" panose="020B0604020202020204" charset="0"/>
                <a:ea typeface="Lato" panose="020B0604020202020204" charset="0"/>
                <a:cs typeface="Lato" panose="020B0604020202020204" charset="0"/>
              </a:rPr>
              <a:t>  </a:t>
            </a:r>
          </a:p>
          <a:p>
            <a:r>
              <a:rPr lang="en-GB" sz="2800" dirty="0">
                <a:latin typeface="Lato" panose="020B0604020202020204" charset="0"/>
                <a:ea typeface="Lato" panose="020B0604020202020204" charset="0"/>
                <a:cs typeface="Lato" panose="020B0604020202020204" charset="0"/>
              </a:rPr>
              <a:t>Be ready to give reasons for your choice.</a:t>
            </a:r>
          </a:p>
        </p:txBody>
      </p:sp>
      <p:pic>
        <p:nvPicPr>
          <p:cNvPr id="4" name="Picture 2" descr="Family, Feet Closeup, Blue, Baby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037" y="2243554"/>
            <a:ext cx="4857750" cy="32385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9F5F253F-5950-4DB0-A5CF-82E708018BA0}"/>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is mental health?</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2" name="TextBox 1"/>
          <p:cNvSpPr txBox="1"/>
          <p:nvPr/>
        </p:nvSpPr>
        <p:spPr>
          <a:xfrm>
            <a:off x="276201" y="1666875"/>
            <a:ext cx="8039123" cy="3046988"/>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Mental health can be thought of as being on a scale that can move up or down, a bit like a thermometer.</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We can move along the scale at any time, between being healthy or unwell.</a:t>
            </a:r>
          </a:p>
          <a:p>
            <a:r>
              <a:rPr lang="en-GB" sz="2400" dirty="0">
                <a:latin typeface="Lato" panose="020B0604020202020204" charset="0"/>
                <a:ea typeface="Lato" panose="020B0604020202020204" charset="0"/>
                <a:cs typeface="Lato" panose="020B0604020202020204" charset="0"/>
              </a:rPr>
              <a:t>  </a:t>
            </a:r>
          </a:p>
          <a:p>
            <a:r>
              <a:rPr lang="en-GB" sz="2400" dirty="0">
                <a:latin typeface="Lato" panose="020B0604020202020204" charset="0"/>
                <a:ea typeface="Lato" panose="020B0604020202020204" charset="0"/>
                <a:cs typeface="Lato" panose="020B0604020202020204" charset="0"/>
              </a:rPr>
              <a:t>There are things we can put in place to help us feel better and move out of the struggling or unwell areas.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0055" t="7050" r="29188" b="3168"/>
          <a:stretch/>
        </p:blipFill>
        <p:spPr>
          <a:xfrm>
            <a:off x="9179195" y="322627"/>
            <a:ext cx="1975945" cy="6157292"/>
          </a:xfrm>
          <a:prstGeom prst="rect">
            <a:avLst/>
          </a:prstGeom>
        </p:spPr>
      </p:pic>
      <p:sp>
        <p:nvSpPr>
          <p:cNvPr id="7" name="Footer Placeholder 3">
            <a:extLst>
              <a:ext uri="{FF2B5EF4-FFF2-40B4-BE49-F238E27FC236}">
                <a16:creationId xmlns:a16="http://schemas.microsoft.com/office/drawing/2014/main" id="{176932A4-89DB-4BAB-B6A9-733774D228F5}"/>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8642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Signs of wellbeing</a:t>
            </a:r>
          </a:p>
        </p:txBody>
      </p:sp>
      <p:sp>
        <p:nvSpPr>
          <p:cNvPr id="8" name="TextBox 7"/>
          <p:cNvSpPr txBox="1"/>
          <p:nvPr/>
        </p:nvSpPr>
        <p:spPr>
          <a:xfrm>
            <a:off x="657226" y="1681084"/>
            <a:ext cx="8839200" cy="4031873"/>
          </a:xfrm>
          <a:prstGeom prst="rect">
            <a:avLst/>
          </a:prstGeom>
          <a:noFill/>
        </p:spPr>
        <p:txBody>
          <a:bodyPr wrap="square" rtlCol="0">
            <a:spAutoFit/>
          </a:bodyPr>
          <a:lstStyle/>
          <a:p>
            <a:r>
              <a:rPr lang="en-US" sz="2800" dirty="0">
                <a:latin typeface="League Spartan" panose="00000800000000000000" pitchFamily="50" charset="0"/>
              </a:rPr>
              <a:t>How do we know if someone feels good: </a:t>
            </a:r>
          </a:p>
          <a:p>
            <a:r>
              <a:rPr lang="en-US" sz="2400" dirty="0">
                <a:latin typeface="Lato" panose="020B0604020202020204" charset="0"/>
                <a:ea typeface="Lato" panose="020B0604020202020204" charset="0"/>
                <a:cs typeface="Lato" panose="020B0604020202020204" charset="0"/>
              </a:rPr>
              <a:t>- in their body (physical health)?</a:t>
            </a:r>
          </a:p>
          <a:p>
            <a:r>
              <a:rPr lang="en-US" sz="2400" dirty="0">
                <a:latin typeface="Lato" panose="020B0604020202020204" charset="0"/>
                <a:ea typeface="Lato" panose="020B0604020202020204" charset="0"/>
                <a:cs typeface="Lato" panose="020B0604020202020204" charset="0"/>
              </a:rPr>
              <a:t>- in their mind (mental health)?</a:t>
            </a:r>
          </a:p>
          <a:p>
            <a:endParaRPr lang="en-US" sz="2800" dirty="0">
              <a:latin typeface="League Spartan" panose="00000800000000000000" pitchFamily="50" charset="0"/>
            </a:endParaRPr>
          </a:p>
          <a:p>
            <a:r>
              <a:rPr lang="en-US" sz="2800" dirty="0">
                <a:latin typeface="League Spartan" panose="00000800000000000000" pitchFamily="50" charset="0"/>
              </a:rPr>
              <a:t>How do we know if someone </a:t>
            </a:r>
            <a:r>
              <a:rPr lang="en-US" sz="2800" i="1" u="sng" dirty="0">
                <a:latin typeface="League Spartan" panose="00000800000000000000" pitchFamily="50" charset="0"/>
              </a:rPr>
              <a:t>does not </a:t>
            </a:r>
            <a:r>
              <a:rPr lang="en-US" sz="2800" i="1" dirty="0">
                <a:latin typeface="League Spartan" panose="00000800000000000000" pitchFamily="50" charset="0"/>
              </a:rPr>
              <a:t> </a:t>
            </a:r>
            <a:r>
              <a:rPr lang="en-US" sz="2800" dirty="0">
                <a:latin typeface="League Spartan" panose="00000800000000000000" pitchFamily="50" charset="0"/>
              </a:rPr>
              <a:t>feel good:</a:t>
            </a:r>
          </a:p>
          <a:p>
            <a:pPr marL="457200" indent="-457200">
              <a:buFontTx/>
              <a:buChar char="-"/>
            </a:pPr>
            <a:r>
              <a:rPr lang="en-US" sz="2400" dirty="0">
                <a:latin typeface="Lato" panose="020B0604020202020204" charset="0"/>
                <a:ea typeface="Lato" panose="020B0604020202020204" charset="0"/>
                <a:cs typeface="Lato" panose="020B0604020202020204" charset="0"/>
              </a:rPr>
              <a:t>in their body (physical health)?</a:t>
            </a:r>
          </a:p>
          <a:p>
            <a:pPr marL="457200" indent="-457200">
              <a:buFontTx/>
              <a:buChar char="-"/>
            </a:pPr>
            <a:r>
              <a:rPr lang="en-US" sz="2400" dirty="0">
                <a:latin typeface="Lato" panose="020B0604020202020204" charset="0"/>
                <a:ea typeface="Lato" panose="020B0604020202020204" charset="0"/>
                <a:cs typeface="Lato" panose="020B0604020202020204" charset="0"/>
              </a:rPr>
              <a:t>in their mind (mental health)?</a:t>
            </a:r>
          </a:p>
          <a:p>
            <a:endParaRPr lang="en-US" sz="1600" dirty="0"/>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6</a:t>
            </a:fld>
            <a:endParaRPr lang="en-GB" dirty="0"/>
          </a:p>
        </p:txBody>
      </p:sp>
      <p:sp>
        <p:nvSpPr>
          <p:cNvPr id="6" name="TextBox 5"/>
          <p:cNvSpPr txBox="1"/>
          <p:nvPr/>
        </p:nvSpPr>
        <p:spPr>
          <a:xfrm>
            <a:off x="520700" y="5486400"/>
            <a:ext cx="9105900" cy="830997"/>
          </a:xfrm>
          <a:prstGeom prst="rect">
            <a:avLst/>
          </a:prstGeom>
          <a:noFill/>
        </p:spPr>
        <p:txBody>
          <a:bodyPr wrap="square" rtlCol="0">
            <a:spAutoFit/>
          </a:bodyPr>
          <a:lstStyle/>
          <a:p>
            <a:r>
              <a:rPr lang="en-GB" sz="2400" dirty="0">
                <a:solidFill>
                  <a:srgbClr val="95519E"/>
                </a:solidFill>
                <a:latin typeface="Lato" panose="020B0604020202020204" charset="0"/>
                <a:ea typeface="Lato" panose="020B0604020202020204" charset="0"/>
                <a:cs typeface="Lato" panose="020B0604020202020204" charset="0"/>
              </a:rPr>
              <a:t>Remember we cannot always tell – sometimes illness or ill-health is not obvious to others (either physical or mental health) </a:t>
            </a:r>
          </a:p>
        </p:txBody>
      </p:sp>
      <p:pic>
        <p:nvPicPr>
          <p:cNvPr id="9" name="Picture 8" descr="Image result for stick person"/>
          <p:cNvPicPr/>
          <p:nvPr/>
        </p:nvPicPr>
        <p:blipFill rotWithShape="1">
          <a:blip r:embed="rId3">
            <a:extLst>
              <a:ext uri="{28A0092B-C50C-407E-A947-70E740481C1C}">
                <a14:useLocalDpi xmlns:a14="http://schemas.microsoft.com/office/drawing/2010/main" val="0"/>
              </a:ext>
            </a:extLst>
          </a:blip>
          <a:srcRect l="15539" r="15710"/>
          <a:stretch/>
        </p:blipFill>
        <p:spPr bwMode="auto">
          <a:xfrm>
            <a:off x="9108142" y="1270116"/>
            <a:ext cx="2617694" cy="4879975"/>
          </a:xfrm>
          <a:prstGeom prst="rect">
            <a:avLst/>
          </a:prstGeom>
          <a:noFill/>
          <a:ln>
            <a:noFill/>
          </a:ln>
        </p:spPr>
      </p:pic>
      <p:sp>
        <p:nvSpPr>
          <p:cNvPr id="10" name="Footer Placeholder 3">
            <a:extLst>
              <a:ext uri="{FF2B5EF4-FFF2-40B4-BE49-F238E27FC236}">
                <a16:creationId xmlns:a16="http://schemas.microsoft.com/office/drawing/2014/main" id="{F89DC453-E5E6-4EEC-A3D3-CF7F118FA586}"/>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Activities for health</a:t>
            </a:r>
          </a:p>
        </p:txBody>
      </p:sp>
      <p:sp>
        <p:nvSpPr>
          <p:cNvPr id="8" name="TextBox 7"/>
          <p:cNvSpPr txBox="1"/>
          <p:nvPr/>
        </p:nvSpPr>
        <p:spPr>
          <a:xfrm>
            <a:off x="605491" y="2151727"/>
            <a:ext cx="4864100" cy="2554545"/>
          </a:xfrm>
          <a:prstGeom prst="rect">
            <a:avLst/>
          </a:prstGeom>
          <a:noFill/>
        </p:spPr>
        <p:txBody>
          <a:bodyPr wrap="square" rtlCol="0">
            <a:spAutoFit/>
          </a:bodyPr>
          <a:lstStyle/>
          <a:p>
            <a:r>
              <a:rPr lang="en-US" sz="2400" dirty="0">
                <a:solidFill>
                  <a:srgbClr val="95519E"/>
                </a:solidFill>
                <a:latin typeface="League Spartan" panose="00000800000000000000" pitchFamily="50" charset="0"/>
              </a:rPr>
              <a:t>Card Sort – </a:t>
            </a:r>
            <a:r>
              <a:rPr lang="en-US" sz="2400" i="1" dirty="0">
                <a:solidFill>
                  <a:srgbClr val="95519E"/>
                </a:solidFill>
                <a:latin typeface="League Spartan" panose="00000800000000000000" pitchFamily="50" charset="0"/>
              </a:rPr>
              <a:t>Physical health</a:t>
            </a:r>
          </a:p>
          <a:p>
            <a:endParaRPr lang="en-US" sz="1400" i="1" dirty="0">
              <a:solidFill>
                <a:srgbClr val="95519E"/>
              </a:solidFill>
              <a:latin typeface="League Spartan" panose="00000800000000000000" pitchFamily="50" charset="0"/>
            </a:endParaRPr>
          </a:p>
          <a:p>
            <a:r>
              <a:rPr lang="en-US" sz="2400" i="1" dirty="0">
                <a:solidFill>
                  <a:srgbClr val="95519E"/>
                </a:solidFill>
                <a:latin typeface="League Spartan" panose="00000800000000000000" pitchFamily="50" charset="0"/>
              </a:rPr>
              <a:t> </a:t>
            </a:r>
            <a:r>
              <a:rPr lang="en-US" sz="2400" dirty="0">
                <a:latin typeface="Lato" panose="020F0502020204030203" pitchFamily="34" charset="0"/>
                <a:ea typeface="Lato" panose="020F0502020204030203" pitchFamily="34" charset="0"/>
                <a:cs typeface="Lato" panose="020F0502020204030203" pitchFamily="34" charset="0"/>
              </a:rPr>
              <a:t>Things we should do:</a:t>
            </a:r>
          </a:p>
          <a:p>
            <a:r>
              <a:rPr lang="en-US" sz="2400" dirty="0">
                <a:latin typeface="Lato" panose="020F0502020204030203" pitchFamily="34" charset="0"/>
                <a:ea typeface="Lato" panose="020F0502020204030203" pitchFamily="34" charset="0"/>
                <a:cs typeface="Lato" panose="020F0502020204030203" pitchFamily="34" charset="0"/>
              </a:rPr>
              <a:t>- Every day</a:t>
            </a:r>
          </a:p>
          <a:p>
            <a:r>
              <a:rPr lang="en-US" sz="2400" dirty="0">
                <a:latin typeface="Lato" panose="020F0502020204030203" pitchFamily="34" charset="0"/>
                <a:ea typeface="Lato" panose="020F0502020204030203" pitchFamily="34" charset="0"/>
                <a:cs typeface="Lato" panose="020F0502020204030203" pitchFamily="34" charset="0"/>
              </a:rPr>
              <a:t>- Sometimes</a:t>
            </a:r>
          </a:p>
          <a:p>
            <a:r>
              <a:rPr lang="en-US" sz="2400" dirty="0">
                <a:latin typeface="Lato" panose="020F0502020204030203" pitchFamily="34" charset="0"/>
                <a:ea typeface="Lato" panose="020F0502020204030203" pitchFamily="34" charset="0"/>
                <a:cs typeface="Lato" panose="020F0502020204030203" pitchFamily="34" charset="0"/>
              </a:rPr>
              <a:t>- If there is a problem</a:t>
            </a:r>
          </a:p>
          <a:p>
            <a:r>
              <a:rPr lang="en-US" sz="2400" dirty="0">
                <a:latin typeface="Lato" panose="020F0502020204030203" pitchFamily="34" charset="0"/>
                <a:ea typeface="Lato" panose="020F0502020204030203" pitchFamily="34" charset="0"/>
                <a:cs typeface="Lato" panose="020F0502020204030203" pitchFamily="34" charset="0"/>
              </a:rPr>
              <a:t>- Rarely or not at all</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10" name="TextBox 9"/>
          <p:cNvSpPr txBox="1"/>
          <p:nvPr/>
        </p:nvSpPr>
        <p:spPr>
          <a:xfrm>
            <a:off x="7228222" y="2410341"/>
            <a:ext cx="4311958" cy="2816156"/>
          </a:xfrm>
          <a:prstGeom prst="rect">
            <a:avLst/>
          </a:prstGeom>
          <a:solidFill>
            <a:schemeClr val="bg1"/>
          </a:solidFill>
          <a:ln>
            <a:noFill/>
          </a:ln>
        </p:spPr>
        <p:txBody>
          <a:bodyPr wrap="square" rtlCol="0">
            <a:spAutoFit/>
          </a:bodyPr>
          <a:lstStyle/>
          <a:p>
            <a:r>
              <a:rPr lang="en-US" sz="2400" dirty="0">
                <a:solidFill>
                  <a:srgbClr val="95519E"/>
                </a:solidFill>
                <a:latin typeface="League Spartan" panose="00000800000000000000" charset="0"/>
                <a:ea typeface="Lato" panose="020F0502020204030203" pitchFamily="34" charset="0"/>
                <a:cs typeface="Lato" panose="020F0502020204030203" pitchFamily="34" charset="0"/>
              </a:rPr>
              <a:t>Card Sort – </a:t>
            </a:r>
            <a:r>
              <a:rPr lang="en-US" sz="2400" i="1" dirty="0">
                <a:solidFill>
                  <a:srgbClr val="95519E"/>
                </a:solidFill>
                <a:latin typeface="League Spartan" panose="00000800000000000000" charset="0"/>
                <a:ea typeface="Lato" panose="020F0502020204030203" pitchFamily="34" charset="0"/>
                <a:cs typeface="Lato" panose="020F0502020204030203" pitchFamily="34" charset="0"/>
              </a:rPr>
              <a:t>Mental health</a:t>
            </a:r>
          </a:p>
          <a:p>
            <a:endParaRPr lang="en-US" sz="9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Things we should do:</a:t>
            </a:r>
          </a:p>
          <a:p>
            <a:r>
              <a:rPr lang="en-US" sz="2400" dirty="0">
                <a:latin typeface="Lato" panose="020F0502020204030203" pitchFamily="34" charset="0"/>
                <a:ea typeface="Lato" panose="020F0502020204030203" pitchFamily="34" charset="0"/>
                <a:cs typeface="Lato" panose="020F0502020204030203" pitchFamily="34" charset="0"/>
              </a:rPr>
              <a:t>- Every day</a:t>
            </a:r>
          </a:p>
          <a:p>
            <a:r>
              <a:rPr lang="en-US" sz="2400" dirty="0">
                <a:latin typeface="Lato" panose="020F0502020204030203" pitchFamily="34" charset="0"/>
                <a:ea typeface="Lato" panose="020F0502020204030203" pitchFamily="34" charset="0"/>
                <a:cs typeface="Lato" panose="020F0502020204030203" pitchFamily="34" charset="0"/>
              </a:rPr>
              <a:t>- Sometimes</a:t>
            </a:r>
          </a:p>
          <a:p>
            <a:r>
              <a:rPr lang="en-US" sz="2400" dirty="0">
                <a:latin typeface="Lato" panose="020F0502020204030203" pitchFamily="34" charset="0"/>
                <a:ea typeface="Lato" panose="020F0502020204030203" pitchFamily="34" charset="0"/>
                <a:cs typeface="Lato" panose="020F0502020204030203" pitchFamily="34" charset="0"/>
              </a:rPr>
              <a:t>- If there is a problem</a:t>
            </a:r>
          </a:p>
          <a:p>
            <a:r>
              <a:rPr lang="en-US" sz="2400" dirty="0">
                <a:latin typeface="Lato" panose="020F0502020204030203" pitchFamily="34" charset="0"/>
                <a:ea typeface="Lato" panose="020F0502020204030203" pitchFamily="34" charset="0"/>
                <a:cs typeface="Lato" panose="020F0502020204030203" pitchFamily="34" charset="0"/>
              </a:rPr>
              <a:t>- Rarely or not at all</a:t>
            </a:r>
          </a:p>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pic>
        <p:nvPicPr>
          <p:cNvPr id="2050" name="Picture 2" descr="Children, Playing, Exercise,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65" y="4220437"/>
            <a:ext cx="5335148" cy="28946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atercolour, Watercolor, Art, Painting, Ink, Stai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711"/>
          <a:stretch/>
        </p:blipFill>
        <p:spPr bwMode="auto">
          <a:xfrm>
            <a:off x="8865031" y="4755200"/>
            <a:ext cx="2782858" cy="189667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528589E6-A745-4C73-B638-F731463BA82F}"/>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
        <p:nvSpPr>
          <p:cNvPr id="5" name="TextBox 4">
            <a:extLst>
              <a:ext uri="{FF2B5EF4-FFF2-40B4-BE49-F238E27FC236}">
                <a16:creationId xmlns:a16="http://schemas.microsoft.com/office/drawing/2014/main" id="{7B87F4A6-FE44-DA36-815D-93F17B29D705}"/>
              </a:ext>
            </a:extLst>
          </p:cNvPr>
          <p:cNvSpPr txBox="1"/>
          <p:nvPr/>
        </p:nvSpPr>
        <p:spPr>
          <a:xfrm>
            <a:off x="502165" y="1048027"/>
            <a:ext cx="1108434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t>Working in small groups, organise Resource 2a: </a:t>
            </a:r>
            <a:r>
              <a:rPr lang="en-GB" sz="2400" b="0" i="1" dirty="0"/>
              <a:t>Activities for</a:t>
            </a:r>
            <a:r>
              <a:rPr lang="en-GB" sz="2400" b="0" i="1" baseline="0" dirty="0"/>
              <a:t> health cards </a:t>
            </a:r>
            <a:r>
              <a:rPr lang="en-GB" sz="2400" b="0" i="0" baseline="0" dirty="0"/>
              <a:t>under headings written on poster paper: things we should do ‘everyday’; ‘sometimes’; if there is a problem; rarely or not at all.</a:t>
            </a:r>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Mental health thermometer</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sp>
        <p:nvSpPr>
          <p:cNvPr id="2" name="TextBox 1"/>
          <p:cNvSpPr txBox="1"/>
          <p:nvPr/>
        </p:nvSpPr>
        <p:spPr>
          <a:xfrm>
            <a:off x="276201" y="1666875"/>
            <a:ext cx="8039123" cy="2677656"/>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Plot Jay’s mental health on the thermometer.</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How could Jay strengthen the ability to cope in order to avoid moving into the struggling zone?</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How could this reduce Jay’s chances of being in the unwell area?</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0055" t="7050" r="29188" b="3168"/>
          <a:stretch/>
        </p:blipFill>
        <p:spPr>
          <a:xfrm>
            <a:off x="9179195" y="322627"/>
            <a:ext cx="1975945" cy="6157292"/>
          </a:xfrm>
          <a:prstGeom prst="rect">
            <a:avLst/>
          </a:prstGeom>
        </p:spPr>
      </p:pic>
      <p:sp>
        <p:nvSpPr>
          <p:cNvPr id="8" name="Footer Placeholder 3">
            <a:extLst>
              <a:ext uri="{FF2B5EF4-FFF2-40B4-BE49-F238E27FC236}">
                <a16:creationId xmlns:a16="http://schemas.microsoft.com/office/drawing/2014/main" id="{1B0E6392-67D8-45FC-99C1-CE02F23F6B04}"/>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368446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endParaRPr lang="en-GB" sz="4400" b="1" dirty="0">
              <a:solidFill>
                <a:srgbClr val="95519E"/>
              </a:solidFill>
              <a:latin typeface="League Spartan" panose="00000800000000000000" pitchFamily="50" charset="0"/>
            </a:endParaRPr>
          </a:p>
        </p:txBody>
      </p:sp>
      <p:sp>
        <p:nvSpPr>
          <p:cNvPr id="8" name="TextBox 7"/>
          <p:cNvSpPr txBox="1"/>
          <p:nvPr/>
        </p:nvSpPr>
        <p:spPr>
          <a:xfrm>
            <a:off x="330201" y="401538"/>
            <a:ext cx="10523848" cy="1815882"/>
          </a:xfrm>
          <a:prstGeom prst="rect">
            <a:avLst/>
          </a:prstGeom>
          <a:noFill/>
        </p:spPr>
        <p:txBody>
          <a:bodyPr wrap="square" rtlCol="0">
            <a:spAutoFit/>
          </a:bodyPr>
          <a:lstStyle/>
          <a:p>
            <a:r>
              <a:rPr lang="en-US" sz="4400" dirty="0">
                <a:solidFill>
                  <a:srgbClr val="95519E"/>
                </a:solidFill>
                <a:latin typeface="League Spartan" panose="00000800000000000000" charset="0"/>
              </a:rPr>
              <a:t>What strategy from today’s lesson could we use in our </a:t>
            </a:r>
            <a:r>
              <a:rPr lang="en-US" sz="4400" i="1" dirty="0">
                <a:solidFill>
                  <a:srgbClr val="95519E"/>
                </a:solidFill>
                <a:latin typeface="League Spartan" panose="00000800000000000000" charset="0"/>
              </a:rPr>
              <a:t>own</a:t>
            </a:r>
            <a:r>
              <a:rPr lang="en-US" sz="4400" dirty="0">
                <a:solidFill>
                  <a:srgbClr val="95519E"/>
                </a:solidFill>
                <a:latin typeface="League Spartan" panose="00000800000000000000" charset="0"/>
              </a:rPr>
              <a:t> lives?</a:t>
            </a:r>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TextBox 9"/>
          <p:cNvSpPr txBox="1"/>
          <p:nvPr/>
        </p:nvSpPr>
        <p:spPr>
          <a:xfrm rot="10619996" flipV="1">
            <a:off x="1105202" y="3900223"/>
            <a:ext cx="4856063" cy="461665"/>
          </a:xfrm>
          <a:prstGeom prst="rect">
            <a:avLst/>
          </a:prstGeom>
          <a:solidFill>
            <a:schemeClr val="bg1"/>
          </a:solidFill>
          <a:ln>
            <a:noFill/>
          </a:ln>
        </p:spPr>
        <p:txBody>
          <a:bodyPr wrap="square" rtlCol="0">
            <a:spAutoFit/>
          </a:bodyPr>
          <a:lstStyle/>
          <a:p>
            <a:endParaRPr lang="en-GB" sz="2400" dirty="0">
              <a:latin typeface="Lato" panose="020F0502020204030203" pitchFamily="34" charset="0"/>
              <a:ea typeface="Lato" panose="020F0502020204030203" pitchFamily="34" charset="0"/>
              <a:cs typeface="Lato" panose="020F0502020204030203" pitchFamily="34" charset="0"/>
            </a:endParaRPr>
          </a:p>
        </p:txBody>
      </p:sp>
      <p:pic>
        <p:nvPicPr>
          <p:cNvPr id="7172" name="Picture 4" descr="Post-It, Sticky Note, Note, Memo,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9808">
            <a:off x="8806066" y="2253900"/>
            <a:ext cx="2987276" cy="190526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irectory, Wood, Shield, Signpo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04" y="2681286"/>
            <a:ext cx="9080500" cy="3811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9896" y="3891847"/>
            <a:ext cx="4407919" cy="461665"/>
          </a:xfrm>
          <a:prstGeom prst="rect">
            <a:avLst/>
          </a:prstGeom>
          <a:solidFill>
            <a:srgbClr val="FFFF00"/>
          </a:solidFill>
        </p:spPr>
        <p:txBody>
          <a:bodyPr wrap="square" rtlCol="0">
            <a:spAutoFit/>
          </a:bodyPr>
          <a:lstStyle/>
          <a:p>
            <a:r>
              <a:rPr lang="en-GB" sz="2400" b="1" dirty="0">
                <a:latin typeface="Lato" panose="020B0604020202020204" charset="0"/>
                <a:ea typeface="Lato" panose="020B0604020202020204" charset="0"/>
                <a:cs typeface="Lato" panose="020B0604020202020204" charset="0"/>
              </a:rPr>
              <a:t>Talk to a trusted adult at home</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7510" y="4367746"/>
            <a:ext cx="2898105" cy="2001503"/>
          </a:xfrm>
          <a:prstGeom prst="rect">
            <a:avLst/>
          </a:prstGeom>
        </p:spPr>
      </p:pic>
      <p:sp>
        <p:nvSpPr>
          <p:cNvPr id="12" name="Footer Placeholder 3">
            <a:extLst>
              <a:ext uri="{FF2B5EF4-FFF2-40B4-BE49-F238E27FC236}">
                <a16:creationId xmlns:a16="http://schemas.microsoft.com/office/drawing/2014/main" id="{15542010-20DF-44D0-A1D0-EBA5BF6C723C}"/>
              </a:ext>
            </a:extLst>
          </p:cNvPr>
          <p:cNvSpPr>
            <a:spLocks noGrp="1"/>
          </p:cNvSpPr>
          <p:nvPr>
            <p:ph type="ftr" sz="quarter" idx="11"/>
          </p:nvPr>
        </p:nvSpPr>
        <p:spPr>
          <a:xfrm>
            <a:off x="0" y="6492875"/>
            <a:ext cx="12192000" cy="365125"/>
          </a:xfrm>
        </p:spPr>
        <p:txBody>
          <a:bodyPr/>
          <a:lstStyle/>
          <a:p>
            <a:r>
              <a:rPr lang="en-GB" sz="1050" dirty="0"/>
              <a:t>© PSHE Association 2021 </a:t>
            </a:r>
            <a:r>
              <a:rPr lang="en-GB" dirty="0"/>
              <a:t>	 </a:t>
            </a:r>
          </a:p>
        </p:txBody>
      </p:sp>
      <p:sp>
        <p:nvSpPr>
          <p:cNvPr id="5" name="TextBox 4">
            <a:extLst>
              <a:ext uri="{FF2B5EF4-FFF2-40B4-BE49-F238E27FC236}">
                <a16:creationId xmlns:a16="http://schemas.microsoft.com/office/drawing/2014/main" id="{79FBCCEA-A3DC-8734-C903-62E55BEB8B31}"/>
              </a:ext>
            </a:extLst>
          </p:cNvPr>
          <p:cNvSpPr txBox="1"/>
          <p:nvPr/>
        </p:nvSpPr>
        <p:spPr>
          <a:xfrm>
            <a:off x="1827890" y="4817378"/>
            <a:ext cx="5588000" cy="1015663"/>
          </a:xfrm>
          <a:prstGeom prst="rect">
            <a:avLst/>
          </a:prstGeom>
          <a:solidFill>
            <a:srgbClr val="FFFF00"/>
          </a:solidFill>
        </p:spPr>
        <p:txBody>
          <a:bodyPr wrap="square" rtlCol="0">
            <a:spAutoFit/>
          </a:bodyPr>
          <a:lstStyle/>
          <a:p>
            <a:pPr algn="ctr"/>
            <a:r>
              <a:rPr lang="en-GB" sz="2000" b="1" dirty="0">
                <a:latin typeface="Lato" panose="020B0604020202020204" charset="0"/>
                <a:ea typeface="Lato" panose="020B0604020202020204" charset="0"/>
                <a:cs typeface="Lato" panose="020B0604020202020204" charset="0"/>
              </a:rPr>
              <a:t>Talk to a trusted adult at school: You have your teachers, Head of Section and your social worker.</a:t>
            </a:r>
          </a:p>
        </p:txBody>
      </p:sp>
    </p:spTree>
    <p:extLst>
      <p:ext uri="{BB962C8B-B14F-4D97-AF65-F5344CB8AC3E}">
        <p14:creationId xmlns:p14="http://schemas.microsoft.com/office/powerpoint/2010/main" val="5761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51280E-D80E-4650-A6EB-53FBEEE30063}">
  <ds:schemaRefs>
    <ds:schemaRef ds:uri="http://schemas.microsoft.com/sharepoint/v3/contenttype/forms"/>
  </ds:schemaRefs>
</ds:datastoreItem>
</file>

<file path=customXml/itemProps2.xml><?xml version="1.0" encoding="utf-8"?>
<ds:datastoreItem xmlns:ds="http://schemas.openxmlformats.org/officeDocument/2006/customXml" ds:itemID="{241D99C3-479C-41BF-A431-9E578C66E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0D069-1433-4F49-B10D-A673E42D226A}">
  <ds:schemaRefs>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6ded5182-507a-430e-922d-50a9575e5a4a"/>
    <ds:schemaRef ds:uri="http://purl.org/dc/dcmitype/"/>
    <ds:schemaRef ds:uri="http://schemas.microsoft.com/office/infopath/2007/PartnerControls"/>
    <ds:schemaRef ds:uri="88f9c89a-407a-49b7-9ca1-7578c3d06dfc"/>
    <ds:schemaRef ds:uri="http://schemas.microsoft.com/office/2006/metadata/properties"/>
    <ds:schemaRef ds:uri="24b2b1f2-60e9-4873-a720-0da2f5bde98a"/>
    <ds:schemaRef ds:uri="c219d832-1076-4c15-87a4-e4c3e333e237"/>
  </ds:schemaRefs>
</ds:datastoreItem>
</file>

<file path=docProps/app.xml><?xml version="1.0" encoding="utf-8"?>
<Properties xmlns="http://schemas.openxmlformats.org/officeDocument/2006/extended-properties" xmlns:vt="http://schemas.openxmlformats.org/officeDocument/2006/docPropsVTypes">
  <TotalTime>12</TotalTime>
  <Words>2341</Words>
  <Application>Microsoft Macintosh PowerPoint</Application>
  <PresentationFormat>Widescreen</PresentationFormat>
  <Paragraphs>178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League Spartan</vt:lpstr>
      <vt:lpstr>Calibri</vt:lpstr>
      <vt:lpstr>Lato</vt:lpstr>
      <vt:lpstr>Arial</vt:lpstr>
      <vt:lpstr>Open Sans Light</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Mona Mohamed Arshe</cp:lastModifiedBy>
  <cp:revision>299</cp:revision>
  <dcterms:created xsi:type="dcterms:W3CDTF">2018-11-29T11:01:12Z</dcterms:created>
  <dcterms:modified xsi:type="dcterms:W3CDTF">2022-10-02T08:19:50Z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2805400</vt:r8>
  </property>
</Properties>
</file>