
<file path=[Content_Types].xml><?xml version="1.0" encoding="utf-8"?>
<Types xmlns="http://schemas.openxmlformats.org/package/2006/content-types">
  <Default Extension="bin" ContentType="application/octet-stream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0" r:id="rId6"/>
    <p:sldId id="263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002"/>
    <a:srgbClr val="FFDB29"/>
    <a:srgbClr val="F58003"/>
    <a:srgbClr val="9500FF"/>
    <a:srgbClr val="2027C8"/>
    <a:srgbClr val="FFE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84871" autoAdjust="0"/>
  </p:normalViewPr>
  <p:slideViewPr>
    <p:cSldViewPr>
      <p:cViewPr varScale="1">
        <p:scale>
          <a:sx n="77" d="100"/>
          <a:sy n="77" d="100"/>
        </p:scale>
        <p:origin x="19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B1363-B932-4E18-8FAB-85182A7A059D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AF56E-89FF-4D99-84D3-EADE3A299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7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30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bullying? What can you do if you see or experience bullying?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you notice about these words? They are getting bigger! That’s because the size of the conflict is getting bigger. A disagreement is a much smaller conflict than bullying.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4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disagreement in this picture?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6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and Talk: What is another example of a disagreement? How can you handle disagreements?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49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rude moment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3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a rude moment? How can you handle rude moments?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655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mean moment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Turn and Talk: What is another example of a mean moment? How can you handle mean moments?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1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What is the bullying happening in this picture?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*Clipart used in this PPT </a:t>
            </a:r>
            <a:r>
              <a:rPr lang="en-US" b="1" i="1" u="sng" dirty="0"/>
              <a:t>CANNOT</a:t>
            </a:r>
            <a:r>
              <a:rPr lang="en-US" b="1" i="1" u="none" dirty="0"/>
              <a:t> </a:t>
            </a:r>
            <a:r>
              <a:rPr lang="en-US" b="0" i="0" u="none" dirty="0"/>
              <a:t>be extracted. It is for use in this resource only. Using it for other resources is a violation of the terms of use of The Responsive Counselor and EduClips.*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AF56E-89FF-4D99-84D3-EADE3A2997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64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A4E67-06BF-4085-AD3C-62925C9DD0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A4EDB-87D8-4FC9-AB24-186F28E11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66422-D1B9-47CE-836C-482DA87C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06BE7-16A9-4528-B704-8A5A33BA6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B4A8D-F465-46EC-A2AF-FB0E222B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DDC8-5E9C-4B9C-9464-E6D07F78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142D17-4D66-47DA-B408-0117158759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CE74-2DDB-4610-9AC2-C78E5F698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263AE-1702-43DD-91F7-6EE4F73A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6B5E5-B71C-4458-B4FD-8E2318978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9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F60628-C0F0-4D7A-81DE-852D50F958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1D4EE-72DA-45A1-BE2E-9FC16FD77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13885-5D0B-407B-8FCC-81788968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084AC-6748-43CD-8C59-666E8B7E4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D02A7-79D2-451C-925E-E7D4025BA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C2AE-0EE0-465D-B18E-865B9BEA1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B70C2-2CA3-46CA-950D-DBE05D837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D18C2-CBE6-41AD-A94A-CFE96F0CF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CB674-9620-45F3-953F-8602FB9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F422-9CD6-462C-9CF5-E4181D22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0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2964B-6013-4258-BB53-88546B8FC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2C92E-61A8-4160-B192-ED0BDDF4D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E6299E-1041-4036-BDC4-7DEE34EF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BC794-A9FE-48C4-9776-1CBAE4E28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FA715-BD17-40FF-A4E7-E2DA8704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13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40BB-9355-4D5D-945E-98265621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E8152-DC68-4BF8-BEA7-17AE87287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FF7504-F2DB-47B9-89B2-70A455F3D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D0F839-415C-4970-A668-77D41C18A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D4AD8-3866-4E4F-B349-785D29AA3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4ADA1-576C-448E-9469-D8445A08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89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B3A56-1C02-4F0D-992E-9D2D5309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36782F-08DE-4DE0-96B4-61ADC5B78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DA0BC-4EC7-4422-B277-0893614CC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A90010-81DD-422F-828A-0C0936D525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A5797-9214-481E-982F-0215D100C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E38135-894C-41B0-B0C3-77C96E40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88E8C4-0936-4B5C-B2C1-669423D1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BA2835-A155-42B2-BEE4-D73CEB2F3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66A16-AE62-4E7B-852A-8770EACC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88FDC4-57EB-453D-BE9C-1CDEC2560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D020BF-2C84-424D-8D6D-D941FC30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AC1792-F4C5-4336-966D-3756CD00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49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7F8EB1-F39E-4902-9949-37906B47B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959950-D042-49A8-8D35-063F9FE99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5E01A-97EC-4DEB-9E8A-7B86B730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72CE-A0D1-44A3-A706-EA91D2721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C0E68-8B42-4359-934C-29899BF08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E5CEDC-EB3E-4203-A63C-C151B19CF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58F2B-07A9-40D2-AAC0-84252FBD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5C7B0-D467-4EDC-AF96-C3D11231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E396C-106C-4EA3-B443-A6021C13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03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6ED94-2D87-492E-859C-3F4769A4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9350A-E766-495A-ACA7-0D27909D8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993F6B-F242-416C-AE5F-7A1081E4C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A971C1-3FBB-40F9-9313-EE074BF8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A7243-7836-431C-9503-40BFC729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272E8-E45E-4CFB-B122-CB4EB016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27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17913D-6710-4218-8E42-5EE533E48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708A6-3E01-46A3-890F-D094ACA03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C204B-A108-48A0-9381-048130466B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73336-E0D1-40DA-85B8-B125357ED6C5}" type="datetimeFigureOut">
              <a:rPr lang="en-US" smtClean="0"/>
              <a:t>11/12/22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E756A-4A2E-4823-A4A9-FBF03407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0533D-7D53-40D3-933E-8F98FDB53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3D20-A65A-46C1-8D80-A22F14A76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bin"/><Relationship Id="rId5" Type="http://schemas.openxmlformats.org/officeDocument/2006/relationships/image" Target="../media/image2.bin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41.bin"/><Relationship Id="rId5" Type="http://schemas.openxmlformats.org/officeDocument/2006/relationships/image" Target="../media/image40.bin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bin"/><Relationship Id="rId5" Type="http://schemas.openxmlformats.org/officeDocument/2006/relationships/image" Target="../media/image9.bin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12.bin"/><Relationship Id="rId5" Type="http://schemas.openxmlformats.org/officeDocument/2006/relationships/image" Target="../media/image1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6.bin"/><Relationship Id="rId5" Type="http://schemas.openxmlformats.org/officeDocument/2006/relationships/image" Target="../media/image15.bin"/><Relationship Id="rId10" Type="http://schemas.openxmlformats.org/officeDocument/2006/relationships/image" Target="../media/image20.bin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22.bin"/><Relationship Id="rId5" Type="http://schemas.openxmlformats.org/officeDocument/2006/relationships/image" Target="../media/image21.bin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6.bin"/><Relationship Id="rId5" Type="http://schemas.openxmlformats.org/officeDocument/2006/relationships/image" Target="../media/image25.bin"/><Relationship Id="rId10" Type="http://schemas.openxmlformats.org/officeDocument/2006/relationships/image" Target="../media/image27.bin"/><Relationship Id="rId4" Type="http://schemas.openxmlformats.org/officeDocument/2006/relationships/image" Target="../media/image2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29.bin"/><Relationship Id="rId5" Type="http://schemas.openxmlformats.org/officeDocument/2006/relationships/image" Target="../media/image28.bin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3.bin"/><Relationship Id="rId5" Type="http://schemas.openxmlformats.org/officeDocument/2006/relationships/image" Target="../media/image32.bin"/><Relationship Id="rId10" Type="http://schemas.openxmlformats.org/officeDocument/2006/relationships/image" Target="../media/image35.bin"/><Relationship Id="rId4" Type="http://schemas.openxmlformats.org/officeDocument/2006/relationships/image" Target="../media/image31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6" Type="http://schemas.openxmlformats.org/officeDocument/2006/relationships/image" Target="../media/image37.bin"/><Relationship Id="rId5" Type="http://schemas.openxmlformats.org/officeDocument/2006/relationships/image" Target="../media/image36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34432C-CD09-48BD-BA15-683531EC3D7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156556"/>
            <a:ext cx="5341620" cy="2266950"/>
          </a:xfrm>
          <a:prstGeom prst="rect">
            <a:avLst/>
          </a:prstGeom>
        </p:spPr>
      </p:pic>
      <p:sp>
        <p:nvSpPr>
          <p:cNvPr id="2" name="pfehide7" hidden="1"/>
          <p:cNvSpPr>
            <a:spLocks noGrp="1"/>
          </p:cNvSpPr>
          <p:nvPr>
            <p:ph type="ctrTitle"/>
          </p:nvPr>
        </p:nvSpPr>
        <p:spPr>
          <a:xfrm>
            <a:off x="0" y="152400"/>
            <a:ext cx="5334000" cy="2271106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6000" dirty="0">
                <a:effectLst>
                  <a:glow rad="101600">
                    <a:srgbClr val="F58003"/>
                  </a:glow>
                </a:effectLst>
                <a:latin typeface="APLBorderHoarder" panose="02000603000000000000" pitchFamily="2" charset="0"/>
                <a:ea typeface="APLBorderHoarder" panose="02000603000000000000" pitchFamily="2" charset="0"/>
              </a:rPr>
              <a:t>All Kinds of Conflict!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78EC9E-3795-4618-BF80-5CE9603E693F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528" y="-146723"/>
            <a:ext cx="6903720" cy="6324600"/>
          </a:xfrm>
          <a:prstGeom prst="rect">
            <a:avLst/>
          </a:prstGeom>
        </p:spPr>
      </p:pic>
      <p:sp>
        <p:nvSpPr>
          <p:cNvPr id="3" name="pfehide7" hidden="1"/>
          <p:cNvSpPr>
            <a:spLocks noGrp="1"/>
          </p:cNvSpPr>
          <p:nvPr>
            <p:ph type="subTitle" idx="1"/>
          </p:nvPr>
        </p:nvSpPr>
        <p:spPr>
          <a:xfrm rot="19125833">
            <a:off x="1070812" y="2187696"/>
            <a:ext cx="7723151" cy="1655762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2800" dirty="0">
                <a:latin typeface="APLTypeBTeacher" panose="02000603000000000000" pitchFamily="2" charset="0"/>
                <a:ea typeface="APLTypeBTeacher" panose="02000603000000000000" pitchFamily="2" charset="0"/>
              </a:rPr>
              <a:t>Disagreement vs. Rude vs. Mean vs. Bullying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92D-8640-49A7-A061-634A932FE0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71800"/>
            <a:ext cx="2674485" cy="2311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DAF730-2B11-4455-A7C6-1A2735994E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191000"/>
            <a:ext cx="2286000" cy="25107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987DC0-7390-4200-BE17-9EFE519A11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1295908" cy="2574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9ACD90-EF6A-4AD2-A27E-2E0F96D304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2142">
            <a:off x="3330464" y="5231295"/>
            <a:ext cx="3124880" cy="14582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53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A693F3-51BB-470C-BC3E-7843416A3CC2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52241"/>
            <a:ext cx="7894320" cy="1325880"/>
          </a:xfrm>
          <a:prstGeom prst="rect">
            <a:avLst/>
          </a:prstGeom>
        </p:spPr>
      </p:pic>
      <p:sp>
        <p:nvSpPr>
          <p:cNvPr id="2" name="pfehide52" hidden="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sz="5400" dirty="0">
                <a:latin typeface="APLBorderHoarder" panose="02000603000000000000" pitchFamily="2" charset="0"/>
                <a:ea typeface="APLBorderHoarder" panose="02000603000000000000" pitchFamily="2" charset="0"/>
              </a:rPr>
              <a:t>BULLYING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D4AD6D2-CCD1-46C6-89CD-2FB61669656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96"/>
          <a:stretch/>
        </p:blipFill>
        <p:spPr>
          <a:xfrm>
            <a:off x="683895" y="1294193"/>
            <a:ext cx="7524750" cy="915607"/>
          </a:xfrm>
          <a:prstGeom prst="rect">
            <a:avLst/>
          </a:prstGeom>
        </p:spPr>
      </p:pic>
      <p:sp>
        <p:nvSpPr>
          <p:cNvPr id="3" name="pfehide52" hidden="1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3579849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Threatening someone every day…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PLRealTalk" panose="02000603000000000000" pitchFamily="2" charset="0"/>
                <a:ea typeface="APLRealTalk" panose="02000603000000000000" pitchFamily="2" charset="0"/>
              </a:rPr>
              <a:t>G</a:t>
            </a: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etting other people to be mean to someone, or to leave someone out…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Two kids who always make fun of someone because they have a really hard time reading…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44F1E-E68A-4302-A4BE-B0E382ADA6EA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5637550"/>
            <a:ext cx="8423910" cy="925830"/>
          </a:xfrm>
          <a:prstGeom prst="rect">
            <a:avLst/>
          </a:prstGeom>
        </p:spPr>
      </p:pic>
      <p:sp>
        <p:nvSpPr>
          <p:cNvPr id="4" name="pfehide52" hidden="1">
            <a:extLst>
              <a:ext uri="{FF2B5EF4-FFF2-40B4-BE49-F238E27FC236}">
                <a16:creationId xmlns:a16="http://schemas.microsoft.com/office/drawing/2014/main" id="{A897A7BD-A9BA-423F-B846-DEF870A13C18}"/>
              </a:ext>
            </a:extLst>
          </p:cNvPr>
          <p:cNvSpPr txBox="1"/>
          <p:nvPr/>
        </p:nvSpPr>
        <p:spPr>
          <a:xfrm>
            <a:off x="361950" y="5638800"/>
            <a:ext cx="8420100" cy="92333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AB1364-41E9-43FA-B6C4-F730009497E5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" y="5410200"/>
            <a:ext cx="8423910" cy="1322070"/>
          </a:xfrm>
          <a:prstGeom prst="rect">
            <a:avLst/>
          </a:prstGeom>
        </p:spPr>
      </p:pic>
      <p:sp>
        <p:nvSpPr>
          <p:cNvPr id="9" name="pfehide52" hidden="1">
            <a:extLst>
              <a:ext uri="{FF2B5EF4-FFF2-40B4-BE49-F238E27FC236}">
                <a16:creationId xmlns:a16="http://schemas.microsoft.com/office/drawing/2014/main" id="{415C7743-9C65-4F66-9D83-5D25B0309A8F}"/>
              </a:ext>
            </a:extLst>
          </p:cNvPr>
          <p:cNvSpPr txBox="1"/>
          <p:nvPr/>
        </p:nvSpPr>
        <p:spPr>
          <a:xfrm>
            <a:off x="361950" y="5410200"/>
            <a:ext cx="8420100" cy="132343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 do you do if you see someone bullying or if someone bullies you?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B286B-3D58-4A1D-8091-4BCC524C482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4" b="35775"/>
          <a:stretch/>
        </p:blipFill>
        <p:spPr>
          <a:xfrm>
            <a:off x="683895" y="2209799"/>
            <a:ext cx="7524750" cy="1524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456A05-CAF4-4F18-ACE8-03456458A06D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4"/>
          <a:stretch/>
        </p:blipFill>
        <p:spPr>
          <a:xfrm>
            <a:off x="683895" y="3733799"/>
            <a:ext cx="7524750" cy="1358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4" grpId="2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51023E-EF6C-4E7E-A37A-880C513C54AE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" y="154147"/>
            <a:ext cx="7890510" cy="1322070"/>
          </a:xfrm>
          <a:prstGeom prst="rect">
            <a:avLst/>
          </a:prstGeom>
        </p:spPr>
      </p:pic>
      <p:sp>
        <p:nvSpPr>
          <p:cNvPr id="2" name="pfehide9" hidden="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8867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48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WHAT IS CONFLICT?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17A502-B689-4A71-AE0A-932CAD8E8A67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86"/>
          <a:stretch/>
        </p:blipFill>
        <p:spPr>
          <a:xfrm>
            <a:off x="300990" y="1676400"/>
            <a:ext cx="8313420" cy="1069200"/>
          </a:xfrm>
          <a:prstGeom prst="rect">
            <a:avLst/>
          </a:prstGeom>
        </p:spPr>
      </p:pic>
      <p:sp>
        <p:nvSpPr>
          <p:cNvPr id="3" name="pfehide9" hidden="1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4196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Conflict is a word used to describe when people aren’t getting along or when there is a problem between two or more people.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There are 4 kinds of conflict that we will talk about today:</a:t>
            </a:r>
          </a:p>
          <a:p>
            <a:pPr marL="466344" lvl="3" indent="0">
              <a:buNone/>
            </a:pPr>
            <a:r>
              <a:rPr lang="en-US" sz="2000" dirty="0">
                <a:latin typeface="TeachersLoveTeaching" panose="02000603000000000000" pitchFamily="2" charset="0"/>
                <a:ea typeface="TeachersLoveTeaching" panose="02000603000000000000" pitchFamily="2" charset="0"/>
              </a:rPr>
              <a:t>	</a:t>
            </a:r>
            <a:r>
              <a:rPr lang="en-US" sz="28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Disagreement</a:t>
            </a:r>
            <a:endParaRPr lang="en-US" sz="3600" b="1" dirty="0">
              <a:latin typeface="APLILikeBigBins" panose="02000603000000000000" pitchFamily="2" charset="0"/>
              <a:ea typeface="APLILikeBigBins" panose="02000603000000000000" pitchFamily="2" charset="0"/>
            </a:endParaRPr>
          </a:p>
          <a:p>
            <a:pPr marL="1188720" lvl="6" indent="0">
              <a:buNone/>
            </a:pPr>
            <a:r>
              <a:rPr lang="en-US" sz="36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Rude Moment</a:t>
            </a:r>
          </a:p>
          <a:p>
            <a:pPr marL="1627632" lvl="8" indent="0">
              <a:buNone/>
            </a:pPr>
            <a:r>
              <a:rPr lang="en-US" sz="40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	</a:t>
            </a:r>
            <a:r>
              <a:rPr lang="en-US" sz="44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Mean Moment</a:t>
            </a:r>
          </a:p>
          <a:p>
            <a:pPr marL="1627632" lvl="8" indent="0">
              <a:buNone/>
            </a:pPr>
            <a:r>
              <a:rPr lang="en-US" sz="54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			  </a:t>
            </a:r>
            <a:r>
              <a:rPr lang="en-US" sz="6000" b="1" dirty="0">
                <a:latin typeface="APLILikeBigBins" panose="02000603000000000000" pitchFamily="2" charset="0"/>
                <a:ea typeface="APLILikeBigBins" panose="02000603000000000000" pitchFamily="2" charset="0"/>
              </a:rPr>
              <a:t>Bullying</a:t>
            </a:r>
            <a:endParaRPr lang="en-US" sz="4400" b="1" dirty="0">
              <a:latin typeface="APLILikeBigBins" panose="02000603000000000000" pitchFamily="2" charset="0"/>
              <a:ea typeface="APLILikeBigBins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1E142-C847-470D-8744-6F81C29FA939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41" b="50041"/>
          <a:stretch/>
        </p:blipFill>
        <p:spPr>
          <a:xfrm>
            <a:off x="300990" y="3124200"/>
            <a:ext cx="831342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ED016F-1A41-4A64-8B9F-113502DE60F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58" b="41716"/>
          <a:stretch/>
        </p:blipFill>
        <p:spPr>
          <a:xfrm>
            <a:off x="300990" y="3962400"/>
            <a:ext cx="8313420" cy="381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F4D03-A623-4B25-A68D-E6D2D1F39BA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85" b="31723"/>
          <a:stretch/>
        </p:blipFill>
        <p:spPr>
          <a:xfrm>
            <a:off x="300990" y="4343400"/>
            <a:ext cx="8313420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8107AB-128C-49B1-874D-B4C6FD12C8F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7" b="16736"/>
          <a:stretch/>
        </p:blipFill>
        <p:spPr>
          <a:xfrm>
            <a:off x="300990" y="4953000"/>
            <a:ext cx="8313420" cy="533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C47567-A446-46FD-9E26-9574A4264F3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94"/>
          <a:stretch/>
        </p:blipFill>
        <p:spPr>
          <a:xfrm>
            <a:off x="300990" y="5638800"/>
            <a:ext cx="8313420" cy="6134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A4FD9F-42B4-1CC0-311F-EAC93F3AAC0A}"/>
              </a:ext>
            </a:extLst>
          </p:cNvPr>
          <p:cNvSpPr txBox="1"/>
          <p:nvPr/>
        </p:nvSpPr>
        <p:spPr>
          <a:xfrm>
            <a:off x="0" y="5434343"/>
            <a:ext cx="4191000" cy="369332"/>
          </a:xfrm>
          <a:prstGeom prst="rect">
            <a:avLst/>
          </a:prstGeom>
          <a:solidFill>
            <a:srgbClr val="F68002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do you notice about these words?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5711AE-383F-3E52-4312-4E9844EC208B}"/>
              </a:ext>
            </a:extLst>
          </p:cNvPr>
          <p:cNvSpPr txBox="1"/>
          <p:nvPr/>
        </p:nvSpPr>
        <p:spPr>
          <a:xfrm>
            <a:off x="0" y="5729002"/>
            <a:ext cx="4188229" cy="1200329"/>
          </a:xfrm>
          <a:prstGeom prst="rect">
            <a:avLst/>
          </a:prstGeom>
          <a:solidFill>
            <a:srgbClr val="F68002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They are getting bigger! That’s because the size of the conflict is getting bigger. A disagreement is a much smaller conflict than bullying.</a:t>
            </a:r>
            <a:endParaRPr lang="en-A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0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D066FB-E9BE-4DF0-9543-666D56CE663A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800" y="-149944"/>
            <a:ext cx="4652010" cy="4236720"/>
          </a:xfrm>
          <a:prstGeom prst="rect">
            <a:avLst/>
          </a:prstGeom>
        </p:spPr>
      </p:pic>
      <p:sp>
        <p:nvSpPr>
          <p:cNvPr id="2" name="pfehide12" hidden="1"/>
          <p:cNvSpPr>
            <a:spLocks noGrp="1"/>
          </p:cNvSpPr>
          <p:nvPr>
            <p:ph type="title"/>
          </p:nvPr>
        </p:nvSpPr>
        <p:spPr>
          <a:xfrm rot="19140000">
            <a:off x="2069765" y="1423703"/>
            <a:ext cx="5212080" cy="10894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Disagreement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DA423F-AA8F-4FB2-9B41-23A26FD4668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27"/>
          <a:stretch/>
        </p:blipFill>
        <p:spPr>
          <a:xfrm>
            <a:off x="150495" y="228600"/>
            <a:ext cx="4271010" cy="1295400"/>
          </a:xfrm>
          <a:prstGeom prst="rect">
            <a:avLst/>
          </a:prstGeom>
        </p:spPr>
      </p:pic>
      <p:sp>
        <p:nvSpPr>
          <p:cNvPr id="4" name="pfehide12" hidden="1"/>
          <p:cNvSpPr>
            <a:spLocks noGrp="1"/>
          </p:cNvSpPr>
          <p:nvPr>
            <p:ph type="body" sz="half" idx="2"/>
          </p:nvPr>
        </p:nvSpPr>
        <p:spPr>
          <a:xfrm>
            <a:off x="152400" y="228600"/>
            <a:ext cx="4267200" cy="22860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When people have different ideas about something.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Usually no one’s feelings are hurt.</a:t>
            </a:r>
          </a:p>
          <a:p>
            <a:endParaRPr lang="en-US" sz="28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640D34-4A6D-4312-8DF5-3E491308B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4229" y="2895600"/>
            <a:ext cx="5669771" cy="37615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ADF8AD-BE36-4928-991D-BBC9FC175B9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2"/>
          <a:stretch/>
        </p:blipFill>
        <p:spPr>
          <a:xfrm>
            <a:off x="150495" y="1524000"/>
            <a:ext cx="4271010" cy="994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4790ED-BBC3-4D4F-EBCC-35FFCAEF6547}"/>
              </a:ext>
            </a:extLst>
          </p:cNvPr>
          <p:cNvSpPr txBox="1"/>
          <p:nvPr/>
        </p:nvSpPr>
        <p:spPr>
          <a:xfrm>
            <a:off x="5867400" y="1133415"/>
            <a:ext cx="3276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Comic Sans MS" panose="030F0902030302020204" pitchFamily="66" charset="0"/>
              </a:rPr>
              <a:t>What is the disagreement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43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E25AF4-AB70-4166-9946-441ECCE8C17D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335280"/>
            <a:ext cx="7524750" cy="792480"/>
          </a:xfrm>
          <a:prstGeom prst="rect">
            <a:avLst/>
          </a:prstGeom>
        </p:spPr>
      </p:pic>
      <p:sp>
        <p:nvSpPr>
          <p:cNvPr id="2" name="pfehide19" hidden="1"/>
          <p:cNvSpPr>
            <a:spLocks noGrp="1"/>
          </p:cNvSpPr>
          <p:nvPr>
            <p:ph type="title"/>
          </p:nvPr>
        </p:nvSpPr>
        <p:spPr>
          <a:xfrm>
            <a:off x="811530" y="457200"/>
            <a:ext cx="7520940" cy="54864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DISAGREEMENTS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E849C-600D-4A05-A7E3-3B411CFAD108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5"/>
          <a:stretch/>
        </p:blipFill>
        <p:spPr>
          <a:xfrm>
            <a:off x="605790" y="1221105"/>
            <a:ext cx="7562850" cy="891234"/>
          </a:xfrm>
          <a:prstGeom prst="rect">
            <a:avLst/>
          </a:prstGeom>
        </p:spPr>
      </p:pic>
      <p:sp>
        <p:nvSpPr>
          <p:cNvPr id="3" name="pfehide19" hidden="1"/>
          <p:cNvSpPr>
            <a:spLocks noGrp="1"/>
          </p:cNvSpPr>
          <p:nvPr>
            <p:ph idx="1"/>
          </p:nvPr>
        </p:nvSpPr>
        <p:spPr>
          <a:xfrm>
            <a:off x="609600" y="1219200"/>
            <a:ext cx="7555230" cy="348996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What the answer to a math problem is…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Which TV show is better: </a:t>
            </a:r>
            <a:r>
              <a:rPr lang="en-US" sz="3600" b="0" dirty="0" err="1">
                <a:latin typeface="APLRealTalk" panose="02000603000000000000" pitchFamily="2" charset="0"/>
                <a:ea typeface="APLRealTalk" panose="02000603000000000000" pitchFamily="2" charset="0"/>
              </a:rPr>
              <a:t>Spongebob</a:t>
            </a:r>
            <a:r>
              <a:rPr lang="en-US" sz="3600" dirty="0">
                <a:latin typeface="APLRealTalk" panose="02000603000000000000" pitchFamily="2" charset="0"/>
                <a:ea typeface="APLRealTalk" panose="02000603000000000000" pitchFamily="2" charset="0"/>
              </a:rPr>
              <a:t>          </a:t>
            </a: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or Teen Titan…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Who’s turn it is in a game…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814C97-3A15-4FD9-9E99-A2C028B0D5F9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4" name="pfehide19" hidden="1">
            <a:extLst>
              <a:ext uri="{FF2B5EF4-FFF2-40B4-BE49-F238E27FC236}">
                <a16:creationId xmlns:a16="http://schemas.microsoft.com/office/drawing/2014/main" id="{43CE8ABD-F2EB-4878-8B41-F26584E5721F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A2E431-D772-4331-B324-823D14C7197D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5" name="pfehide19" hidden="1">
            <a:extLst>
              <a:ext uri="{FF2B5EF4-FFF2-40B4-BE49-F238E27FC236}">
                <a16:creationId xmlns:a16="http://schemas.microsoft.com/office/drawing/2014/main" id="{9DD1DB8E-C552-4251-8965-B8AB3FB69AD9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734833-4048-466E-A292-5C8C6E3E0D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A44D3C-EC2F-48EA-B10F-B85578E4E6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63E3A95-5808-426B-AD30-FE49648255EC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4876651"/>
            <a:ext cx="8999220" cy="1939290"/>
          </a:xfrm>
          <a:prstGeom prst="rect">
            <a:avLst/>
          </a:prstGeom>
        </p:spPr>
      </p:pic>
      <p:sp>
        <p:nvSpPr>
          <p:cNvPr id="12" name="pfehide19" hidden="1">
            <a:extLst>
              <a:ext uri="{FF2B5EF4-FFF2-40B4-BE49-F238E27FC236}">
                <a16:creationId xmlns:a16="http://schemas.microsoft.com/office/drawing/2014/main" id="{C37DCF5D-D8D1-4D41-AEC3-676A56F6DA74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disagreement?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8EFAAC-275F-4B35-8C42-16F366858AE9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42" b="27141"/>
          <a:stretch/>
        </p:blipFill>
        <p:spPr>
          <a:xfrm>
            <a:off x="605790" y="2205683"/>
            <a:ext cx="7562850" cy="1555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628C6C8-4294-4701-95D2-6C16D9539CE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9"/>
          <a:stretch/>
        </p:blipFill>
        <p:spPr>
          <a:xfrm>
            <a:off x="605790" y="3761081"/>
            <a:ext cx="7562850" cy="9461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allAtOnce"/>
      <p:bldP spid="3" grpId="1" build="p"/>
      <p:bldP spid="4" grpId="0"/>
      <p:bldP spid="4" grpId="1"/>
      <p:bldP spid="5" grpId="0"/>
      <p:bldP spid="5" grpId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9883D4-7E32-4582-A4D4-A423D850AB5B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454" y="-149943"/>
            <a:ext cx="4652010" cy="4236720"/>
          </a:xfrm>
          <a:prstGeom prst="rect">
            <a:avLst/>
          </a:prstGeom>
        </p:spPr>
      </p:pic>
      <p:sp>
        <p:nvSpPr>
          <p:cNvPr id="2" name="pfehide24" hidden="1"/>
          <p:cNvSpPr>
            <a:spLocks noGrp="1"/>
          </p:cNvSpPr>
          <p:nvPr>
            <p:ph type="title"/>
          </p:nvPr>
        </p:nvSpPr>
        <p:spPr>
          <a:xfrm rot="19140000">
            <a:off x="2145419" y="1423704"/>
            <a:ext cx="5212080" cy="10894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Rude Moment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D2E3B-F781-4FF1-A1A4-F083626FAAC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15"/>
          <a:stretch/>
        </p:blipFill>
        <p:spPr>
          <a:xfrm>
            <a:off x="152083" y="218122"/>
            <a:ext cx="4423410" cy="772478"/>
          </a:xfrm>
          <a:prstGeom prst="rect">
            <a:avLst/>
          </a:prstGeom>
        </p:spPr>
      </p:pic>
      <p:sp>
        <p:nvSpPr>
          <p:cNvPr id="4" name="pfehide24" hidden="1"/>
          <p:cNvSpPr>
            <a:spLocks noGrp="1"/>
          </p:cNvSpPr>
          <p:nvPr>
            <p:ph type="body" sz="half" idx="2"/>
          </p:nvPr>
        </p:nvSpPr>
        <p:spPr>
          <a:xfrm>
            <a:off x="155575" y="219074"/>
            <a:ext cx="4416425" cy="260032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400" i="1" dirty="0">
                <a:latin typeface="APLRealTalk" panose="02000603000000000000" pitchFamily="2" charset="0"/>
                <a:ea typeface="APLRealTalk" panose="02000603000000000000" pitchFamily="2" charset="0"/>
              </a:rPr>
              <a:t>on accident</a:t>
            </a: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>
                <a:latin typeface="APLRealTalk" panose="02000603000000000000" pitchFamily="2" charset="0"/>
                <a:ea typeface="APLRealTalk" panose="02000603000000000000" pitchFamily="2" charset="0"/>
              </a:rPr>
              <a:t>Someone isn’t being careful with their body or someone isn’t thinking about the other person</a:t>
            </a: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F5E5F1-C695-41D5-821E-5D59F048FC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2514600"/>
            <a:ext cx="4797968" cy="4115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BE5A8-FCC8-4C32-9F5A-9A856094B4E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7"/>
          <a:stretch/>
        </p:blipFill>
        <p:spPr>
          <a:xfrm>
            <a:off x="152083" y="914400"/>
            <a:ext cx="4423410" cy="19059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881D46-F44D-BF96-4DA6-2548DE3BD272}"/>
              </a:ext>
            </a:extLst>
          </p:cNvPr>
          <p:cNvSpPr txBox="1"/>
          <p:nvPr/>
        </p:nvSpPr>
        <p:spPr>
          <a:xfrm>
            <a:off x="3086215" y="4902147"/>
            <a:ext cx="3657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Comic Sans MS" panose="030F0902030302020204" pitchFamily="66" charset="0"/>
              </a:rPr>
              <a:t>What is the rude moment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727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F20A8D-6FED-4333-B05C-759BC108DA57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" y="152241"/>
            <a:ext cx="7894320" cy="1325880"/>
          </a:xfrm>
          <a:prstGeom prst="rect">
            <a:avLst/>
          </a:prstGeom>
        </p:spPr>
      </p:pic>
      <p:sp>
        <p:nvSpPr>
          <p:cNvPr id="2" name="pfehide31" hidden="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RUDE MOMENTS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48E559-497F-4FF4-9C4A-8377807FEEE4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93"/>
          <a:stretch/>
        </p:blipFill>
        <p:spPr>
          <a:xfrm>
            <a:off x="683895" y="1295400"/>
            <a:ext cx="7524750" cy="816939"/>
          </a:xfrm>
          <a:prstGeom prst="rect">
            <a:avLst/>
          </a:prstGeom>
        </p:spPr>
      </p:pic>
      <p:sp>
        <p:nvSpPr>
          <p:cNvPr id="3" name="pfehide31" hidden="1"/>
          <p:cNvSpPr>
            <a:spLocks noGrp="1"/>
          </p:cNvSpPr>
          <p:nvPr>
            <p:ph idx="1"/>
          </p:nvPr>
        </p:nvSpPr>
        <p:spPr>
          <a:xfrm>
            <a:off x="685800" y="1295400"/>
            <a:ext cx="7520940" cy="3505200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Burping without saying “excuse me”…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Cutting in line…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Bumping up against someone…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Interrupting…</a:t>
            </a:r>
          </a:p>
          <a:p>
            <a:pPr marL="0" indent="0">
              <a:lnSpc>
                <a:spcPct val="200000"/>
              </a:lnSpc>
            </a:pPr>
            <a:endParaRPr lang="en-US" sz="31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3F6F72-C611-44C0-B0E2-582ED029EFBD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4" name="pfehide31" hidden="1">
            <a:extLst>
              <a:ext uri="{FF2B5EF4-FFF2-40B4-BE49-F238E27FC236}">
                <a16:creationId xmlns:a16="http://schemas.microsoft.com/office/drawing/2014/main" id="{0C787223-3AB0-46B9-AA09-758B6EB3898D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AFD50E-408E-4F3E-9D56-39ABA5C56027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5" name="pfehide31" hidden="1">
            <a:extLst>
              <a:ext uri="{FF2B5EF4-FFF2-40B4-BE49-F238E27FC236}">
                <a16:creationId xmlns:a16="http://schemas.microsoft.com/office/drawing/2014/main" id="{124C6A5E-BBC9-4396-A08D-FC8E67EA46ED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A2490-F34B-4C38-9CA3-7F4435A7E6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6E4DA3-01A2-4716-9A38-B5397160BC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D80E4FF-C5AF-45D3-BA6C-1E78EFD854E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4876651"/>
            <a:ext cx="8999220" cy="1939290"/>
          </a:xfrm>
          <a:prstGeom prst="rect">
            <a:avLst/>
          </a:prstGeom>
        </p:spPr>
      </p:pic>
      <p:sp>
        <p:nvSpPr>
          <p:cNvPr id="12" name="pfehide31" hidden="1">
            <a:extLst>
              <a:ext uri="{FF2B5EF4-FFF2-40B4-BE49-F238E27FC236}">
                <a16:creationId xmlns:a16="http://schemas.microsoft.com/office/drawing/2014/main" id="{0A7CA3B2-8EB7-43D8-902F-BAE244FB1CDC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rude moment?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B902C5-2E7B-4B06-A36E-EF62F7576603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 b="49650"/>
          <a:stretch/>
        </p:blipFill>
        <p:spPr>
          <a:xfrm>
            <a:off x="683895" y="2243329"/>
            <a:ext cx="7524750" cy="8169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FFEA34-2E42-4093-AE82-F08A8390ED7B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5" b="23398"/>
          <a:stretch/>
        </p:blipFill>
        <p:spPr>
          <a:xfrm>
            <a:off x="683895" y="3163513"/>
            <a:ext cx="7524750" cy="816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F7AC5D9-8AD1-4BDF-929E-35BD89B6AA45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8"/>
          <a:stretch/>
        </p:blipFill>
        <p:spPr>
          <a:xfrm>
            <a:off x="683895" y="3956466"/>
            <a:ext cx="7524750" cy="844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88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1B043-C1F8-4DF4-B81C-78DDC76D12C9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27" y="-73743"/>
            <a:ext cx="4652010" cy="4236720"/>
          </a:xfrm>
          <a:prstGeom prst="rect">
            <a:avLst/>
          </a:prstGeom>
        </p:spPr>
      </p:pic>
      <p:sp>
        <p:nvSpPr>
          <p:cNvPr id="2" name="pfehide36" hidden="1"/>
          <p:cNvSpPr>
            <a:spLocks noGrp="1"/>
          </p:cNvSpPr>
          <p:nvPr>
            <p:ph type="title"/>
          </p:nvPr>
        </p:nvSpPr>
        <p:spPr>
          <a:xfrm rot="19140000">
            <a:off x="2003992" y="1499904"/>
            <a:ext cx="5212080" cy="108942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Mean Moment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1D6C5F-E421-44B3-B7DD-08877E2C45E4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34"/>
          <a:stretch/>
        </p:blipFill>
        <p:spPr>
          <a:xfrm>
            <a:off x="114998" y="219074"/>
            <a:ext cx="4076700" cy="1228726"/>
          </a:xfrm>
          <a:prstGeom prst="rect">
            <a:avLst/>
          </a:prstGeom>
        </p:spPr>
      </p:pic>
      <p:sp>
        <p:nvSpPr>
          <p:cNvPr id="4" name="pfehide36" hidden="1"/>
          <p:cNvSpPr>
            <a:spLocks noGrp="1"/>
          </p:cNvSpPr>
          <p:nvPr>
            <p:ph type="body" sz="half" idx="2"/>
          </p:nvPr>
        </p:nvSpPr>
        <p:spPr>
          <a:xfrm>
            <a:off x="115695" y="219074"/>
            <a:ext cx="4075305" cy="1666875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800" i="1" dirty="0">
                <a:latin typeface="APLRealTalk" panose="02000603000000000000" pitchFamily="2" charset="0"/>
                <a:ea typeface="APLRealTalk" panose="02000603000000000000" pitchFamily="2" charset="0"/>
              </a:rPr>
              <a:t>on purpose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Happens just one time or every once in awhile.</a:t>
            </a: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92E9BC-3688-409D-A361-A601CE226C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451123"/>
            <a:ext cx="5735949" cy="2365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DB8641-196F-4D88-96C4-8801B0BE8D2E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6"/>
          <a:stretch/>
        </p:blipFill>
        <p:spPr>
          <a:xfrm>
            <a:off x="114998" y="1447800"/>
            <a:ext cx="4076700" cy="1144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BA9B19-CBF3-1B2E-2506-AB18279FA3E1}"/>
              </a:ext>
            </a:extLst>
          </p:cNvPr>
          <p:cNvSpPr txBox="1"/>
          <p:nvPr/>
        </p:nvSpPr>
        <p:spPr>
          <a:xfrm>
            <a:off x="3657600" y="5720831"/>
            <a:ext cx="46520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omic Sans MS" panose="030F0902030302020204" pitchFamily="66" charset="0"/>
              </a:rPr>
              <a:t>What is the mean moment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585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FAA79E-4F84-4010-8EEA-63DE456778A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" y="152241"/>
            <a:ext cx="7894320" cy="1325880"/>
          </a:xfrm>
          <a:prstGeom prst="rect">
            <a:avLst/>
          </a:prstGeom>
        </p:spPr>
      </p:pic>
      <p:sp>
        <p:nvSpPr>
          <p:cNvPr id="2" name="pfehide43" hidden="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886700" cy="1325563"/>
          </a:xfrm>
          <a:solidFill>
            <a:schemeClr val="accent1"/>
          </a:solidFill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MEAN MOMENTS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16E878-394C-4B12-B48F-E945458D2887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24"/>
          <a:stretch/>
        </p:blipFill>
        <p:spPr>
          <a:xfrm>
            <a:off x="531495" y="1220329"/>
            <a:ext cx="7524750" cy="892010"/>
          </a:xfrm>
          <a:prstGeom prst="rect">
            <a:avLst/>
          </a:prstGeom>
        </p:spPr>
      </p:pic>
      <p:sp>
        <p:nvSpPr>
          <p:cNvPr id="3" name="pfehide43" hidden="1"/>
          <p:cNvSpPr>
            <a:spLocks noGrp="1"/>
          </p:cNvSpPr>
          <p:nvPr>
            <p:ph idx="1"/>
          </p:nvPr>
        </p:nvSpPr>
        <p:spPr>
          <a:xfrm>
            <a:off x="533400" y="1219200"/>
            <a:ext cx="7520940" cy="3503649"/>
          </a:xfrm>
          <a:solidFill>
            <a:schemeClr val="accent1"/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Calling someone a name…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Telling someone they can’t play with you…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Making fun of someone’s clothes…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600" b="0" dirty="0">
                <a:latin typeface="APLRealTalk" panose="02000603000000000000" pitchFamily="2" charset="0"/>
                <a:ea typeface="APLRealTalk" panose="02000603000000000000" pitchFamily="2" charset="0"/>
              </a:rPr>
              <a:t>Stealing from someone…</a:t>
            </a:r>
          </a:p>
          <a:p>
            <a:pPr algn="ctr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  <a:p>
            <a:pPr marL="0" indent="0">
              <a:lnSpc>
                <a:spcPct val="200000"/>
              </a:lnSpc>
            </a:pPr>
            <a:endParaRPr lang="en-US" sz="3600" b="0" dirty="0">
              <a:latin typeface="APLRealTalk" panose="02000603000000000000" pitchFamily="2" charset="0"/>
              <a:ea typeface="APLRealTalk" panose="02000603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D313B2E-BA13-4491-8D28-E66B077F67B1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84704"/>
            <a:ext cx="7703820" cy="834390"/>
          </a:xfrm>
          <a:prstGeom prst="rect">
            <a:avLst/>
          </a:prstGeom>
        </p:spPr>
      </p:pic>
      <p:sp>
        <p:nvSpPr>
          <p:cNvPr id="4" name="pfehide43" hidden="1">
            <a:extLst>
              <a:ext uri="{FF2B5EF4-FFF2-40B4-BE49-F238E27FC236}">
                <a16:creationId xmlns:a16="http://schemas.microsoft.com/office/drawing/2014/main" id="{C43BE50A-415E-4D14-ACC8-75EB63729337}"/>
              </a:ext>
            </a:extLst>
          </p:cNvPr>
          <p:cNvSpPr txBox="1"/>
          <p:nvPr/>
        </p:nvSpPr>
        <p:spPr>
          <a:xfrm>
            <a:off x="723900" y="54864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What’s another example?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C030F6-9308-4DD2-80AC-86241A498081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5408504"/>
            <a:ext cx="7703820" cy="834390"/>
          </a:xfrm>
          <a:prstGeom prst="rect">
            <a:avLst/>
          </a:prstGeom>
        </p:spPr>
      </p:pic>
      <p:sp>
        <p:nvSpPr>
          <p:cNvPr id="5" name="pfehide43" hidden="1">
            <a:extLst>
              <a:ext uri="{FF2B5EF4-FFF2-40B4-BE49-F238E27FC236}">
                <a16:creationId xmlns:a16="http://schemas.microsoft.com/office/drawing/2014/main" id="{E6BD481E-9930-412D-AC58-6B1C1872E34E}"/>
              </a:ext>
            </a:extLst>
          </p:cNvPr>
          <p:cNvSpPr txBox="1"/>
          <p:nvPr/>
        </p:nvSpPr>
        <p:spPr>
          <a:xfrm>
            <a:off x="723900" y="5410200"/>
            <a:ext cx="769620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PLTypeBTeacher" panose="02000603000000000000" pitchFamily="2" charset="0"/>
                <a:ea typeface="APLTypeBTeacher" panose="02000603000000000000" pitchFamily="2" charset="0"/>
              </a:rPr>
              <a:t>Are these bullying??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355E74-259E-4D88-BCBB-DB498622E1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65155">
            <a:off x="8526" y="5325605"/>
            <a:ext cx="1915852" cy="952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D0BA5F-8A96-4C77-94D8-FD9A1C9939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845" flipH="1">
            <a:off x="7230505" y="5325605"/>
            <a:ext cx="1915852" cy="9524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085679D-9DD9-46BF-9D20-A97BCF93C5AE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" y="4876651"/>
            <a:ext cx="8999220" cy="1939290"/>
          </a:xfrm>
          <a:prstGeom prst="rect">
            <a:avLst/>
          </a:prstGeom>
        </p:spPr>
      </p:pic>
      <p:sp>
        <p:nvSpPr>
          <p:cNvPr id="13" name="pfehide43" hidden="1">
            <a:extLst>
              <a:ext uri="{FF2B5EF4-FFF2-40B4-BE49-F238E27FC236}">
                <a16:creationId xmlns:a16="http://schemas.microsoft.com/office/drawing/2014/main" id="{C8356A5F-06FE-4E16-94D4-B5A00D2AB411}"/>
              </a:ext>
            </a:extLst>
          </p:cNvPr>
          <p:cNvSpPr txBox="1"/>
          <p:nvPr/>
        </p:nvSpPr>
        <p:spPr>
          <a:xfrm>
            <a:off x="0" y="4876800"/>
            <a:ext cx="89916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PLTypeBTeacher" panose="02000603000000000000" pitchFamily="2" charset="0"/>
                <a:ea typeface="APLTypeBTeacher" panose="02000603000000000000" pitchFamily="2" charset="0"/>
              </a:rPr>
              <a:t>How can you handle a mean moment?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03EFEED-7F02-41EF-92E2-1461A8178545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7" b="47802"/>
          <a:stretch/>
        </p:blipFill>
        <p:spPr>
          <a:xfrm>
            <a:off x="531495" y="2243329"/>
            <a:ext cx="7524750" cy="804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C091131-494B-4CCB-9ECB-0A1A52632A9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5" b="26039"/>
          <a:stretch/>
        </p:blipFill>
        <p:spPr>
          <a:xfrm>
            <a:off x="531495" y="3124199"/>
            <a:ext cx="7524750" cy="6858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3D13025-3BD3-4336-BABE-7BD02D311476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02"/>
          <a:stretch/>
        </p:blipFill>
        <p:spPr>
          <a:xfrm>
            <a:off x="531495" y="3940989"/>
            <a:ext cx="7524750" cy="7807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23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allAtOnce"/>
      <p:bldP spid="4" grpId="0"/>
      <p:bldP spid="4" grpId="1"/>
      <p:bldP spid="5" grpId="0"/>
      <p:bldP spid="5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A1CB453-F18E-4409-80C2-9DB409A1DEC3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194" y="-416243"/>
            <a:ext cx="3154680" cy="2937510"/>
          </a:xfrm>
          <a:prstGeom prst="rect">
            <a:avLst/>
          </a:prstGeom>
        </p:spPr>
      </p:pic>
      <p:sp>
        <p:nvSpPr>
          <p:cNvPr id="2" name="pfehide48" hidden="1"/>
          <p:cNvSpPr>
            <a:spLocks noGrp="1"/>
          </p:cNvSpPr>
          <p:nvPr>
            <p:ph type="title"/>
          </p:nvPr>
        </p:nvSpPr>
        <p:spPr>
          <a:xfrm rot="19140000">
            <a:off x="4304756" y="620757"/>
            <a:ext cx="3228885" cy="1089427"/>
          </a:xfrm>
          <a:solidFill>
            <a:schemeClr val="accent1"/>
          </a:solidFill>
        </p:spPr>
        <p:txBody>
          <a:bodyPr/>
          <a:lstStyle/>
          <a:p>
            <a:r>
              <a:rPr lang="en-US" sz="5400" b="1" dirty="0">
                <a:latin typeface="APLBorderHoarder" panose="02000603000000000000" pitchFamily="2" charset="0"/>
                <a:ea typeface="APLBorderHoarder" panose="02000603000000000000" pitchFamily="2" charset="0"/>
              </a:rPr>
              <a:t>Bullying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FFD662-ED24-432C-903B-4491E3AEACE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43"/>
          <a:stretch/>
        </p:blipFill>
        <p:spPr>
          <a:xfrm>
            <a:off x="152083" y="218122"/>
            <a:ext cx="4728210" cy="848678"/>
          </a:xfrm>
          <a:prstGeom prst="rect">
            <a:avLst/>
          </a:prstGeom>
        </p:spPr>
      </p:pic>
      <p:sp>
        <p:nvSpPr>
          <p:cNvPr id="4" name="pfehide48" hidden="1"/>
          <p:cNvSpPr>
            <a:spLocks noGrp="1"/>
          </p:cNvSpPr>
          <p:nvPr>
            <p:ph type="body" sz="half" idx="2"/>
          </p:nvPr>
        </p:nvSpPr>
        <p:spPr>
          <a:xfrm>
            <a:off x="155575" y="219074"/>
            <a:ext cx="4721225" cy="397192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Hurting someone’s body or feelings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on purpose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Happens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more than once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The person doing the hurting has </a:t>
            </a:r>
            <a:r>
              <a:rPr lang="en-US" sz="2800" b="0" i="1" u="sng" dirty="0">
                <a:latin typeface="APLRealTalk" panose="02000603000000000000" pitchFamily="2" charset="0"/>
                <a:ea typeface="APLRealTalk" panose="02000603000000000000" pitchFamily="2" charset="0"/>
              </a:rPr>
              <a:t>more power</a:t>
            </a:r>
            <a:r>
              <a:rPr lang="en-US" sz="2800" b="0" dirty="0">
                <a:latin typeface="APLRealTalk" panose="02000603000000000000" pitchFamily="2" charset="0"/>
                <a:ea typeface="APLRealTalk" panose="02000603000000000000" pitchFamily="2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Older OR Bigger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More than one person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glow rad="101600">
                    <a:srgbClr val="FFDB29">
                      <a:alpha val="60000"/>
                    </a:srgbClr>
                  </a:glow>
                </a:effectLst>
                <a:latin typeface="APLILikeBigBins" panose="02000603000000000000" pitchFamily="2" charset="0"/>
                <a:ea typeface="APLILikeBigBins" panose="02000603000000000000" pitchFamily="2" charset="0"/>
              </a:rPr>
              <a:t>Afraid of them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StanfordCaramelMacchiato" panose="02000603000000000000" pitchFamily="2" charset="0"/>
              <a:ea typeface="StanfordCaramelMacchiato" panose="02000603000000000000" pitchFamily="2" charset="0"/>
            </a:endParaRPr>
          </a:p>
        </p:txBody>
      </p:sp>
      <p:sp>
        <p:nvSpPr>
          <p:cNvPr id="3" name="AutoShape 2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155575" y="-16002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SEhUUExQVFhUXGBUXFxYXFhwYFxcYFxQXFxcXFBgYHCggGBwlHRYcITEhJSkrLi4uFx8zODMsNygtLiwBCgoKDg0OGxAQGywkICYsLCwsLCwsLCwsLCwsLCwsLCwsLCwsLCwsLCwsLCwsLCwsLCwsLCwsLCwsLCwsLCwsLP/AABEIAPMA0AMBEQACEQEDEQH/xAAcAAABBQEBAQAAAAAAAAAAAAAAAgMEBQYBBwj/xABHEAACAQIDBAcDCAYJBAMAAAABAgADEQQSIQUxQVEGEyJhcYGRB6GxMkJScpLB0fAjMzRTYrIUFSRDY4KiwuFUc5PxFoPS/8QAGgEAAgMBAQAAAAAAAAAAAAAAAAQBAwUCBv/EADsRAAIBAgQCBwUHBAIDAQAAAAABAgMRBBIhMUFREyIyYXGBoQUUIzORQlKxwdHh8BUkQ2IGUzSCkhb/2gAMAwEAAhEDEQA/APcYAEACABAAgAQAIAEACABAAgAQAIAEACABAAgAQAIAcvAAvADsACABAAgAQAIAEACAELF7QVNBqeXAeM7jTbOXJIq6uPqN863cNJfGnFFbk2UWwMXUc17uzAVmAuxNu4X4RLBNydS/3mMYhWUbci4XGuvzj8fjHnCL4C+Zk2jtZvnKD3yt0lwOlMKXSfDFzTNVVcHKQ9115AnQ+UT6anncL6ov6KeVStuXCteWJ3ODskAgAQA4YAJaqBvIHnOXOK3ZNhk41Od/AGUyxVJcSckhBxw4KZU8bBbI66NmK6YdLcRRq9XSyKCoa9sza3vv04covPGzfZ0GqOGjJXZka/SLFP8AKr1fAMQPQRd16j+0ORw0ORFOPqXv1lS/PO34zjPLmxlUaeyRYYLpRiqVstZyOTnMPDWWRxFSPEprYSnfZeRtOjnTtKvYxFqbcH+Ye43+SY9RxilpPR+ghVwTWtPXu4m0BvHhE7AAgAQAIAEAKzauNy9hTrxPL/mW04X1ZxKXAp4wVnBADN7BxqUkxDO2VRWbU8TyHM90y8BJQjUbf2mNYv7PgWGF25h6pypUGbgGBW/hffHoYinJ2TFLoXW21QptZ6qAg6i97eNt06lWpx0bAxG2SKlVyLMDVFiDoQXNreM81VmlWm13m7T1pwN90OpZaTWZvlm3aNgLDQC+kpw9eajo7FeJis5f9a30j6y73mouIvkQrr2+kfz5Sfeqv3iOjQGu3M+sPeqv3iejiJLk8b+c4lWqPdk5UJySrMyTpEAOCQiTz32hL/aFP+GP5jOh7DL4d/Ey4MC6MnYTm/P/ALgQp67nbwLOkutRQMiwRaubnoJ0oKMuHrHsEgU2PzSTYKe4+6P4TENPJLbgK43C51njvx7/ANz0mahjBAAgAQAaxVXIpbkJMVd2IexlamIUEs7KDv1IHxjTko6XKHJcSjx/ShVuKSGo3P5Kep1PlFqmLitIK7K3WguJm9p9IsVUFr5B/BofW5Pwic8TVl3eBz0qezKOqzMLXbeWsTxPHxicHuu8cxT7PgNqbd357p2KjtSwFxx077333gySQp7C/XT+YRN/Ml4M3cP8iPkem9Dz+g/zf7Vi1LZ+IYjtF8JYUHLQACYAcBgSF4AdvAg4JKJPP/aL+uT6n+4yR/DfKfi/yMosC6HI4YHLSudtA6ycggQ00xSPY3Gn4wLc3E9v6N47r8NSqHeVF/EaH3iblCeempGDiaahVaWxZy4oCABADKe0euy4YBCQWcbjbQAmU1m1Hqi+Imox1PL7VDvaJ2qvdirnhtsl/r+oko53kSLVeaOnLCr7L+rDI/Ej8+Mn4nNHLlhn9l/UbpFgTaw11lcc93YaqrDZIKV9hdRGIucvoZ18TuKFPDLbMNNhDv7Nu6+khxn3FyrYb/YTikyBVOvbXdui6XXl4GzQlF0IuOx6l0SFsP8A5j/KsVpdnzZ1iO2Xc7KDhMCStxG3cPTNmqrfiAb/AAgdqlN8Aw+28PU+TVXzNvjJQOlNcCwBg0cCrSCDgMCTA+0T9dT+p/uM6HcNd07d7/AyQMC6LBoBPcA0CFLdHLwJzcTj11BALAE7gTYnwncYSkm0tiXUirJtK57D7O3vgk7mcf6r/fNTBfKRlY1fF8kaaNigQAIAY/2kpejT+uf5TKqvATxvZXiefW0GnA+MqsZpx01/PjObAJ3ee6C0JsR8MgKkniT3DxlNHVN945jVlnGPcvzH0UEG43cfWXJKwmDqMwA3cdZDSuAztBRmF/3ifyxCq/iztyf5HqsD/wCNT/nE9M6Mfs4PNm9xt90VpLqHdf5jLUmdFRgul/Se9VsMhZcoBYg2zX3gHkOMtlTkqeZbcS+hlzWluZ7lu1+PKUWNGwzXqW1WxsRmtvA4m3EjfaWQgm7S8iucrK8fMvdjdKP6NYVXvSJ4m9r8UPLuk04yk8timvCGW+xu9m7Wo11vSqK47ju8RvhOnKDs0IJp7E2cknnvtBb+0L3Ux8TJNDC/LXi/yMqIF0dGdaB3UV0IEBZbhJJG6uCRyCwuVtY+Bv8AGWQrTgmk9GSqMJu8ltsex+zhT/Q1vxd7eF5o4FfC82Z2Oa6XyNRHBMIAEAMx7Qk/swPJ194IldTYVxi+H5nmxqb/ABPxlLZliKn5905YCK1tLQktCVuMYUdn1lFDsjmPd63kh4NbcNJa2JnX3KdZL2JI+1XsR/3E9wEUqRvWn4HpsBL+1h4/memdEmvhl+s/80Th2S+v8wt33SVuUnlO3djVanaIIqAkq66gN32G48iIxBVKUndXi9zRqQU4q2jWzKdM1QFKitTqDXdYEjc9M/dCcOilnjrF/wAsziEnUWWStJfy6FUSxOa1nFgy/SHMfcZxKyWXg9nyOotvXjx7yk6SntIq3C2LW/iJsdOG6aOB7Lb3/IRxvaSWxE2NtSph6i1KTEMPQjke6NThGasxO7R7r0P6RpjqGcCzr2XS+423jmDMevRdOVuBfGWZGZ9oH7Sv1F+LSg1MN8teLMxAtWr0OwOm9BB3wF3owECVqOpIYxSR7Z0Uw/V4Sgv8Ck+Ldo/GbmGjlpRXcYOIlmqyfeW0vKQgAQAoOnFDPg6lt4ykeTD7jK6qbi0iqvlyddadx5IwcaaeNj8Yk1VXFCblhG9pCSrk71kfE7gbwvBS9BdXOPo+OsmTqdxEFhm/teg1RVrC2Wx8fwldPOo6WsMYv3eVVucmn4C7uTbKPX4yy8+Qpko/ef0FNVfS6rv5wc58iYww7+0/oR9q3OVmAWzrxvv009YvKTdWV1q0egwkYrDxyu6T8OJ6b0KN8KvHtP8AzRWOxZiO2XbCBUjK4vGqtRkUM7gm6oL5frncvgTeasVeKZoRqKyS1IK02xKk1DkUMwyLYtdHKnM7A8R80DxkzhFrKwg3LXYodtbFZDfluccO5vzaZ8oSo98S2Uc/iZva2BNVRpaonow7pdhsRGk/9WKYii6q70ZyvQZD21KnvFr8/GakJxmuq7mbKEou0lY0PQfbhwmIVr/o27LjhY8fKVYilng0RF2ZtenpviRbd1aW8NZjPc2sNrS8zNeEgvhGzsjsAsIMCh6sWogWxjZEjA0i9REG9mVftMB98lK7S5uxYpZYOR7zRTKABuAA9BPQJWR5tu7uLkkBAAgBD2tQ6yjUT6SMPO2kGcVFeLR5BU3gHuMXlvqYZFddbDdeVNanR2qdPL7oT2O6fbXihnDnsDw/NpXS7CL8Z86X84DtJePGWIVOMPjIBDO11uF7nX7jEpu1eXgem9nr+1h4/mej9BP2RfrP/NKI7F1ftF6YFZmukWzqr1KbU6nVKCS1hcsSpWxB7Ntb631Efw0042YzSzS0TtYRhsMKahRewubk6kk3JPeSby9jUUkrIWRfQyN9DoynSfZGUZqdxx0+afw7olViqclLg9yJxc46bmZ2xh+tw+a3bS59NGEMNNUq+W+j/iKMTDpKObiv4zPbMwL126unYta4BYLfdcDMRczabtqZMYuTsjUjFVWAp1wwqUlCENvKgkqe/TS/dMfF08s8y2ZrYadqWR7pnVio1S3OmB3M4vOBXBXFQO3sX3QbC9ZjKX8Jz/ZF/jaX4aOarFeZTXklh3b+XPZZtmCEACABADkAPG9roErOv0WYf6idIvJq5iVFaTRE6wc+e7Qzm6OBioBYnXcZXNdV+BbQ+ZHxR3DMMi6HdvkUrdGrluN0ry8ReXdl4es6e+gsdakbbt8mzAh7WayqP8QfARBx+NLwPTYF/wBrDxPTOhH7Iv1n+MWjsX1+2XloFRHxyDq2vwBPoJbSk1IspNqasUKG4BmkaLVtDrQAjY6hnRhzHv3iV1Y5otHUdzC01yuwPyWGvIEc+AuDMxvNFPiiEssnyKbo3iVSrVpocyseyCEKMAeKuQT3WYHxnoIXlBOW9jEuoyaWxu9j4MVqbLVUk3IXViUH8GcB1+q17eEprwjJaj2Em7sqdrbJagb70O5vuPIzLqU3E0bJq6K4iVk3ujltYHEF1txQEDqKumjaey6hfEVGt8mnbzZh9wMdwKvUb5Iz8bK1O3N/genTVMoIAEACABADx7pXSAx9YBGZdCSrD5RAJ499ph4uTjUlaVtfyHqNCnOKcoXKiq1v7iqf84lEZN/5F9GW+701tTG3Zv8Apq3/AJAZ2rP/ACr6MjooL/EcUsd1CsLd4I9x0kN5f8iJ6Km96YoJUtpSre4ffDpF/wBiB4ek/wDGKQVj/dVvHMvwvJdW3+VepysLQ/6vwK/HtUJS9OoAGuSV8pdTyWlJzTbXMGlG0YQsrnq/QtLYRN41ff4xaOxzW7ZbUcSrM6qQWS2ZRvW4uL+MLHMoNJSasnsxlMUK1DOoNmQ2HG9iCD3g6TqHaRa4OlVyvgyjwmEdEBcWBOg4x6jJNND9SpCc7RHCJcQcy3g9guZXavRtzh62t3yOVVe4E279BFKFDJNSm9inEyvTdjyoDnNkxDZ+zjG16mMp0BUYoQ+YHtCwQkWJ+TrYecrqJWL6NVwlc1u3NuJlZFAb5pJ1F77gOJ0nKwyy3q7cuJv04Pcy+U7yLecysRh5UnqtGdzS3QrqjyPpFih3zXsLXDtwU69xgWxaV9dX3no3swwhWnWZlIJZQLi1wo7+8zTwEeq2Y+OneSSNvNARCABAAgAQApsXgqZdiaaEki5KKSdOJI1mNi42qsYpyeUjjZlL91T+wv4RWyLc8uY4uApfu6Y/yL+ELEZ5cw/oNL92n2F/CRZE5pcw/oFLjTT7I/CFlyDPLmdGAoj+7p/YH4ScqIzy5jdQUUZFyoGqEheyO0QLkAgcoWSOoxqSi5LZblbXxrthajjsvSd7heVKpcix5oPfJG4UYKvGD1Ukt/8AZafRjdWt1WMFREZxiKQ0S181M3v2iB8kwO4w6TDZJNLJLjyfguY5sGqVqVqLLlsetVbg2WobkXHJr+shHOLipU4VU76ZX4r9idtKoArCxNlLi2/s62F+OkYpXj1xalp1jJYfbL1f1eHqEfSYhV9db+UbU29kaDVi4AnZyTdmU7tfkPeZRiHaAviJdWxndu+zXDV3NRC1EsbsAAU7yBoR5G3dOKeNnFWepnummK6NbApbNxIQXYV0slVgARUQktS03Zlsw4nI0mpWlVjm2s/4yIxyszHSp0w+KrKqs1jmJUXFMP2rd2/cNbWmzh5xnFVN3+Hga1PFpQSabstWibsDH9VVR967m71P5vO8TSVWm4jFaHSQ0PTVA8uE8u1bcxhYEgCZs9exfmSffNrCxy00LTepKjJyEACABAAgBX4kdo+XwmRjfmF9PYaGkTLDt4AEAIW2cYaNF6gXMVA0vYakC55AXufCFi/D0lVqqDdrkbB4es/6ytSqUnQghKZW2YW7L5zcWMk7qzpQ0jBqSfF327rFClGsMLlAS+Dc2NyXY02voNygo3fe/CDNBypPEXbfxF5K/wCNn4EmlhadXFuGLmlWpLXRQxVSSAj3A3m1oFcqk6WHTjbNGTi9NeaJfVfoKLMwVsM4BZjlWyE0315FNZCZTm+NJJXU1su/VfRif6eKlXrcPRaoQpQ1mY06QW995F315CSk5PQOhcKfR1ppccq1lf8AInioc9O5UsNGyiwv3X4axtU3GnJSKcqyystOFwxeAJN19JNKurWkFOukrSIqYKoSQFtbeTa26+mupj1OnnWa+h1PFQj3isUvV4d+01wrm97G+UkbjpGVQptrRMUjOVSqrnnmz9tV7ueuqXDkC7Ei3gZFGlTqZ1KK7TWxsOjB7pFx/wDIeuTqsSuZbgh0OWojA3V1I0DA68JXU9nJPNSdnyezFquCjJdUoOkuDqgs5rLUoVmzNiBTswOVUanVA0Q2UHMbA5ju3ScNLL8JrK+X6CcM9NulJ2T3KjB4k5UIqEuxA6sEZQt9QR3DjG76J3GaVS8YyUrt8OFv2PX+iG0BWwy2YEochsb7t3u+EwvaFLJWbWz1KK6Sm8uzLs7oiUljhlso8Jv0VaCQrLcdlhAQAIAEACAEDFfKPgJk435nkX09hkCJlgWhYDpELAG/QyAMrtZsNQR6uHqrTqqfkI/ZdgdUenexvztpA1sOsRWlGnVi3F8WtlzTLXDU+rarXdlWlVWkxDaZWCZWzE6WIt6QsJ1HnjGlFXlG68VfQgYLD2FMYemzdXnCVq11VQ5uQqgBnA4aAd8BipUu5OtJLNa8Y6vTv2X80LCnshWYNXY1nGozC1NfqU9w8TcyReWKaWWksq9X4v8ASyHNpg2Fr23W4ekbwz3RFBq9mRML8tfGXVX1GXVOwy4drAngNZnJX0EDGdFek7VK1SnVIuzErwAPADXcwA8/GeioRtDI946P9RrFYVZFOPDf9S76TH+zVSNxXT1taXw3FcL86PieW4ZsqM9ie05sN/yrfdK6UslOU7X1bN8lIQRcbiNIzGSlFSQEjBYt6JIFirAqytqrKeB/HhOatONRa8NiupTUtzO7Tw3Uh2UDqmZS6j5QF9QpG8HjIlG2whiKXRRcl2W1fmvDuZpOhGMFPFBsj00NNlChTmquSuUKiXvYAm53d0R9oQzU9FbYrxFnaSjlX0v5HpWA2nTrioEzBkOV0dSrqSLi6ngRuO4zFlTcWr8RW6ZoaY0E3lsLMVJAIAEACABACBij2z4D75lY35nkXU9hqJlhk9vdPMPh2KIDVcb8psoPItrfyEvjSvuWqk/taFRQ9qCkjNhiBzFS/oCokug0T0ceDNrsnatLE0+spNmXjwKnkQeMplHKVyi4uzI21dnqzKyYek9Un9Y9gqW+c/FzyHvnFhqhXlGLjKbUeS4+HIdwmyQDnqsa1Tfmb5K/9tNy/GQc1MS5LLTWWPdu/F7ssjAWEiSBV9JsaKOHZuOgUWv2ju0EZwkHKp+Jdh4uVRIxmz+lLmogKi5dV1ptxNuHjNOtCjla125M0atKORmn6b7QNLCuFPbcMo52t2j6aeczMNSc80uSuI4WnnqdyPMqWYKlRT2wFJ7x+Imxll0cKq1aSv3r9jVtfRm6xm2lr4B2B7VlzDvJHa8Da8YjbSS2Munh3TxKXAxmBNqa6cL+usMN8pGsxs/o20+Qx+yTx8DOLdBL/V+jAnWvGQGKifNIuDwPEcRrJ3Ry0noN7PqVMJWp1aY6xaeYBCbEBhY2YA3A8CYtiKTlBxM+vQnGPV1S+qPTejFFmz4l2R3r5P1ZvTREuERT849okk8+6YEms0YLhzM7hc14m0LnYAEACABAAgBh+mHTahgcR1dRKzMUVroFIsSw+cw5RTEYaVWV0zuM1FGW237TKVWg6YdKqVGFszqoAU6MRlc623eMpWDcNWy2nUTkYGll4nyzAeu8+6W2L782SsGr1Tkoo7E6Wpiw/wA1Q3NpKjxZOa+kf55m86HbNODd2Yk1GTMaSElAoOgzNva84qU1NWZZ0WjT3Et7V6IP7NV82X32vK/cJfeEXV5oB7V6XHDVfJ1h7hLmR0yA+1akB+y1PtrD3CXMOlGT7W6f/Sv/AORb/CT7g/vB0o1j+lH9PVWFM01UtZWN7nnp3aes0cFhuhTd73NX2erwc+ZDXFdX27XyENlGhOXWw9I3UV4tdw5V0pyfcPbS26cdaoU6sEFVUtewubk6cfui+Fw6p0svMXwK+EpPiVuCFkA4r2SPCW4bSmo8VoODVRSgYKCQwOUAHQ8vDjKailTUopaPbuZOjJarZQOQA90ahG0UgF1ACLHjJaT0YEenU6shW1X5p5fwmUR+E8r24P8AJ/qSSD2oxqjk6GK9rlqPEaj4SHscy2Y/humOGq4im64R0ZqlO5WsyKSWHadEsG56iZEaEovtad6PNOafA9tjRwEACABAAgAQA8X9ruzDVxoIcC1JBYi/ForVxapSytXHKGCdaOZOxhamz+q3sGvfhutacLE9LsrFjwjo9p3ub7ohszD1cOrNRRnBKsSL3INwbHuIgM04Ra2NZTpKgsqhRyAAHoJJYlbY6IHR5PtfYZ6+tZ8oNRyBl3XYnnK3jsrtl27xZ+zc0rqW/cRBsP8AxD9n/mR7/wD6+v7HEvZ0Y/b9P3FDYi8Wb0/5nPv8uSI9yp23f0Qn+ol+mfQfjJ/qEuSOPc48Gy/wlAU0VV3D7+c3KTvBPuNilSVKCgh2oL3HMEeoljV1YmavFoTh6QUADcoAHlBaBGKjFRXAYxQyOri3a7LcrncYtU+HUU+ej/JnaJSRkgDJA4RIAKlMFbEb9JEkpKzJGFYoNe0NwPHz5xOvXlh0rrMjiclHUKuIuLROftTTqxsyp1E1ZFNQ2SUZWFQ9khh2fom9t/dKH7QdtYmdL2ekrqR9J0XuoPMA+omindGcxckgIAEACABADx/p1WzY2t3ZV9EX77zExTvWl5G9grKivMx+1KeYLbhceu74TrDSs2iMU86X83N10JwTU8MCwILsXseA0Ue4X844jmmrI0AMksOQAy/SbC0QS2bLUOttSG/DxiuIhDe9mdRlKzXAz4U2vY23XtpfxifC5ZGatY5VpkAEqQDuJBAPgSNZOVrVnFRqzSYpMJUKZxTcr9LKcvradxpTlaydiiNSK0bJI7p6uKsrD7ep0iSQOBbayGwXIh4tGqZVUHtMMtge0Q1uzz5TGxGL6SooR7N1rz14FTqpPcm08M/WdXlIe9spFiD3ibV9DvpIqOa+g3Up2Yg7wbHygdJ3V0AECTqjSQSMVl0I8/SKY+nnoS7tSuorxZCE82Jp6ixOZbDMNY2Z75gjemh/hX+UT0Ueyjzkt2PzogIAEACAHIAeG7cr9ZiKr/SqOR9ogTz9WWabfeb9GNoLwIINiDxBBHiDcTlNrVHVlezPRMDiRVpq44jXuO4iacZZlc5as7D1p0ANYC5sANfCAXMNt3aIruCBYKCATvIve/dM+tUU5aEqTtZF5h6YbCJhFW9RkFfzNQADv7GschBSpKkt2r+v6CLbjUdVvRO3p+pG25XWrSVRotOuKQI+jksT+eUMRKM6atspJeViIKUZPm1ch7VxzjFWS6imy00QGwCroBYb77/OVVKk1XsuDtY7pwj0V3xL3ZtNaH9JZlGUOtOxG5HY3t5H3TfbzWLKrlUyRT1s35ojVadNKVWkpVyAHLjUCzrlVT9U6+Mm7vcsjKcpxm9OFvLVjjFKuFoYa4VnV6qt3iodD4rm9BM/EVI1H0adsy38P1FqlSUas6keFl6FTtLEK9AFBZaVXIh3HLkBDE8yQTM+tNTpdXaLsvC36k0oOM9eKv6k+jjzUoNWNjXQLTLneVY2zH+LhebWGk504tl3RqM4w+y9bd6/lynp0SxsoJJ4AXPPQRm485JK7CpSIANxqLjUHu1AOngZKZKaYkQOjjjWQ1dWIK1lsSPKeTqRySceTELZW0LpytjFFXPdtjtehSP+Gn8om/Sd4LwPP1FabXeTJYcBAAgAQAZxdYIjMdyqT6Ccydk2TFXaR4KWvqd519Z55HpKcdEhLSSKqvtuXXR3a3VHI3yT/pPPwl9Crl0exD60bmxU3sRHioRiKIZWU7mBB8xaQ1dWAxm2djmgA2cMCSALWO69/h6xCpRcOJZ2r20F4pKtSoaoanTJAAHWqCqhQoG/l8ZdKMpSzppf+wtDLGOV3fkNpg26pkvTN3Vv1iW0FuLSIxl0bgmt77oiSTnms+WzNJsfD1FphmqKzWsGBRio3WDakxylGajrK/0dvMqmoKWqa9PQibQrlKDU2ViSwa4B4A/K32HibmNUquXSXAuhKHSKd7aGeXEsMwytZlZSNRv8ucSxGPlO8VFqPqW1J57WYziK71MgPzECLYHcCTr36xCUpSsmtlYrjFRv3jlBauRqYRipKsewd63trbTfJiqmVxSdmdXhdSb1LDZ9JlpshamgbQ5n1FjcaLc+6bmAuqCT4X/E7TTs0m7X2Q3Urm4XOSEJykXsATqVvqL749YYjFb233/cjsZJ2dgBxtYAQ8Sut+c8/wC0qWWtm5itWPWEU98zyaLtKx7f0ZrZ8JQP+GvuFvum5h3elF9xiYhWqyXeWkuKQgAQAIAUnTOrlwVY81y/aIH3yjFO1KRfhleqjxqYZ6KOiOCBVfULQBKSldF1sTaFZQQi9Yo+aWtb6p4eE7WLVLtPQ7jShN72LFukFS37M2b62nraXe/U7XuvqWe5/wCyKPa9erUYPVFrjsqDcAAyiVZVZNpnFSGTqxengQgJwEYuWhe7K2PezOO8Dh4t+ERxGLt1Y/zwO72Vkcx5OFYmkRlcaoeDfSXlGsBjZuLi9Qr2q0+t2lsZ7EYyooYq7AkgkhjqbjU845SlLNuzNqpNN2Ji7XrjdWqfaMhV6q+0/qQ6cOS+gHbVf99U+0RJ94q/eZHRU/uoZrYqo987uxO+7E39TOJVJy3bLoQiloheG3ec3PZnyfP9Bmn2RwDWaRYOSAEwAFEAGMSJl+1YXpxlyZVVWzI43zDF72aZ7D0CxOfB0+aFkPkdPcRNjByvSRm46OWs+/U0caFAgAQAIAZL2lV8uFC/TdR5C5iWPfw7c2O4CN6tzyyZJtrZnDApnwHaFIuwRflE/kmcymoRcmWVHbRbmnp4TqrIhBA33G9uJuJkup0l5yR3TjliOI5sRkHk34zlxi32vQ71uR8ZhzVULYDW4YndwOkupVVTbd7kSvuPYPZSU7aXP0iNfL6IlVXEznp6EJ3JWJxS0lzNu4DiTyEpp0pVJWicsyGNxZquWPlyA5CbdKnGnHKiU9MyIGNHYPl8RGKXaX84FFa2R2F2nBwo30OFYHLgECzbQk4ZtPPdN/2Z8nzZbS7I8dNwvzmiWXFXgFxN5JAq8gBrFbj5RLHq+Hl5HNRXiyHPOCu56V7LcVdKtPkwceYsfhNLAS0cRb2lCzjLyN3NAywgAQAIAeee1PEdqjT5Kz+pAHwMzPaEtYxNT2dHtMwczzVlrscMCqe6L3o2mQPVKkj5IIF7c9N/KIY15rU0yLda7LTD1Vckgg93Hvic4yirNDLkrWBjY35yEro7WqFO6jeQPEyEpS21K3KxCxW30W4QZjzOi/iYxTwMpaz0OEsxn8Zi2qG7G/wHcBwmlTpxgrRCbSVkRmadlLm9hjGvZfFkHqwl1Fdbyf4BWdqfmvxHrSo5tY4DA5TO2gXOPEqsbtPI5Xq1Nra631F+HjNrBxj0Kuuf4iFTHSoyyJLQaG2hxpjyZhGcsOXqzle1ZcYgNtU/3R8qhhkhyf1Z1/VecfX9h1duUzvWoPBz+Mm0Xz/+jpe1I8Yv0ONtlOBrD/MDOXHlKS87/iT/AFKnyfoPYfaquwXM+p+co9LgynEKfRSTk2u9L8juljYVJZFfUsFmGdX1Nt7LcRavUT6VO478rD8THcDK1RruK8feVFS5M9OmqYwQAIAEAPMfaj+00/8AtD+dpk4/trwNb2f2JeJjIkP3BjAmouRf7N2tTSgEs+bUmy8z+Ez62FnOrm0sNwwk9G7Dn9Y0yNaNRjzNMec56ConpNLzOpYVt6tfUinFJqBQqX7lMuVOd+2jtYRc19RVPGBRdcNU8cuvfqROZUm31qiIWGin2kU9c9ptLXJ0O8eMdjohOpG0mhomdFchrEZspy2zW0vuv3zqGXMs2xTNSy9XciNnNOn1ls2dL2+t3RlZFUlk2szh53Sh0m90LrvV61coBpn5W6/v15SuCpOk83aOZyq9Isq6pLWUFkFY6IDEZWZl9pPeox5sR6AD7pu4eOWlFHncRLNUk+8iNLikSZIWBoAKUfCADuFNmQ8nX4yurrBruLaEstSL70a8CefN+MEmaf2d/tqfVqfyxnB/OXgL4yT6F+J65NkxQgAQAIAeb+1Wl+lotzRh6MD/ALpl49daLNPAPqyRhViJo0+sjpgWOzaNGKuIyqvVIAANS355TLy0MzeZ/QcUKKd8z+gotiuVIesP7bjcm1DmxtsPijvemPAf8TpTwy4MnPQXBgcJid3XKBxsshVcPvkv5kZ6O+X1KPH0SlRlZsx07XPS94/SmpxUkrCdVpybSsRwZYV7gIBGOgxjF+R3Ovxl1J7+BzXXVXih8iUg4nN0CLZYgDvknKlZNmSL3JPifUz0MVZJHnm7u43wkkElaP6Kq3IoPjf4ymc/ixj4jFOHwZy8CIZeLjijUd/4SAFU9Mp43B9DOZaxZ1HdGvWeePSx3ubL2Y4QtiWqcEQ+rEAe4GOYGN6jfJCPtCdoKJ6jNYyAgAQAIAYz2m4AvRSqBfq2ObuVha/qBEcdC8FLkOYKaU7PieXgWMyjVpxyz8RardgOZA9TIbsrnbdppmnrbHIOtaqeHypmLFcoIfjidNIoaOyV/e1ftSfepcIr6HXTv7q+hz+pk4vUP+f/AIk++TWyX0J95lyX0B+jlEi93+1JWPqp2svocrF1E+H0KfamEWkwCCwK3GpPjqY5QqyqK8hXETcpXZCBlxxFXOwJhtYj43cvPOvxl1Hd+BViX1fMfEpO46pnCJJU1cZxD2pseQM7pq80u8pqO1KTMoDp6TfMIWF3QAs0pf2Rz9I3/wBQiM5f3UUaVKP9nN9/4FXa9vCPGacIP4SQOqd3n90hgbGgCQLak208Z56W7PUwd437l+B7H0K2KcLhwHFqjnO/dyXyH3zXwtLo4a7swcXW6WpdbGgjIsEACABABFairqVYAqQQQdxB4GQ0mrMlOzujyPpZ0abCuStzRJ7Lb8v8LfnWYuIoOlLuNnDYhVVZ7ozwYgg8iD6GVQhGclF7N2+oxNtRclwLQbfq7stM+R/Ga7/4thuE5en6GR/V6u+Vev6gu2n400HhmE4f/F6f2akvQsXtmpxihf8AXrD+7X7R/Ccf/lYv/K/p+5P9Zf3fX9hD9IKjaBEt4mdL/ilJf5HfwRC9sNPsev7Fdi8Y1QjMoW17WN73lGL9lrBKOWV7jeHxvvUrNWsMiIjnWXAAIBG6exGx5Nlt9Me65l1Hd+BTiJScbW4kmVFykorU5IOVlbsiBtdv0Td9h6mNYRXrISxby0Wu8zpGs2TGFjcfzwkAXxpWwpB+jf75lZr4q/ebcYWwUl3XM+Du85rGIcz7oACG2pkge0+zPo7nRMVUHZsDSBG82tnI5cpnUcN8Rzlweho1cV8JQi91qemCPiAQAIAEACABABFakGUqwBB0IIuD4yGk1Zkptaoy+0+geGqA9WDSbXcbi/g24eEXWEpxkpLg7jXvtXI4PW5i9o9EsVRNurNQfSTtD03ieghiacuNjLcGirOBq3CmlUBOgujA+Wksc42vcizuPjYeIO6hVvp8w8f/AFFMHic1FOpo+JdXpKM7R2JVDoXjG/usv1mUe695e8VSXEr6Nljs/wBnOIY/pXRBbTL2yTyO4Wmd7QcMTBRjpZ3G8JUdCTbV7lrS9m6/OrsfBAPvMyF7PXGRo/1NraPqSqfs7oD5VSodeYGnLdO1gIcWzh+0qvBIdPs9wZtmFQ2Nwc5HwnccHTXMpnjasiQOguC/dt/5H9N8Pc6XI597q8wboNg/3bD/AOx//wBQ9ypcvVkrG1lx9EM432e4GquVqTDUG4qODp5y2nQhTd4oqqV6lRWkyhx/sewzA9VVqoeF8rAeIsCfWXFNjMY32Q4xP1VSjUHmht4G/wAZNwsP4zoVjBTZepLdm1lZddOFzMmNCqqqlbibTxNF0XC/DvMlU6H47ccHXvwslx6jT3zWMQXhugm0HNhhKg73sg/1GAWN90a9kSiz42pnO/qqZIXh8p97eAtC5Nj1KlTCgKoAAAAA3ADQASCRcACABAAgAQAIAEACAHLQALQALQA7AAgAQAIAEACABAAgAQAIActAAgB2ABAAgAQAIAEACABAAgAQAIAEACABAAgAQAIAEACABAAgAQAIAEACABAAgAQAIAEACABAAgAQAIAEACABAAgAQAIAEACABAAgAQAIAEACABAAgAQAIAEACABAAgAQAIAf/9k="/>
          <p:cNvSpPr>
            <a:spLocks noChangeAspect="1" noChangeArrowheads="1"/>
          </p:cNvSpPr>
          <p:nvPr/>
        </p:nvSpPr>
        <p:spPr bwMode="auto">
          <a:xfrm>
            <a:off x="307975" y="-1447800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C93680-7CE0-4467-90B9-6492E0A3D9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3429000"/>
            <a:ext cx="5029636" cy="3225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C20E1C-334E-4956-8CB6-00F5FA3D67D0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56" b="65522"/>
          <a:stretch/>
        </p:blipFill>
        <p:spPr>
          <a:xfrm>
            <a:off x="152083" y="1066800"/>
            <a:ext cx="4728210" cy="5214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DE63489-92DE-4409-BD6C-9B0EE808817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 b="45522"/>
          <a:stretch/>
        </p:blipFill>
        <p:spPr>
          <a:xfrm>
            <a:off x="152083" y="1588206"/>
            <a:ext cx="4728210" cy="794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D4B949-7C47-4979-98EE-612BA9DDC92A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78" b="36721"/>
          <a:stretch/>
        </p:blipFill>
        <p:spPr>
          <a:xfrm>
            <a:off x="152083" y="2382980"/>
            <a:ext cx="4728210" cy="3497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588894-72DF-47E9-A35D-55F2F15AF9DC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78" b="25523"/>
          <a:stretch/>
        </p:blipFill>
        <p:spPr>
          <a:xfrm>
            <a:off x="152083" y="2732722"/>
            <a:ext cx="4728210" cy="4450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1B3D7C-56C1-47B8-BAFB-70B8D44E9022}"/>
              </a:ext>
            </a:extLst>
          </p:cNvPr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21"/>
          <a:stretch/>
        </p:blipFill>
        <p:spPr>
          <a:xfrm>
            <a:off x="152083" y="3155632"/>
            <a:ext cx="4728210" cy="10363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8E8D2A3-2D24-165A-7561-CB09EFE2A3B2}"/>
              </a:ext>
            </a:extLst>
          </p:cNvPr>
          <p:cNvSpPr txBox="1"/>
          <p:nvPr/>
        </p:nvSpPr>
        <p:spPr>
          <a:xfrm>
            <a:off x="5493700" y="1526799"/>
            <a:ext cx="34737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Comic Sans MS" panose="030F0902030302020204" pitchFamily="66" charset="0"/>
              </a:rPr>
              <a:t>What is the bullying happening in this picture?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97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4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5|0.6|0.6|0.6|0.6|0.6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22489</TotalTime>
  <Words>960</Words>
  <Application>Microsoft Macintosh PowerPoint</Application>
  <PresentationFormat>On-screen Show (4:3)</PresentationFormat>
  <Paragraphs>101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APLBorderHoarder</vt:lpstr>
      <vt:lpstr>APLILikeBigBins</vt:lpstr>
      <vt:lpstr>APLRealTalk</vt:lpstr>
      <vt:lpstr>APLTypeBTeacher</vt:lpstr>
      <vt:lpstr>Arial</vt:lpstr>
      <vt:lpstr>Calibri</vt:lpstr>
      <vt:lpstr>Calibri Light</vt:lpstr>
      <vt:lpstr>Comic Sans MS</vt:lpstr>
      <vt:lpstr>StanfordCaramelMacchiato</vt:lpstr>
      <vt:lpstr>TeachersLoveTeaching</vt:lpstr>
      <vt:lpstr>Office Theme</vt:lpstr>
      <vt:lpstr>All Kinds of Conflict!</vt:lpstr>
      <vt:lpstr>WHAT IS CONFLICT?</vt:lpstr>
      <vt:lpstr>Disagreement</vt:lpstr>
      <vt:lpstr>DISAGREEMENTS</vt:lpstr>
      <vt:lpstr>Rude Moment</vt:lpstr>
      <vt:lpstr>RUDE MOMENTS</vt:lpstr>
      <vt:lpstr>Mean Moment</vt:lpstr>
      <vt:lpstr>MEAN MOMENTS</vt:lpstr>
      <vt:lpstr>Bullying</vt:lpstr>
      <vt:lpstr>BULLYING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kinds of conflict!</dc:title>
  <dc:creator>Sara M Cottrill-Carlo</dc:creator>
  <cp:lastModifiedBy>Mona Mohamed Arshe</cp:lastModifiedBy>
  <cp:revision>63</cp:revision>
  <dcterms:created xsi:type="dcterms:W3CDTF">2015-09-01T00:25:36Z</dcterms:created>
  <dcterms:modified xsi:type="dcterms:W3CDTF">2022-11-12T18:22:50Z</dcterms:modified>
</cp:coreProperties>
</file>