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oto Emoji"/>
      <p:regular r:id="rId16"/>
      <p:bold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Indie Flower"/>
      <p:regular r:id="rId22"/>
    </p:embeddedFont>
    <p:embeddedFont>
      <p:font typeface="Lato Black"/>
      <p:bold r:id="rId23"/>
      <p:boldItalic r:id="rId24"/>
    </p:embeddedFont>
    <p:embeddedFont>
      <p:font typeface="Londrina Solid"/>
      <p:regular r:id="rId25"/>
    </p:embeddedFont>
    <p:embeddedFont>
      <p:font typeface="Londrina Solid Black"/>
      <p:bold r:id="rId26"/>
    </p:embeddedFont>
    <p:embeddedFont>
      <p:font typeface="Rubik"/>
      <p:regular r:id="rId27"/>
      <p:bold r:id="rId28"/>
      <p:italic r:id="rId29"/>
      <p:boldItalic r:id="rId30"/>
    </p:embeddedFont>
    <p:embeddedFont>
      <p:font typeface="Kalam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IndieFlower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atoBlack-boldItalic.fntdata"/><Relationship Id="rId23" Type="http://schemas.openxmlformats.org/officeDocument/2006/relationships/font" Target="fonts/Lato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ndrinaSolidBlack-bold.fntdata"/><Relationship Id="rId25" Type="http://schemas.openxmlformats.org/officeDocument/2006/relationships/font" Target="fonts/LondrinaSolid-regular.fntdata"/><Relationship Id="rId28" Type="http://schemas.openxmlformats.org/officeDocument/2006/relationships/font" Target="fonts/Rubik-bold.fntdata"/><Relationship Id="rId27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Kalam-regular.fntdata"/><Relationship Id="rId30" Type="http://schemas.openxmlformats.org/officeDocument/2006/relationships/font" Target="fonts/Rubi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Kala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otoEmoji-bold.fntdata"/><Relationship Id="rId16" Type="http://schemas.openxmlformats.org/officeDocument/2006/relationships/font" Target="fonts/NotoEmoji-regular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b95a16d1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" name="Google Shape;17;g3b95a16d1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037fe8d8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037fe8d8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6c3d110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b6c3d110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bde47484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bde47484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29c01ae6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29c01ae6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d1760e4e9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d1760e4e9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02ccdca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02ccdca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1760e4e9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1760e4e9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231f13ce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231f13c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231f13ce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231f13ce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sential Question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t/>
            </a: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b="1" sz="2400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357" r="357" t="0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2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jpg"/><Relationship Id="rId4" Type="http://schemas.openxmlformats.org/officeDocument/2006/relationships/image" Target="../media/image13.png"/><Relationship Id="rId5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www.commonsense.org/education/videos/the-digital-citizens-present-why-we-pause-for-people" TargetMode="External"/><Relationship Id="rId5" Type="http://schemas.openxmlformats.org/officeDocument/2006/relationships/hyperlink" Target="http://www.youtube.com/watch?v=NVUrJ32FAsU" TargetMode="External"/><Relationship Id="rId6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494" l="22329" r="22329" t="701"/>
          <a:stretch/>
        </p:blipFill>
        <p:spPr>
          <a:xfrm>
            <a:off x="3642750" y="-3075"/>
            <a:ext cx="5505900" cy="51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>
            <a:off x="-150" y="-3075"/>
            <a:ext cx="3642900" cy="5160900"/>
          </a:xfrm>
          <a:prstGeom prst="rect">
            <a:avLst/>
          </a:prstGeom>
          <a:solidFill>
            <a:srgbClr val="413F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584225" y="51631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DIGITAL</a:t>
            </a:r>
            <a:r>
              <a:rPr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2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CITIZENSHIP | GRADES K-5</a:t>
            </a:r>
            <a:endParaRPr sz="12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4">
            <a:alphaModFix/>
          </a:blip>
          <a:srcRect b="0" l="4504" r="4504" t="0"/>
          <a:stretch/>
        </p:blipFill>
        <p:spPr>
          <a:xfrm>
            <a:off x="193350" y="516325"/>
            <a:ext cx="390883" cy="4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193350" y="945925"/>
            <a:ext cx="3063300" cy="3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Why We Pause for People</a:t>
            </a:r>
            <a:endParaRPr sz="36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350" y="4468173"/>
            <a:ext cx="3064000" cy="29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0" y="597500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FFFF"/>
                </a:highlight>
                <a:latin typeface="Londrina Solid"/>
                <a:ea typeface="Londrina Solid"/>
                <a:cs typeface="Londrina Solid"/>
                <a:sym typeface="Londrina Solid"/>
              </a:rPr>
              <a:t>We Are Active Listeners!</a:t>
            </a:r>
            <a:endParaRPr sz="4800">
              <a:solidFill>
                <a:srgbClr val="00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6050"/>
          <a:stretch/>
        </p:blipFill>
        <p:spPr>
          <a:xfrm>
            <a:off x="231400" y="1834400"/>
            <a:ext cx="1594615" cy="2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4">
            <a:alphaModFix/>
          </a:blip>
          <a:srcRect b="4128" l="4195" r="4204" t="4137"/>
          <a:stretch/>
        </p:blipFill>
        <p:spPr>
          <a:xfrm>
            <a:off x="3433695" y="1834400"/>
            <a:ext cx="1495979" cy="2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5">
            <a:alphaModFix/>
          </a:blip>
          <a:srcRect b="3025" l="10705" r="5787" t="3025"/>
          <a:stretch/>
        </p:blipFill>
        <p:spPr>
          <a:xfrm>
            <a:off x="4969954" y="1834400"/>
            <a:ext cx="1331584" cy="2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6">
            <a:alphaModFix/>
          </a:blip>
          <a:srcRect b="3025" l="12780" r="12787" t="3025"/>
          <a:stretch/>
        </p:blipFill>
        <p:spPr>
          <a:xfrm>
            <a:off x="6265618" y="1834400"/>
            <a:ext cx="1186923" cy="2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7">
            <a:alphaModFix/>
          </a:blip>
          <a:srcRect b="3332" l="3086" r="3095" t="3332"/>
          <a:stretch/>
        </p:blipFill>
        <p:spPr>
          <a:xfrm>
            <a:off x="7416621" y="1849184"/>
            <a:ext cx="1495980" cy="224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8">
            <a:alphaModFix/>
          </a:blip>
          <a:srcRect b="3025" l="0" r="0" t="3025"/>
          <a:stretch/>
        </p:blipFill>
        <p:spPr>
          <a:xfrm>
            <a:off x="1832550" y="1834400"/>
            <a:ext cx="1594615" cy="226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6013425" y="1584314"/>
            <a:ext cx="246850" cy="3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 b="30171" l="4340" r="2723" t="28022"/>
          <a:stretch/>
        </p:blipFill>
        <p:spPr>
          <a:xfrm>
            <a:off x="191625" y="100"/>
            <a:ext cx="8208626" cy="46668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 rot="-196">
            <a:off x="755350" y="2456151"/>
            <a:ext cx="52587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13FE0"/>
                </a:solidFill>
                <a:latin typeface="Kalam"/>
                <a:ea typeface="Kalam"/>
                <a:cs typeface="Kalam"/>
                <a:sym typeface="Kalam"/>
              </a:rPr>
              <a:t>How can we be </a:t>
            </a:r>
            <a:br>
              <a:rPr b="1" lang="en" sz="3000">
                <a:solidFill>
                  <a:srgbClr val="413FE0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b="1" lang="en" sz="3000">
                <a:solidFill>
                  <a:srgbClr val="413FE0"/>
                </a:solidFill>
                <a:latin typeface="Kalam"/>
                <a:ea typeface="Kalam"/>
                <a:cs typeface="Kalam"/>
                <a:sym typeface="Kalam"/>
              </a:rPr>
              <a:t>active listeners when </a:t>
            </a:r>
            <a:br>
              <a:rPr b="1" lang="en" sz="3000">
                <a:solidFill>
                  <a:srgbClr val="413FE0"/>
                </a:solidFill>
                <a:latin typeface="Kalam"/>
                <a:ea typeface="Kalam"/>
                <a:cs typeface="Kalam"/>
                <a:sym typeface="Kalam"/>
              </a:rPr>
            </a:br>
            <a:r>
              <a:rPr b="1" lang="en" sz="3000">
                <a:solidFill>
                  <a:srgbClr val="413FE0"/>
                </a:solidFill>
                <a:latin typeface="Kalam"/>
                <a:ea typeface="Kalam"/>
                <a:cs typeface="Kalam"/>
                <a:sym typeface="Kalam"/>
              </a:rPr>
              <a:t>using devices?</a:t>
            </a:r>
            <a:endParaRPr b="1" sz="3000">
              <a:solidFill>
                <a:srgbClr val="413FE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65710">
            <a:off x="1877076" y="2379791"/>
            <a:ext cx="246849" cy="32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4528274" y="3827876"/>
            <a:ext cx="246851" cy="3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/>
        </p:nvSpPr>
        <p:spPr>
          <a:xfrm>
            <a:off x="0" y="7723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Learning Objectives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2213400" y="1778925"/>
            <a:ext cx="55332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Reflect on how active listening is an example of being respectful.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Learn strategies to practice active listening when using devices.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213" y="2448098"/>
            <a:ext cx="473007" cy="47300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1172975" y="1826787"/>
            <a:ext cx="605400" cy="621300"/>
          </a:xfrm>
          <a:prstGeom prst="ellipse">
            <a:avLst/>
          </a:prstGeom>
          <a:solidFill>
            <a:srgbClr val="423F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lang="en" sz="3000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l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1172975" y="2921137"/>
            <a:ext cx="605400" cy="621300"/>
          </a:xfrm>
          <a:prstGeom prst="ellipse">
            <a:avLst/>
          </a:prstGeom>
          <a:solidFill>
            <a:srgbClr val="683F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Lato"/>
              <a:buNone/>
            </a:pPr>
            <a:r>
              <a:rPr b="1" i="0" lang="en" sz="3000" u="none" cap="none" strike="noStrike">
                <a:solidFill>
                  <a:srgbClr val="FFFFFF"/>
                </a:solidFill>
                <a:latin typeface="Indie Flower"/>
                <a:ea typeface="Indie Flower"/>
                <a:cs typeface="Indie Flower"/>
                <a:sym typeface="Indie Flower"/>
              </a:rPr>
              <a:t>2</a:t>
            </a:r>
            <a:endParaRPr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/>
        </p:nvSpPr>
        <p:spPr>
          <a:xfrm>
            <a:off x="569575" y="190700"/>
            <a:ext cx="3736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631" l="0" r="0" t="631"/>
          <a:stretch/>
        </p:blipFill>
        <p:spPr>
          <a:xfrm>
            <a:off x="649363" y="1962500"/>
            <a:ext cx="3678600" cy="2420700"/>
          </a:xfrm>
          <a:prstGeom prst="roundRect">
            <a:avLst>
              <a:gd fmla="val 2188" name="adj"/>
            </a:avLst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0" y="172238"/>
            <a:ext cx="390300" cy="39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5">
            <a:alphaModFix/>
          </a:blip>
          <a:srcRect b="699" l="0" r="0" t="709"/>
          <a:stretch/>
        </p:blipFill>
        <p:spPr>
          <a:xfrm>
            <a:off x="4816038" y="1962498"/>
            <a:ext cx="3678600" cy="2420700"/>
          </a:xfrm>
          <a:prstGeom prst="roundRect">
            <a:avLst>
              <a:gd fmla="val 2240" name="adj"/>
            </a:avLst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125" y="922250"/>
            <a:ext cx="91440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What are students doing to show </a:t>
            </a:r>
            <a:br>
              <a:rPr lang="en" sz="3000"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latin typeface="Rubik"/>
                <a:ea typeface="Rubik"/>
                <a:cs typeface="Rubik"/>
                <a:sym typeface="Rubik"/>
              </a:rPr>
              <a:t>they are being active listeners?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/>
        </p:nvSpPr>
        <p:spPr>
          <a:xfrm>
            <a:off x="659250" y="2492100"/>
            <a:ext cx="3204600" cy="16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When you give your full attention to the person who is talking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659250" y="1325300"/>
            <a:ext cx="40770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Active listening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7382" l="0" r="0" t="7373"/>
          <a:stretch/>
        </p:blipFill>
        <p:spPr>
          <a:xfrm>
            <a:off x="404450" y="1768175"/>
            <a:ext cx="4172349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4">
            <a:alphaModFix/>
          </a:blip>
          <a:srcRect b="406" l="0" r="0" t="406"/>
          <a:stretch/>
        </p:blipFill>
        <p:spPr>
          <a:xfrm>
            <a:off x="181350" y="190699"/>
            <a:ext cx="321551" cy="3534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051" y="954997"/>
            <a:ext cx="4513951" cy="28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 + DISCUSS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526700" y="3630300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b="1" lang="en" sz="800">
                <a:solidFill>
                  <a:srgbClr val="413FE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.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5225625" y="1049100"/>
            <a:ext cx="3035100" cy="25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274300" spcFirstLastPara="1" rIns="182875" wrap="square" tIns="1828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Discuss:</a:t>
            </a:r>
            <a:endParaRPr b="1" sz="20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How do devices make it difficult to be active listeners?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Digital Citizens Legs &amp; Heart explain why it's important to pay attention to the people around you when you're on your devices." id="71" name="Google Shape;71;p9" title="The Digital Citizens Present: Why We Pause for Peopl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150" y="1049100"/>
            <a:ext cx="4572000" cy="2581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-12896" l="0" r="0" t="-12921"/>
          <a:stretch/>
        </p:blipFill>
        <p:spPr>
          <a:xfrm>
            <a:off x="150950" y="172250"/>
            <a:ext cx="483200" cy="3903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634150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LIMERICK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870800" y="1352176"/>
            <a:ext cx="54024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75" lIns="274300" spcFirstLastPara="1" rIns="182875" wrap="square" tIns="182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ndrina Solid"/>
                <a:ea typeface="Londrina Solid"/>
                <a:cs typeface="Londrina Solid"/>
                <a:sym typeface="Londrina Solid"/>
              </a:rPr>
              <a:t>Taking time to listen can be tough</a:t>
            </a:r>
            <a:endParaRPr sz="24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ndrina Solid"/>
                <a:ea typeface="Londrina Solid"/>
                <a:cs typeface="Londrina Solid"/>
                <a:sym typeface="Londrina Solid"/>
              </a:rPr>
              <a:t>Especially with so much cool stuff</a:t>
            </a:r>
            <a:endParaRPr sz="24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ndrina Solid"/>
                <a:ea typeface="Londrina Solid"/>
                <a:cs typeface="Londrina Solid"/>
                <a:sym typeface="Londrina Solid"/>
              </a:rPr>
              <a:t>But we pause for people</a:t>
            </a:r>
            <a:endParaRPr sz="24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ndrina Solid"/>
                <a:ea typeface="Londrina Solid"/>
                <a:cs typeface="Londrina Solid"/>
                <a:sym typeface="Londrina Solid"/>
              </a:rPr>
              <a:t>It makes us all gleeful</a:t>
            </a:r>
            <a:endParaRPr sz="24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Londrina Solid"/>
                <a:ea typeface="Londrina Solid"/>
                <a:cs typeface="Londrina Solid"/>
                <a:sym typeface="Londrina Solid"/>
              </a:rPr>
              <a:t>Looking and listening – that's enough</a:t>
            </a:r>
            <a:endParaRPr sz="24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576375"/>
            <a:ext cx="9144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274300" spcFirstLastPara="1" rIns="182875" wrap="square" tIns="1828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423FE1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Pausing for People</a:t>
            </a:r>
            <a:endParaRPr sz="3600">
              <a:solidFill>
                <a:srgbClr val="423FE1"/>
              </a:solidFill>
              <a:latin typeface="Londrina Solid Black"/>
              <a:ea typeface="Londrina Solid Black"/>
              <a:cs typeface="Londrina Solid Black"/>
              <a:sym typeface="Londrina Solid Black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4">
            <a:alphaModFix/>
          </a:blip>
          <a:srcRect b="0" l="49" r="59" t="0"/>
          <a:stretch/>
        </p:blipFill>
        <p:spPr>
          <a:xfrm rot="191493">
            <a:off x="334308" y="1318424"/>
            <a:ext cx="1908807" cy="289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5">
            <a:alphaModFix/>
          </a:blip>
          <a:srcRect b="0" l="0" r="0" t="358"/>
          <a:stretch/>
        </p:blipFill>
        <p:spPr>
          <a:xfrm rot="-2">
            <a:off x="6778950" y="1062950"/>
            <a:ext cx="2138225" cy="32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569575" y="190700"/>
            <a:ext cx="22530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FILL IN THE BLANK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Directions: Part 1 </a:t>
            </a:r>
            <a:endParaRPr sz="30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1211550" y="1808850"/>
            <a:ext cx="67209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Use the sentence stems and emojis to help you come up with 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five tips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for practicing </a:t>
            </a:r>
            <a:r>
              <a:rPr b="1" lang="en" sz="2000">
                <a:latin typeface="Lato"/>
                <a:ea typeface="Lato"/>
                <a:cs typeface="Lato"/>
                <a:sym typeface="Lato"/>
              </a:rPr>
              <a:t>active listening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at school.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1"/>
          <p:cNvSpPr txBox="1"/>
          <p:nvPr/>
        </p:nvSpPr>
        <p:spPr>
          <a:xfrm rot="451385">
            <a:off x="1870341" y="3131591"/>
            <a:ext cx="1762068" cy="954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Noto Emoji"/>
                <a:ea typeface="Noto Emoji"/>
                <a:cs typeface="Noto Emoji"/>
                <a:sym typeface="Noto Emoji"/>
              </a:rPr>
              <a:t>👀</a:t>
            </a:r>
            <a:endParaRPr sz="5300"/>
          </a:p>
        </p:txBody>
      </p:sp>
      <p:sp>
        <p:nvSpPr>
          <p:cNvPr id="91" name="Google Shape;91;p11"/>
          <p:cNvSpPr txBox="1"/>
          <p:nvPr/>
        </p:nvSpPr>
        <p:spPr>
          <a:xfrm rot="-318290">
            <a:off x="40928" y="3131582"/>
            <a:ext cx="1761947" cy="954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Noto Emoji"/>
                <a:ea typeface="Noto Emoji"/>
                <a:cs typeface="Noto Emoji"/>
                <a:sym typeface="Noto Emoji"/>
              </a:rPr>
              <a:t>📵</a:t>
            </a:r>
            <a:endParaRPr sz="5000"/>
          </a:p>
        </p:txBody>
      </p:sp>
      <p:sp>
        <p:nvSpPr>
          <p:cNvPr id="92" name="Google Shape;92;p11"/>
          <p:cNvSpPr txBox="1"/>
          <p:nvPr/>
        </p:nvSpPr>
        <p:spPr>
          <a:xfrm rot="-318290">
            <a:off x="3699875" y="3131582"/>
            <a:ext cx="1761947" cy="954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Noto Emoji"/>
                <a:ea typeface="Noto Emoji"/>
                <a:cs typeface="Noto Emoji"/>
                <a:sym typeface="Noto Emoji"/>
              </a:rPr>
              <a:t>🎧</a:t>
            </a:r>
            <a:endParaRPr sz="5000"/>
          </a:p>
        </p:txBody>
      </p:sp>
      <p:sp>
        <p:nvSpPr>
          <p:cNvPr id="93" name="Google Shape;93;p11"/>
          <p:cNvSpPr txBox="1"/>
          <p:nvPr/>
        </p:nvSpPr>
        <p:spPr>
          <a:xfrm rot="451385">
            <a:off x="5529288" y="3131591"/>
            <a:ext cx="1762068" cy="954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solidFill>
                  <a:schemeClr val="dk1"/>
                </a:solidFill>
                <a:latin typeface="Noto Emoji"/>
                <a:ea typeface="Noto Emoji"/>
                <a:cs typeface="Noto Emoji"/>
                <a:sym typeface="Noto Emoji"/>
              </a:rPr>
              <a:t>🤫</a:t>
            </a:r>
            <a:endParaRPr sz="5300"/>
          </a:p>
        </p:txBody>
      </p:sp>
      <p:sp>
        <p:nvSpPr>
          <p:cNvPr id="94" name="Google Shape;94;p11"/>
          <p:cNvSpPr txBox="1"/>
          <p:nvPr/>
        </p:nvSpPr>
        <p:spPr>
          <a:xfrm rot="-318290">
            <a:off x="7358822" y="3131582"/>
            <a:ext cx="1761947" cy="954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Noto Emoji"/>
                <a:ea typeface="Noto Emoji"/>
                <a:cs typeface="Noto Emoji"/>
                <a:sym typeface="Noto Emoji"/>
              </a:rPr>
              <a:t>🙋🏽‍♀️</a:t>
            </a:r>
            <a:endParaRPr sz="5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569575" y="190700"/>
            <a:ext cx="3736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WORD SEARCH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0" y="848592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Directions: Part 2 (Optional)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1211550" y="1808850"/>
            <a:ext cx="6720900" cy="1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Step 1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Use the word bank to help you fill in the clues. 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Lato"/>
                <a:ea typeface="Lato"/>
                <a:cs typeface="Lato"/>
                <a:sym typeface="Lato"/>
              </a:rPr>
              <a:t>Step 2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Use the clues to complete the crossword puzzle!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