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615" r:id="rId5"/>
    <p:sldId id="594" r:id="rId6"/>
    <p:sldId id="595" r:id="rId7"/>
    <p:sldId id="611" r:id="rId8"/>
    <p:sldId id="601" r:id="rId9"/>
    <p:sldId id="607" r:id="rId10"/>
    <p:sldId id="610" r:id="rId11"/>
    <p:sldId id="613"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87D"/>
    <a:srgbClr val="AFE0E5"/>
    <a:srgbClr val="0FA7C0"/>
    <a:srgbClr val="1FBFDB"/>
    <a:srgbClr val="59C8E3"/>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14" autoAdjust="0"/>
    <p:restoredTop sz="88707" autoAdjust="0"/>
  </p:normalViewPr>
  <p:slideViewPr>
    <p:cSldViewPr snapToGrid="0">
      <p:cViewPr varScale="1">
        <p:scale>
          <a:sx n="79" d="100"/>
          <a:sy n="79" d="100"/>
        </p:scale>
        <p:origin x="6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00ED30-8409-437E-B1FE-4BF8DB774C49}" type="datetimeFigureOut">
              <a:rPr lang="en-US" smtClean="0"/>
              <a:t>3/23/2023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03FFBC-E686-4F41-B14D-7FAA4E0A4D4B}" type="slidenum">
              <a:rPr lang="en-US" smtClean="0"/>
              <a:t>‹#›</a:t>
            </a:fld>
            <a:endParaRPr lang="en-US" dirty="0"/>
          </a:p>
        </p:txBody>
      </p:sp>
    </p:spTree>
    <p:extLst>
      <p:ext uri="{BB962C8B-B14F-4D97-AF65-F5344CB8AC3E}">
        <p14:creationId xmlns:p14="http://schemas.microsoft.com/office/powerpoint/2010/main" val="204321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03FFBC-E686-4F41-B14D-7FAA4E0A4D4B}" type="slidenum">
              <a:rPr lang="en-US" smtClean="0"/>
              <a:t>1</a:t>
            </a:fld>
            <a:endParaRPr lang="en-US"/>
          </a:p>
        </p:txBody>
      </p:sp>
    </p:spTree>
    <p:extLst>
      <p:ext uri="{BB962C8B-B14F-4D97-AF65-F5344CB8AC3E}">
        <p14:creationId xmlns:p14="http://schemas.microsoft.com/office/powerpoint/2010/main" val="378072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2</a:t>
            </a:fld>
            <a:endParaRPr lang="en-US" dirty="0"/>
          </a:p>
        </p:txBody>
      </p:sp>
    </p:spTree>
    <p:extLst>
      <p:ext uri="{BB962C8B-B14F-4D97-AF65-F5344CB8AC3E}">
        <p14:creationId xmlns:p14="http://schemas.microsoft.com/office/powerpoint/2010/main" val="363482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Ask each child to name one way they have been successful in going green.</a:t>
            </a:r>
          </a:p>
          <a:p>
            <a:pPr algn="l"/>
            <a:endParaRPr lang="en-US" b="1" dirty="0"/>
          </a:p>
        </p:txBody>
      </p:sp>
      <p:sp>
        <p:nvSpPr>
          <p:cNvPr id="4" name="Slide Number Placeholder 3"/>
          <p:cNvSpPr>
            <a:spLocks noGrp="1"/>
          </p:cNvSpPr>
          <p:nvPr>
            <p:ph type="sldNum" sz="quarter" idx="5"/>
          </p:nvPr>
        </p:nvSpPr>
        <p:spPr/>
        <p:txBody>
          <a:bodyPr/>
          <a:lstStyle/>
          <a:p>
            <a:fld id="{A003FFBC-E686-4F41-B14D-7FAA4E0A4D4B}" type="slidenum">
              <a:rPr lang="en-US" smtClean="0"/>
              <a:t>3</a:t>
            </a:fld>
            <a:endParaRPr lang="en-US" dirty="0"/>
          </a:p>
        </p:txBody>
      </p:sp>
    </p:spTree>
    <p:extLst>
      <p:ext uri="{BB962C8B-B14F-4D97-AF65-F5344CB8AC3E}">
        <p14:creationId xmlns:p14="http://schemas.microsoft.com/office/powerpoint/2010/main" val="314577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Ask each child to name one way they have been successful in going green.</a:t>
            </a:r>
          </a:p>
          <a:p>
            <a:pPr algn="l"/>
            <a:endParaRPr lang="en-US" b="1" dirty="0"/>
          </a:p>
        </p:txBody>
      </p:sp>
      <p:sp>
        <p:nvSpPr>
          <p:cNvPr id="4" name="Slide Number Placeholder 3"/>
          <p:cNvSpPr>
            <a:spLocks noGrp="1"/>
          </p:cNvSpPr>
          <p:nvPr>
            <p:ph type="sldNum" sz="quarter" idx="5"/>
          </p:nvPr>
        </p:nvSpPr>
        <p:spPr/>
        <p:txBody>
          <a:bodyPr/>
          <a:lstStyle/>
          <a:p>
            <a:fld id="{A003FFBC-E686-4F41-B14D-7FAA4E0A4D4B}" type="slidenum">
              <a:rPr lang="en-US" smtClean="0"/>
              <a:t>4</a:t>
            </a:fld>
            <a:endParaRPr lang="en-US" dirty="0"/>
          </a:p>
        </p:txBody>
      </p:sp>
    </p:spTree>
    <p:extLst>
      <p:ext uri="{BB962C8B-B14F-4D97-AF65-F5344CB8AC3E}">
        <p14:creationId xmlns:p14="http://schemas.microsoft.com/office/powerpoint/2010/main" val="60920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03FFBC-E686-4F41-B14D-7FAA4E0A4D4B}" type="slidenum">
              <a:rPr lang="en-US" smtClean="0"/>
              <a:t>5</a:t>
            </a:fld>
            <a:endParaRPr lang="en-US" dirty="0"/>
          </a:p>
        </p:txBody>
      </p:sp>
    </p:spTree>
    <p:extLst>
      <p:ext uri="{BB962C8B-B14F-4D97-AF65-F5344CB8AC3E}">
        <p14:creationId xmlns:p14="http://schemas.microsoft.com/office/powerpoint/2010/main" val="339829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6</a:t>
            </a:fld>
            <a:endParaRPr lang="en-US" dirty="0"/>
          </a:p>
        </p:txBody>
      </p:sp>
    </p:spTree>
    <p:extLst>
      <p:ext uri="{BB962C8B-B14F-4D97-AF65-F5344CB8AC3E}">
        <p14:creationId xmlns:p14="http://schemas.microsoft.com/office/powerpoint/2010/main" val="143809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7</a:t>
            </a:fld>
            <a:endParaRPr lang="en-US" dirty="0"/>
          </a:p>
        </p:txBody>
      </p:sp>
    </p:spTree>
    <p:extLst>
      <p:ext uri="{BB962C8B-B14F-4D97-AF65-F5344CB8AC3E}">
        <p14:creationId xmlns:p14="http://schemas.microsoft.com/office/powerpoint/2010/main" val="3880421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 students to share their responses.</a:t>
            </a:r>
          </a:p>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8</a:t>
            </a:fld>
            <a:endParaRPr lang="en-US" dirty="0"/>
          </a:p>
        </p:txBody>
      </p:sp>
    </p:spTree>
    <p:extLst>
      <p:ext uri="{BB962C8B-B14F-4D97-AF65-F5344CB8AC3E}">
        <p14:creationId xmlns:p14="http://schemas.microsoft.com/office/powerpoint/2010/main" val="144757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424348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82631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19358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130575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146637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16751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2719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1978560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161199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50900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791947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C2520-7E47-43AA-A7E3-767B1948A963}" type="datetimeFigureOut">
              <a:rPr lang="en-US" smtClean="0"/>
              <a:t>3/23/2023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F8F01-7F26-479E-8A87-8CA7C5BA026B}" type="slidenum">
              <a:rPr lang="en-US" smtClean="0"/>
              <a:t>‹#›</a:t>
            </a:fld>
            <a:endParaRPr lang="en-US" dirty="0"/>
          </a:p>
        </p:txBody>
      </p:sp>
    </p:spTree>
    <p:extLst>
      <p:ext uri="{BB962C8B-B14F-4D97-AF65-F5344CB8AC3E}">
        <p14:creationId xmlns:p14="http://schemas.microsoft.com/office/powerpoint/2010/main" val="793187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road, outdoor, street&#10;&#10;Description automatically generated">
            <a:extLst>
              <a:ext uri="{FF2B5EF4-FFF2-40B4-BE49-F238E27FC236}">
                <a16:creationId xmlns:a16="http://schemas.microsoft.com/office/drawing/2014/main" id="{04A18503-3C3E-DD4C-8CA3-DB7C69B2BCD4}"/>
              </a:ext>
            </a:extLst>
          </p:cNvPr>
          <p:cNvPicPr>
            <a:picLocks noChangeAspect="1"/>
          </p:cNvPicPr>
          <p:nvPr/>
        </p:nvPicPr>
        <p:blipFill rotWithShape="1">
          <a:blip r:embed="rId3">
            <a:extLst>
              <a:ext uri="{28A0092B-C50C-407E-A947-70E740481C1C}">
                <a14:useLocalDpi xmlns:a14="http://schemas.microsoft.com/office/drawing/2010/main" val="0"/>
              </a:ext>
            </a:extLst>
          </a:blip>
          <a:srcRect l="2028" r="30" b="17362"/>
          <a:stretch/>
        </p:blipFill>
        <p:spPr>
          <a:xfrm>
            <a:off x="0" y="0"/>
            <a:ext cx="12192000" cy="6858000"/>
          </a:xfrm>
          <a:prstGeom prst="rect">
            <a:avLst/>
          </a:prstGeom>
        </p:spPr>
      </p:pic>
      <p:sp>
        <p:nvSpPr>
          <p:cNvPr id="20" name="Rectangle 19"/>
          <p:cNvSpPr/>
          <p:nvPr/>
        </p:nvSpPr>
        <p:spPr>
          <a:xfrm>
            <a:off x="2580040" y="5198642"/>
            <a:ext cx="6657744" cy="855511"/>
          </a:xfrm>
          <a:prstGeom prst="rect">
            <a:avLst/>
          </a:prstGeom>
          <a:solidFill>
            <a:srgbClr val="262674">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600"/>
          </a:p>
        </p:txBody>
      </p:sp>
      <p:sp>
        <p:nvSpPr>
          <p:cNvPr id="13" name="Rectangle 12">
            <a:extLst>
              <a:ext uri="{FF2B5EF4-FFF2-40B4-BE49-F238E27FC236}">
                <a16:creationId xmlns:a16="http://schemas.microsoft.com/office/drawing/2014/main" id="{45014B83-3FF2-9041-85AD-2446B911CC5C}"/>
              </a:ext>
            </a:extLst>
          </p:cNvPr>
          <p:cNvSpPr/>
          <p:nvPr/>
        </p:nvSpPr>
        <p:spPr>
          <a:xfrm>
            <a:off x="2580040" y="5919531"/>
            <a:ext cx="6657744" cy="645336"/>
          </a:xfrm>
          <a:prstGeom prst="rect">
            <a:avLst/>
          </a:prstGeom>
          <a:solidFill>
            <a:srgbClr val="C00000">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2" name="AutoShape 2" descr="Image result for where are we? How do we get there?"/>
          <p:cNvSpPr>
            <a:spLocks noChangeAspect="1" noChangeArrowheads="1"/>
          </p:cNvSpPr>
          <p:nvPr/>
        </p:nvSpPr>
        <p:spPr bwMode="auto">
          <a:xfrm>
            <a:off x="1521388" y="20763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 company name&#10;&#10;Description automatically generated">
            <a:extLst>
              <a:ext uri="{FF2B5EF4-FFF2-40B4-BE49-F238E27FC236}">
                <a16:creationId xmlns:a16="http://schemas.microsoft.com/office/drawing/2014/main" id="{4AC25D03-DD4C-3F40-9A05-4C96A8B9C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95" r="10109"/>
          <a:stretch/>
        </p:blipFill>
        <p:spPr>
          <a:xfrm>
            <a:off x="8697559" y="293133"/>
            <a:ext cx="3226260" cy="1929653"/>
          </a:xfrm>
          <a:prstGeom prst="rect">
            <a:avLst/>
          </a:prstGeom>
        </p:spPr>
      </p:pic>
      <p:sp>
        <p:nvSpPr>
          <p:cNvPr id="12" name="TextBox 11"/>
          <p:cNvSpPr txBox="1"/>
          <p:nvPr/>
        </p:nvSpPr>
        <p:spPr>
          <a:xfrm>
            <a:off x="1826188" y="5939110"/>
            <a:ext cx="8294629" cy="646331"/>
          </a:xfrm>
          <a:prstGeom prst="rect">
            <a:avLst/>
          </a:prstGeom>
          <a:noFill/>
        </p:spPr>
        <p:txBody>
          <a:bodyPr wrap="square" rtlCol="0">
            <a:spAutoFit/>
          </a:bodyPr>
          <a:lstStyle/>
          <a:p>
            <a:pPr algn="ctr"/>
            <a:r>
              <a:rPr lang="en-GB" sz="3600" b="1" dirty="0">
                <a:solidFill>
                  <a:schemeClr val="bg1"/>
                </a:solidFill>
              </a:rPr>
              <a:t>Responsibility &amp; Kindness</a:t>
            </a:r>
          </a:p>
        </p:txBody>
      </p:sp>
      <p:sp>
        <p:nvSpPr>
          <p:cNvPr id="6" name="TextBox 5"/>
          <p:cNvSpPr txBox="1"/>
          <p:nvPr/>
        </p:nvSpPr>
        <p:spPr>
          <a:xfrm>
            <a:off x="3299930" y="5235921"/>
            <a:ext cx="5217964"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ASCS </a:t>
            </a:r>
            <a:r>
              <a:rPr lang="en-US" sz="3600" b="1" dirty="0" err="1">
                <a:solidFill>
                  <a:schemeClr val="bg1"/>
                </a:solidFill>
                <a:latin typeface="Century Gothic" panose="020B0502020202020204" pitchFamily="34" charset="0"/>
              </a:rPr>
              <a:t>Nad</a:t>
            </a:r>
            <a:r>
              <a:rPr lang="en-US" sz="3600" b="1" dirty="0">
                <a:solidFill>
                  <a:schemeClr val="bg1"/>
                </a:solidFill>
                <a:latin typeface="Century Gothic" panose="020B0502020202020204" pitchFamily="34" charset="0"/>
              </a:rPr>
              <a:t> Al Sheba</a:t>
            </a:r>
          </a:p>
        </p:txBody>
      </p:sp>
    </p:spTree>
    <p:extLst>
      <p:ext uri="{BB962C8B-B14F-4D97-AF65-F5344CB8AC3E}">
        <p14:creationId xmlns:p14="http://schemas.microsoft.com/office/powerpoint/2010/main" val="176735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DD4D-70F2-4C7E-9AE4-A417EA41C9BF}"/>
              </a:ext>
            </a:extLst>
          </p:cNvPr>
          <p:cNvSpPr>
            <a:spLocks noGrp="1"/>
          </p:cNvSpPr>
          <p:nvPr>
            <p:ph type="title"/>
          </p:nvPr>
        </p:nvSpPr>
        <p:spPr/>
        <p:txBody>
          <a:bodyPr/>
          <a:lstStyle/>
          <a:p>
            <a:r>
              <a:rPr lang="en-US" dirty="0"/>
              <a:t>In this lesson students will </a:t>
            </a:r>
          </a:p>
        </p:txBody>
      </p:sp>
      <p:sp>
        <p:nvSpPr>
          <p:cNvPr id="3" name="Content Placeholder 2">
            <a:extLst>
              <a:ext uri="{FF2B5EF4-FFF2-40B4-BE49-F238E27FC236}">
                <a16:creationId xmlns:a16="http://schemas.microsoft.com/office/drawing/2014/main" id="{83180D49-3FD4-408D-B7BD-FC0E419AB162}"/>
              </a:ext>
            </a:extLst>
          </p:cNvPr>
          <p:cNvSpPr>
            <a:spLocks noGrp="1"/>
          </p:cNvSpPr>
          <p:nvPr>
            <p:ph idx="1"/>
          </p:nvPr>
        </p:nvSpPr>
        <p:spPr>
          <a:xfrm>
            <a:off x="603738" y="1942856"/>
            <a:ext cx="10515600" cy="4351338"/>
          </a:xfrm>
        </p:spPr>
        <p:txBody>
          <a:bodyPr/>
          <a:lstStyle/>
          <a:p>
            <a:pPr marL="0" indent="0">
              <a:buNone/>
            </a:pPr>
            <a:r>
              <a:rPr lang="en-GB" dirty="0"/>
              <a:t>● Identify ways children can be responsible during difficult situations</a:t>
            </a:r>
          </a:p>
          <a:p>
            <a:pPr marL="0" indent="0">
              <a:buNone/>
            </a:pPr>
            <a:endParaRPr lang="en-GB" dirty="0"/>
          </a:p>
          <a:p>
            <a:pPr marL="0" indent="0">
              <a:buNone/>
            </a:pPr>
            <a:r>
              <a:rPr lang="en-GB" dirty="0"/>
              <a:t>● Explore ways to be responsible using charades</a:t>
            </a:r>
          </a:p>
        </p:txBody>
      </p:sp>
    </p:spTree>
    <p:extLst>
      <p:ext uri="{BB962C8B-B14F-4D97-AF65-F5344CB8AC3E}">
        <p14:creationId xmlns:p14="http://schemas.microsoft.com/office/powerpoint/2010/main" val="204589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EB8F0A-1A13-724C-931A-A2289A27B0A2}"/>
              </a:ext>
            </a:extLst>
          </p:cNvPr>
          <p:cNvSpPr/>
          <p:nvPr/>
        </p:nvSpPr>
        <p:spPr>
          <a:xfrm>
            <a:off x="281354" y="1415690"/>
            <a:ext cx="11629292" cy="3539430"/>
          </a:xfrm>
          <a:prstGeom prst="rect">
            <a:avLst/>
          </a:prstGeom>
        </p:spPr>
        <p:txBody>
          <a:bodyPr wrap="square">
            <a:spAutoFit/>
          </a:bodyPr>
          <a:lstStyle/>
          <a:p>
            <a:r>
              <a:rPr lang="en-GB" sz="2800" dirty="0"/>
              <a:t>During our last lesson we brainstormed ways we could go green and become environmentally responsible. Let’s check in and see how we are doing with our goals.</a:t>
            </a:r>
          </a:p>
          <a:p>
            <a:endParaRPr lang="en-GB" sz="2800" dirty="0"/>
          </a:p>
          <a:p>
            <a:r>
              <a:rPr lang="en-GB" sz="2800" dirty="0"/>
              <a:t>Has anyone gone green since our last wellbeing lesson?</a:t>
            </a:r>
          </a:p>
          <a:p>
            <a:endParaRPr lang="en-GB" sz="2800" dirty="0"/>
          </a:p>
          <a:p>
            <a:r>
              <a:rPr lang="en-GB" sz="2800" dirty="0"/>
              <a:t>Although your actions seem simple and small, all of our little green actions build on top of each other to truly make a kind impact on our world!</a:t>
            </a:r>
          </a:p>
        </p:txBody>
      </p:sp>
    </p:spTree>
    <p:extLst>
      <p:ext uri="{BB962C8B-B14F-4D97-AF65-F5344CB8AC3E}">
        <p14:creationId xmlns:p14="http://schemas.microsoft.com/office/powerpoint/2010/main" val="42524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EB8F0A-1A13-724C-931A-A2289A27B0A2}"/>
              </a:ext>
            </a:extLst>
          </p:cNvPr>
          <p:cNvSpPr/>
          <p:nvPr/>
        </p:nvSpPr>
        <p:spPr>
          <a:xfrm>
            <a:off x="281354" y="1684248"/>
            <a:ext cx="11629292" cy="4154984"/>
          </a:xfrm>
          <a:prstGeom prst="rect">
            <a:avLst/>
          </a:prstGeom>
        </p:spPr>
        <p:txBody>
          <a:bodyPr wrap="square">
            <a:spAutoFit/>
          </a:bodyPr>
          <a:lstStyle/>
          <a:p>
            <a:r>
              <a:rPr lang="en-GB" sz="2400" dirty="0"/>
              <a:t>The first part of the word </a:t>
            </a:r>
            <a:r>
              <a:rPr lang="en-GB" sz="2400" b="1" dirty="0"/>
              <a:t>RESPONSIBILITY</a:t>
            </a:r>
            <a:r>
              <a:rPr lang="en-GB" sz="2400" dirty="0"/>
              <a:t> is actually </a:t>
            </a:r>
            <a:r>
              <a:rPr lang="en-GB" sz="2400" b="1" dirty="0"/>
              <a:t>RESPONSE</a:t>
            </a:r>
            <a:r>
              <a:rPr lang="en-GB" sz="2400" dirty="0"/>
              <a:t>. </a:t>
            </a:r>
          </a:p>
          <a:p>
            <a:endParaRPr lang="en-GB" sz="2400" dirty="0"/>
          </a:p>
          <a:p>
            <a:r>
              <a:rPr lang="en-GB" sz="2400" dirty="0"/>
              <a:t>A response is another word for choice. </a:t>
            </a:r>
          </a:p>
          <a:p>
            <a:r>
              <a:rPr lang="en-GB" sz="2400" dirty="0"/>
              <a:t>We can respond kindly or meanly. We can choose kindness or choose meanness. </a:t>
            </a:r>
          </a:p>
          <a:p>
            <a:r>
              <a:rPr lang="en-GB" sz="2400" dirty="0"/>
              <a:t>You have this choice many times throughout the day! </a:t>
            </a:r>
          </a:p>
          <a:p>
            <a:r>
              <a:rPr lang="en-GB" sz="2400" dirty="0"/>
              <a:t>Think back to this morning when each of us arrived at school. What choices did you make? </a:t>
            </a:r>
          </a:p>
          <a:p>
            <a:endParaRPr lang="en-GB" sz="2400" dirty="0"/>
          </a:p>
          <a:p>
            <a:r>
              <a:rPr lang="en-GB" sz="2400" dirty="0"/>
              <a:t>How were you able to respond with kindness when you got here? </a:t>
            </a:r>
          </a:p>
          <a:p>
            <a:r>
              <a:rPr lang="en-GB" sz="2400" dirty="0"/>
              <a:t>Did you choose kind words with the bus driver? </a:t>
            </a:r>
          </a:p>
          <a:p>
            <a:r>
              <a:rPr lang="en-GB" sz="2400" dirty="0"/>
              <a:t>Did you chose to hold the door open for others? </a:t>
            </a:r>
          </a:p>
          <a:p>
            <a:r>
              <a:rPr lang="en-GB" sz="2400" dirty="0"/>
              <a:t>Did you say thank you?</a:t>
            </a:r>
          </a:p>
        </p:txBody>
      </p:sp>
      <p:sp>
        <p:nvSpPr>
          <p:cNvPr id="3" name="Rectangle 2">
            <a:extLst>
              <a:ext uri="{FF2B5EF4-FFF2-40B4-BE49-F238E27FC236}">
                <a16:creationId xmlns:a16="http://schemas.microsoft.com/office/drawing/2014/main" id="{0FD0A302-1AEB-7D44-87E7-913DF9EAA306}"/>
              </a:ext>
            </a:extLst>
          </p:cNvPr>
          <p:cNvSpPr/>
          <p:nvPr/>
        </p:nvSpPr>
        <p:spPr>
          <a:xfrm>
            <a:off x="281354" y="309935"/>
            <a:ext cx="5619423" cy="707886"/>
          </a:xfrm>
          <a:prstGeom prst="rect">
            <a:avLst/>
          </a:prstGeom>
        </p:spPr>
        <p:txBody>
          <a:bodyPr wrap="none">
            <a:spAutoFit/>
          </a:bodyPr>
          <a:lstStyle/>
          <a:p>
            <a:r>
              <a:rPr lang="en-GB" sz="4000" dirty="0"/>
              <a:t>Responding with Kindness</a:t>
            </a:r>
          </a:p>
        </p:txBody>
      </p:sp>
    </p:spTree>
    <p:extLst>
      <p:ext uri="{BB962C8B-B14F-4D97-AF65-F5344CB8AC3E}">
        <p14:creationId xmlns:p14="http://schemas.microsoft.com/office/powerpoint/2010/main" val="208533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20DCC6F-7171-3644-82BF-0B5ADC15156F}"/>
              </a:ext>
            </a:extLst>
          </p:cNvPr>
          <p:cNvGraphicFramePr>
            <a:graphicFrameLocks noGrp="1"/>
          </p:cNvGraphicFramePr>
          <p:nvPr>
            <p:extLst>
              <p:ext uri="{D42A27DB-BD31-4B8C-83A1-F6EECF244321}">
                <p14:modId xmlns:p14="http://schemas.microsoft.com/office/powerpoint/2010/main" val="2820084684"/>
              </p:ext>
            </p:extLst>
          </p:nvPr>
        </p:nvGraphicFramePr>
        <p:xfrm>
          <a:off x="802819" y="1422522"/>
          <a:ext cx="10586361" cy="5293102"/>
        </p:xfrm>
        <a:graphic>
          <a:graphicData uri="http://schemas.openxmlformats.org/drawingml/2006/table">
            <a:tbl>
              <a:tblPr firstRow="1" bandRow="1">
                <a:tableStyleId>{5C22544A-7EE6-4342-B048-85BDC9FD1C3A}</a:tableStyleId>
              </a:tblPr>
              <a:tblGrid>
                <a:gridCol w="3528787">
                  <a:extLst>
                    <a:ext uri="{9D8B030D-6E8A-4147-A177-3AD203B41FA5}">
                      <a16:colId xmlns:a16="http://schemas.microsoft.com/office/drawing/2014/main" val="3268701459"/>
                    </a:ext>
                  </a:extLst>
                </a:gridCol>
                <a:gridCol w="3528787">
                  <a:extLst>
                    <a:ext uri="{9D8B030D-6E8A-4147-A177-3AD203B41FA5}">
                      <a16:colId xmlns:a16="http://schemas.microsoft.com/office/drawing/2014/main" val="3077419537"/>
                    </a:ext>
                  </a:extLst>
                </a:gridCol>
                <a:gridCol w="3528787">
                  <a:extLst>
                    <a:ext uri="{9D8B030D-6E8A-4147-A177-3AD203B41FA5}">
                      <a16:colId xmlns:a16="http://schemas.microsoft.com/office/drawing/2014/main" val="1489612700"/>
                    </a:ext>
                  </a:extLst>
                </a:gridCol>
              </a:tblGrid>
              <a:tr h="1306939">
                <a:tc>
                  <a:txBody>
                    <a:bodyPr/>
                    <a:lstStyle/>
                    <a:p>
                      <a:pPr algn="ctr"/>
                      <a:r>
                        <a:rPr lang="en-US" sz="3200" dirty="0"/>
                        <a:t>STUDENT</a:t>
                      </a:r>
                    </a:p>
                  </a:txBody>
                  <a:tcPr/>
                </a:tc>
                <a:tc>
                  <a:txBody>
                    <a:bodyPr/>
                    <a:lstStyle/>
                    <a:p>
                      <a:pPr algn="ctr"/>
                      <a:r>
                        <a:rPr lang="en-US" sz="3200" dirty="0"/>
                        <a:t>TEACHER</a:t>
                      </a:r>
                    </a:p>
                  </a:txBody>
                  <a:tcPr/>
                </a:tc>
                <a:tc>
                  <a:txBody>
                    <a:bodyPr/>
                    <a:lstStyle/>
                    <a:p>
                      <a:pPr algn="ctr"/>
                      <a:r>
                        <a:rPr lang="en-US" sz="3200" dirty="0"/>
                        <a:t>PARENT  </a:t>
                      </a:r>
                    </a:p>
                  </a:txBody>
                  <a:tcPr/>
                </a:tc>
                <a:extLst>
                  <a:ext uri="{0D108BD9-81ED-4DB2-BD59-A6C34878D82A}">
                    <a16:rowId xmlns:a16="http://schemas.microsoft.com/office/drawing/2014/main" val="1953517929"/>
                  </a:ext>
                </a:extLst>
              </a:tr>
              <a:tr h="3986163">
                <a:tc>
                  <a:txBody>
                    <a:bodyPr/>
                    <a:lstStyle/>
                    <a:p>
                      <a:pPr algn="ctr"/>
                      <a:endParaRPr lang="en-US" sz="3200"/>
                    </a:p>
                  </a:txBody>
                  <a:tcPr/>
                </a:tc>
                <a:tc>
                  <a:txBody>
                    <a:bodyPr/>
                    <a:lstStyle/>
                    <a:p>
                      <a:pPr algn="ctr"/>
                      <a:endParaRPr lang="en-US" sz="3200"/>
                    </a:p>
                  </a:txBody>
                  <a:tcPr/>
                </a:tc>
                <a:tc>
                  <a:txBody>
                    <a:bodyPr/>
                    <a:lstStyle/>
                    <a:p>
                      <a:pPr algn="ctr"/>
                      <a:endParaRPr lang="en-US" sz="3200" dirty="0"/>
                    </a:p>
                  </a:txBody>
                  <a:tcPr/>
                </a:tc>
                <a:extLst>
                  <a:ext uri="{0D108BD9-81ED-4DB2-BD59-A6C34878D82A}">
                    <a16:rowId xmlns:a16="http://schemas.microsoft.com/office/drawing/2014/main" val="1093493159"/>
                  </a:ext>
                </a:extLst>
              </a:tr>
            </a:tbl>
          </a:graphicData>
        </a:graphic>
      </p:graphicFrame>
      <p:sp>
        <p:nvSpPr>
          <p:cNvPr id="3" name="Rectangle 2">
            <a:extLst>
              <a:ext uri="{FF2B5EF4-FFF2-40B4-BE49-F238E27FC236}">
                <a16:creationId xmlns:a16="http://schemas.microsoft.com/office/drawing/2014/main" id="{E7866751-6FAF-6C4C-B09A-E681BD7BB801}"/>
              </a:ext>
            </a:extLst>
          </p:cNvPr>
          <p:cNvSpPr/>
          <p:nvPr/>
        </p:nvSpPr>
        <p:spPr>
          <a:xfrm>
            <a:off x="140464" y="222193"/>
            <a:ext cx="11461897" cy="1200329"/>
          </a:xfrm>
          <a:prstGeom prst="rect">
            <a:avLst/>
          </a:prstGeom>
        </p:spPr>
        <p:txBody>
          <a:bodyPr wrap="square">
            <a:spAutoFit/>
          </a:bodyPr>
          <a:lstStyle/>
          <a:p>
            <a:pPr algn="ctr"/>
            <a:r>
              <a:rPr lang="en-GB" sz="2400" dirty="0"/>
              <a:t>How can each of us respond with kindness throughout our day?</a:t>
            </a:r>
          </a:p>
          <a:p>
            <a:pPr algn="ctr"/>
            <a:r>
              <a:rPr lang="en-GB" sz="2400" dirty="0"/>
              <a:t>We can respond with kindness, even when others choose to be mean or</a:t>
            </a:r>
          </a:p>
          <a:p>
            <a:pPr algn="ctr"/>
            <a:r>
              <a:rPr lang="en-GB" sz="2400" dirty="0"/>
              <a:t>unkind! It takes self-discipline to show kindness no matter what. We can do it!</a:t>
            </a:r>
          </a:p>
        </p:txBody>
      </p:sp>
    </p:spTree>
    <p:extLst>
      <p:ext uri="{BB962C8B-B14F-4D97-AF65-F5344CB8AC3E}">
        <p14:creationId xmlns:p14="http://schemas.microsoft.com/office/powerpoint/2010/main" val="421113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04AB54-528E-4681-83EF-15C6C770BC40}"/>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GB" dirty="0">
                <a:solidFill>
                  <a:schemeClr val="bg1"/>
                </a:solidFill>
              </a:rPr>
              <a:t>How can someone respond with kindness and show self-discipline in the following scenarios:</a:t>
            </a:r>
          </a:p>
        </p:txBody>
      </p:sp>
    </p:spTree>
    <p:extLst>
      <p:ext uri="{BB962C8B-B14F-4D97-AF65-F5344CB8AC3E}">
        <p14:creationId xmlns:p14="http://schemas.microsoft.com/office/powerpoint/2010/main" val="152037249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A2ED-A372-374A-BED7-6926CFEFD41F}"/>
              </a:ext>
            </a:extLst>
          </p:cNvPr>
          <p:cNvSpPr>
            <a:spLocks noGrp="1"/>
          </p:cNvSpPr>
          <p:nvPr>
            <p:ph type="title"/>
          </p:nvPr>
        </p:nvSpPr>
        <p:spPr>
          <a:xfrm>
            <a:off x="543732" y="0"/>
            <a:ext cx="10515600" cy="1325563"/>
          </a:xfrm>
        </p:spPr>
        <p:txBody>
          <a:bodyPr>
            <a:normAutofit fontScale="90000"/>
          </a:bodyPr>
          <a:lstStyle/>
          <a:p>
            <a:r>
              <a:rPr lang="en-GB" dirty="0"/>
              <a:t>How can someone respond with kindness and show self-discipline in the following scenarios:</a:t>
            </a:r>
            <a:endParaRPr lang="en-US" dirty="0"/>
          </a:p>
        </p:txBody>
      </p:sp>
      <p:sp>
        <p:nvSpPr>
          <p:cNvPr id="3" name="Content Placeholder 2">
            <a:extLst>
              <a:ext uri="{FF2B5EF4-FFF2-40B4-BE49-F238E27FC236}">
                <a16:creationId xmlns:a16="http://schemas.microsoft.com/office/drawing/2014/main" id="{0F5A3032-1E47-8C48-915C-A04FE0952F0F}"/>
              </a:ext>
            </a:extLst>
          </p:cNvPr>
          <p:cNvSpPr>
            <a:spLocks noGrp="1"/>
          </p:cNvSpPr>
          <p:nvPr>
            <p:ph idx="1"/>
          </p:nvPr>
        </p:nvSpPr>
        <p:spPr>
          <a:xfrm>
            <a:off x="260888" y="1022889"/>
            <a:ext cx="11670223" cy="5664630"/>
          </a:xfrm>
        </p:spPr>
        <p:txBody>
          <a:bodyPr>
            <a:normAutofit fontScale="62500" lnSpcReduction="20000"/>
          </a:bodyPr>
          <a:lstStyle/>
          <a:p>
            <a:endParaRPr lang="en-GB" dirty="0"/>
          </a:p>
          <a:p>
            <a:r>
              <a:rPr lang="en-GB" dirty="0"/>
              <a:t>You forgot your homework and the book you need for your book club at school today.</a:t>
            </a:r>
          </a:p>
          <a:p>
            <a:pPr marL="0" indent="0">
              <a:buNone/>
            </a:pPr>
            <a:r>
              <a:rPr lang="en-GB" sz="3200" dirty="0">
                <a:solidFill>
                  <a:srgbClr val="FF0000"/>
                </a:solidFill>
              </a:rPr>
              <a:t>Admitting you forgot your materials is a great first step. However, responding with kindness includes making a plan to remember next time so you don’t waste your group’s time in the future.</a:t>
            </a:r>
          </a:p>
          <a:p>
            <a:pPr marL="0" indent="0">
              <a:buNone/>
            </a:pPr>
            <a:endParaRPr lang="en-GB" dirty="0">
              <a:solidFill>
                <a:srgbClr val="FF0000"/>
              </a:solidFill>
            </a:endParaRPr>
          </a:p>
          <a:p>
            <a:r>
              <a:rPr lang="en-GB" dirty="0"/>
              <a:t>A bully yells at you and invites you to a fight on the playground.</a:t>
            </a:r>
          </a:p>
          <a:p>
            <a:pPr marL="0" indent="0">
              <a:buNone/>
            </a:pPr>
            <a:r>
              <a:rPr lang="en-GB" sz="3200" dirty="0">
                <a:solidFill>
                  <a:srgbClr val="FF0000"/>
                </a:solidFill>
              </a:rPr>
              <a:t>Walking away is a great idea. However, responding with kindness can also mean you reach out to invite the bully into your games at some point in the near future.</a:t>
            </a:r>
          </a:p>
          <a:p>
            <a:pPr marL="0" indent="0">
              <a:buNone/>
            </a:pPr>
            <a:endParaRPr lang="en-GB" dirty="0"/>
          </a:p>
          <a:p>
            <a:r>
              <a:rPr lang="en-GB" dirty="0"/>
              <a:t>Your sister slams the door in your face as you try to walk in the house.</a:t>
            </a:r>
          </a:p>
          <a:p>
            <a:pPr marL="0" indent="0">
              <a:buNone/>
            </a:pPr>
            <a:r>
              <a:rPr lang="en-GB" dirty="0">
                <a:solidFill>
                  <a:srgbClr val="FF0000"/>
                </a:solidFill>
              </a:rPr>
              <a:t>Ignoring the </a:t>
            </a:r>
            <a:r>
              <a:rPr lang="en-GB" dirty="0" err="1">
                <a:solidFill>
                  <a:srgbClr val="FF0000"/>
                </a:solidFill>
              </a:rPr>
              <a:t>behavior</a:t>
            </a:r>
            <a:r>
              <a:rPr lang="en-GB" dirty="0">
                <a:solidFill>
                  <a:srgbClr val="FF0000"/>
                </a:solidFill>
              </a:rPr>
              <a:t> can be very helpful. One way to respond with kindness is to take it to the next level by holding the door open for her in the future.</a:t>
            </a:r>
          </a:p>
          <a:p>
            <a:pPr marL="0" indent="0">
              <a:buNone/>
            </a:pPr>
            <a:endParaRPr lang="en-GB" dirty="0"/>
          </a:p>
          <a:p>
            <a:r>
              <a:rPr lang="en-GB" dirty="0"/>
              <a:t>The construction next door has left an empty lot that no longer has trees.</a:t>
            </a:r>
          </a:p>
          <a:p>
            <a:pPr marL="0" indent="0">
              <a:buNone/>
            </a:pPr>
            <a:r>
              <a:rPr lang="en-GB" dirty="0">
                <a:solidFill>
                  <a:srgbClr val="FF0000"/>
                </a:solidFill>
              </a:rPr>
              <a:t>Planting a tree is a beautiful life-giving solution for that empty lot. Trees give us oxygen. If you plant a tree, you are giving others a chance for nice clean air!</a:t>
            </a:r>
          </a:p>
          <a:p>
            <a:pPr marL="0" indent="0">
              <a:buNone/>
            </a:pPr>
            <a:endParaRPr lang="en-GB" dirty="0"/>
          </a:p>
          <a:p>
            <a:r>
              <a:rPr lang="en-GB" dirty="0"/>
              <a:t>Your dad is not feeling well and could really use some help.</a:t>
            </a:r>
          </a:p>
          <a:p>
            <a:pPr marL="0" indent="0">
              <a:buNone/>
            </a:pPr>
            <a:r>
              <a:rPr lang="en-GB" dirty="0">
                <a:solidFill>
                  <a:srgbClr val="FF0000"/>
                </a:solidFill>
              </a:rPr>
              <a:t>Helping out around the house is a truly kind response</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64283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dissolve">
                                      <p:cBhvr>
                                        <p:cTn id="18" dur="500"/>
                                        <p:tgtEl>
                                          <p:spTgt spid="3">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anim calcmode="lin" valueType="num">
                                      <p:cBhvr additive="base">
                                        <p:cTn id="2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F1AE-0771-AB41-97A4-3E55A46FB87C}"/>
              </a:ext>
            </a:extLst>
          </p:cNvPr>
          <p:cNvSpPr>
            <a:spLocks noGrp="1"/>
          </p:cNvSpPr>
          <p:nvPr>
            <p:ph type="title"/>
          </p:nvPr>
        </p:nvSpPr>
        <p:spPr/>
        <p:txBody>
          <a:bodyPr/>
          <a:lstStyle/>
          <a:p>
            <a:r>
              <a:rPr lang="en-US" dirty="0"/>
              <a:t>Reflect</a:t>
            </a:r>
          </a:p>
        </p:txBody>
      </p:sp>
      <p:sp>
        <p:nvSpPr>
          <p:cNvPr id="3" name="Content Placeholder 2">
            <a:extLst>
              <a:ext uri="{FF2B5EF4-FFF2-40B4-BE49-F238E27FC236}">
                <a16:creationId xmlns:a16="http://schemas.microsoft.com/office/drawing/2014/main" id="{87A77655-D1D9-0F4B-B8AA-CB3F5A3DA0CD}"/>
              </a:ext>
            </a:extLst>
          </p:cNvPr>
          <p:cNvSpPr>
            <a:spLocks noGrp="1"/>
          </p:cNvSpPr>
          <p:nvPr>
            <p:ph idx="1"/>
          </p:nvPr>
        </p:nvSpPr>
        <p:spPr/>
        <p:txBody>
          <a:bodyPr>
            <a:normAutofit/>
          </a:bodyPr>
          <a:lstStyle/>
          <a:p>
            <a:r>
              <a:rPr lang="en-GB" dirty="0"/>
              <a:t>We explored a variety of situations that allow us to respond with kindness today. If we pay attention, we can see opportunities every single day. Let’s think of other scenarios to respond with kindness. </a:t>
            </a:r>
          </a:p>
          <a:p>
            <a:r>
              <a:rPr lang="en-GB" dirty="0"/>
              <a:t>Every day you are faced with numerous choices: to respond with kindness or not. Although we don’t often think about every choice we make, we are presented with options every single time we interact with someone. Our entire day is filled with friends, teachers, family, familiar people, and new people we are just meeting. Let’s try to be more conscious as we move forward and try to respond with kindness, regardless of the situation!</a:t>
            </a:r>
          </a:p>
          <a:p>
            <a:endParaRPr lang="en-US" dirty="0"/>
          </a:p>
        </p:txBody>
      </p:sp>
    </p:spTree>
    <p:extLst>
      <p:ext uri="{BB962C8B-B14F-4D97-AF65-F5344CB8AC3E}">
        <p14:creationId xmlns:p14="http://schemas.microsoft.com/office/powerpoint/2010/main" val="578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4b2b1f2-60e9-4873-a720-0da2f5bde98a">
      <UserInfo>
        <DisplayName/>
        <AccountId xsi:nil="true"/>
        <AccountType/>
      </UserInfo>
    </SharedWithUsers>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CE2B54-4E71-4192-B25B-47AF1ABE0A03}">
  <ds:schemaRefs>
    <ds:schemaRef ds:uri="http://schemas.microsoft.com/office/2006/metadata/properties"/>
    <ds:schemaRef ds:uri="http://schemas.microsoft.com/office/infopath/2007/PartnerControls"/>
    <ds:schemaRef ds:uri="24b2b1f2-60e9-4873-a720-0da2f5bde98a"/>
    <ds:schemaRef ds:uri="c219d832-1076-4c15-87a4-e4c3e333e237"/>
  </ds:schemaRefs>
</ds:datastoreItem>
</file>

<file path=customXml/itemProps2.xml><?xml version="1.0" encoding="utf-8"?>
<ds:datastoreItem xmlns:ds="http://schemas.openxmlformats.org/officeDocument/2006/customXml" ds:itemID="{B1F642D7-1DF2-4065-9689-57B5B0EF4A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967269-EEEC-42AA-936C-2A226DFFC2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174</TotalTime>
  <Words>671</Words>
  <Application>Microsoft Office PowerPoint</Application>
  <PresentationFormat>Widescreen</PresentationFormat>
  <Paragraphs>63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PowerPoint Presentation</vt:lpstr>
      <vt:lpstr>In this lesson students will </vt:lpstr>
      <vt:lpstr>PowerPoint Presentation</vt:lpstr>
      <vt:lpstr>PowerPoint Presentation</vt:lpstr>
      <vt:lpstr>PowerPoint Presentation</vt:lpstr>
      <vt:lpstr>How can someone respond with kindness and show self-discipline in the following scenarios:</vt:lpstr>
      <vt:lpstr>How can someone respond with kindness and show self-discipline in the following scenarios:</vt:lpstr>
      <vt:lpstr>Reflect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Hollis</dc:creator>
  <cp:lastModifiedBy>Mona Mohamed Arshe</cp:lastModifiedBy>
  <cp:revision>36</cp:revision>
  <dcterms:created xsi:type="dcterms:W3CDTF">2020-08-28T16:08:04Z</dcterms:created>
  <dcterms:modified xsi:type="dcterms:W3CDTF">2023-03-23T05:18:49Z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y fmtid="{D5CDD505-2E9C-101B-9397-08002B2CF9AE}" pid="3" name="Order">
    <vt:r8>36400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