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ubik Ligh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Indie Flower"/>
      <p:regular r:id="rId26"/>
    </p:embeddedFont>
    <p:embeddedFont>
      <p:font typeface="Rubik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IndieFlower-regular.fntdata"/><Relationship Id="rId13" Type="http://schemas.openxmlformats.org/officeDocument/2006/relationships/slide" Target="slides/slide8.xml"/><Relationship Id="rId18" Type="http://schemas.openxmlformats.org/officeDocument/2006/relationships/font" Target="fonts/RubikLight-regular.fntdata"/><Relationship Id="rId21" Type="http://schemas.openxmlformats.org/officeDocument/2006/relationships/font" Target="fonts/RubikLight-boldItalic.fntdata"/><Relationship Id="rId3" Type="http://schemas.openxmlformats.org/officeDocument/2006/relationships/presProps" Target="presProps.xml"/><Relationship Id="rId25" Type="http://schemas.openxmlformats.org/officeDocument/2006/relationships/font" Target="fonts/Lato-boldItalic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customXml" Target="../customXml/item3.xml"/><Relationship Id="rId20" Type="http://schemas.openxmlformats.org/officeDocument/2006/relationships/font" Target="fonts/RubikLight-italic.fntdata"/><Relationship Id="rId2" Type="http://schemas.openxmlformats.org/officeDocument/2006/relationships/viewProps" Target="viewProps.xml"/><Relationship Id="rId29" Type="http://schemas.openxmlformats.org/officeDocument/2006/relationships/font" Target="fonts/Rubik-italic.fntdata"/><Relationship Id="rId16" Type="http://schemas.openxmlformats.org/officeDocument/2006/relationships/slide" Target="slides/slide11.xml"/><Relationship Id="rId24" Type="http://schemas.openxmlformats.org/officeDocument/2006/relationships/font" Target="fonts/Lato-italic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customXml" Target="../customXml/item2.xml"/><Relationship Id="rId23" Type="http://schemas.openxmlformats.org/officeDocument/2006/relationships/font" Target="fonts/Lato-bold.fntdata"/><Relationship Id="rId28" Type="http://schemas.openxmlformats.org/officeDocument/2006/relationships/font" Target="fonts/Rubik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font" Target="fonts/RubikLight-bold.fntdata"/><Relationship Id="rId31" Type="http://schemas.openxmlformats.org/officeDocument/2006/relationships/customXml" Target="../customXml/item1.xml"/><Relationship Id="rId22" Type="http://schemas.openxmlformats.org/officeDocument/2006/relationships/font" Target="fonts/Lato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Rubik-regular.fntdata"/><Relationship Id="rId30" Type="http://schemas.openxmlformats.org/officeDocument/2006/relationships/font" Target="fonts/Rubik-boldItalic.fntdata"/><Relationship Id="rId14" Type="http://schemas.openxmlformats.org/officeDocument/2006/relationships/slide" Target="slides/slide9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e441b4e8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3e441b4e8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10938bbc1_13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10938bbc1_13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bf0be0a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dbf0be0a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d894fa21b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d894fa21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ddc7a3536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ddc7a3536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b037fe8d8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3b037fe8d8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e441b4e86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e441b4e86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d894fa21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d894fa21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d894fa21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d894fa21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e441b4e86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e441b4e86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894fa21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d894fa21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dbf0be0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dbf0be0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sential Question">
  <p:cSld name="CUSTOM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t/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1.jpg"/><Relationship Id="rId5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www.commonsense.org/education/videos/super-digital-citizen" TargetMode="External"/><Relationship Id="rId5" Type="http://schemas.openxmlformats.org/officeDocument/2006/relationships/hyperlink" Target="http://www.youtube.com/watch?v=LIuQyI2URwY" TargetMode="External"/><Relationship Id="rId6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Be A </a:t>
            </a:r>
            <a:r>
              <a:rPr lang="en" sz="3600">
                <a:latin typeface="Rubik"/>
                <a:ea typeface="Rubik"/>
                <a:cs typeface="Rubik"/>
                <a:sym typeface="Rubik"/>
              </a:rPr>
              <a:t>Super Digital Citizen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 flipH="1" rot="10800000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4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5">
            <a:alphaModFix/>
          </a:blip>
          <a:srcRect b="0" l="15921" r="41071" t="32899"/>
          <a:stretch/>
        </p:blipFill>
        <p:spPr>
          <a:xfrm>
            <a:off x="3631050" y="-3075"/>
            <a:ext cx="5512946" cy="5160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0" y="914350"/>
            <a:ext cx="9144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607800" y="1852300"/>
            <a:ext cx="7928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Follow each step to create a digital citizen superhero. This superhero will fight cyberbullying by being an upstander and a super digital citizen!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/>
          <p:nvPr/>
        </p:nvSpPr>
        <p:spPr>
          <a:xfrm>
            <a:off x="569575" y="190700"/>
            <a:ext cx="51216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ACTIVITY: 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DIGITAL SUPERHERO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 rotWithShape="1">
          <a:blip r:embed="rId4">
            <a:alphaModFix/>
          </a:blip>
          <a:srcRect b="11410" l="0" r="0" t="19519"/>
          <a:stretch/>
        </p:blipFill>
        <p:spPr>
          <a:xfrm>
            <a:off x="3123562" y="3271750"/>
            <a:ext cx="2896881" cy="1527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/>
          <p:nvPr/>
        </p:nvSpPr>
        <p:spPr>
          <a:xfrm>
            <a:off x="0" y="914350"/>
            <a:ext cx="9144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607800" y="1852300"/>
            <a:ext cx="7928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Choose one of the problems from Part 1. Create a comic strip in which 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your superhero is an upstander against cyberbullying … and saves the day! 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Use illustrations and captions to tell your story. 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0" name="Google Shape;12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 txBox="1"/>
          <p:nvPr/>
        </p:nvSpPr>
        <p:spPr>
          <a:xfrm>
            <a:off x="569575" y="190700"/>
            <a:ext cx="465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ACTIVITY: WHAT WOULD A SUPER DIGITAL CITIZEN DO? PART 2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 b="55620" l="0" r="0" t="0"/>
          <a:stretch/>
        </p:blipFill>
        <p:spPr>
          <a:xfrm>
            <a:off x="2306388" y="2880924"/>
            <a:ext cx="4531223" cy="178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9600" y="806032"/>
            <a:ext cx="3596100" cy="120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497027">
            <a:off x="2808798" y="1084020"/>
            <a:ext cx="502925" cy="65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362900">
            <a:off x="5511373" y="1082387"/>
            <a:ext cx="502925" cy="65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 rotWithShape="1">
          <a:blip r:embed="rId5">
            <a:alphaModFix/>
          </a:blip>
          <a:srcRect b="30353" l="-1870" r="1870" t="-1537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0" y="0"/>
            <a:ext cx="9144000" cy="4666800"/>
          </a:xfrm>
          <a:prstGeom prst="rect">
            <a:avLst/>
          </a:prstGeom>
          <a:solidFill>
            <a:srgbClr val="E6BE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-1328150"/>
            <a:ext cx="9144000" cy="910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slide template so it has a more fun and friendly feel.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Have monster holding up as sign with the EQ. </a:t>
            </a:r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10377">
            <a:off x="2807097" y="5833414"/>
            <a:ext cx="1130705" cy="113072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/>
        </p:nvSpPr>
        <p:spPr>
          <a:xfrm>
            <a:off x="3955075" y="6160713"/>
            <a:ext cx="2424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DSN: Have monster holding up as sign with the EQ. </a:t>
            </a:r>
            <a:endParaRPr/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0800" y="115300"/>
            <a:ext cx="5426774" cy="45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idx="1" type="body"/>
          </p:nvPr>
        </p:nvSpPr>
        <p:spPr>
          <a:xfrm rot="-190">
            <a:off x="1667700" y="1428758"/>
            <a:ext cx="5426700" cy="14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200">
                <a:solidFill>
                  <a:srgbClr val="683FF2"/>
                </a:solidFill>
              </a:rPr>
              <a:t>How can we be</a:t>
            </a:r>
            <a:endParaRPr sz="3200">
              <a:solidFill>
                <a:srgbClr val="683FF2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200">
                <a:solidFill>
                  <a:srgbClr val="683FF2"/>
                </a:solidFill>
              </a:rPr>
              <a:t>upstanders when we see cyberbullying?</a:t>
            </a:r>
            <a:endParaRPr sz="5200">
              <a:solidFill>
                <a:srgbClr val="683FF2"/>
              </a:solidFill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10962">
            <a:off x="2790900" y="143910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0274069">
            <a:off x="5461275" y="2896927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/>
        </p:nvSpPr>
        <p:spPr>
          <a:xfrm>
            <a:off x="2213400" y="1313600"/>
            <a:ext cx="6140700" cy="3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Reflect on the characteristics that make someone an upstanding digital citizen.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t/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Recognize activities of cyberbullying.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Show ways to be an upstander by creating a digital citizenship superhero comic strip.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0" y="5437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Learning Objectives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1906586"/>
            <a:ext cx="473007" cy="47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3000954"/>
            <a:ext cx="473007" cy="47300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1172975" y="1285275"/>
            <a:ext cx="605400" cy="621300"/>
          </a:xfrm>
          <a:prstGeom prst="ellipse">
            <a:avLst/>
          </a:prstGeom>
          <a:solidFill>
            <a:srgbClr val="413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lang="en" sz="3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l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1172975" y="2379624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2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1172975" y="3473974"/>
            <a:ext cx="605400" cy="621300"/>
          </a:xfrm>
          <a:prstGeom prst="ellipse">
            <a:avLst/>
          </a:prstGeom>
          <a:solidFill>
            <a:srgbClr val="AE29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3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00" y="162175"/>
            <a:ext cx="410475" cy="41045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1193750" y="825000"/>
            <a:ext cx="6779100" cy="3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Do you have a favorite superhero? If so, who is it and why? If not, why not?</a:t>
            </a:r>
            <a:br>
              <a:rPr lang="en" sz="2000">
                <a:latin typeface="Rubik"/>
                <a:ea typeface="Rubik"/>
                <a:cs typeface="Rubik"/>
                <a:sym typeface="Rubik"/>
              </a:rPr>
            </a:b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Directions: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Take a moment to think silently about these questions.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Then, take turns sharing your response with your partner.</a:t>
            </a:r>
            <a:endParaRPr i="0" sz="2000" u="none" cap="none" strike="noStrik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7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THINK-PAIR-SHARE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4">
            <a:alphaModFix/>
          </a:blip>
          <a:srcRect b="0" l="0" r="9828" t="0"/>
          <a:stretch/>
        </p:blipFill>
        <p:spPr>
          <a:xfrm>
            <a:off x="7902400" y="3229972"/>
            <a:ext cx="1132174" cy="125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7738" y="190700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500" y="1846925"/>
            <a:ext cx="1132175" cy="11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/>
        </p:nvSpPr>
        <p:spPr>
          <a:xfrm>
            <a:off x="5351400" y="685750"/>
            <a:ext cx="3792600" cy="3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Discuss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: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What does a "super digital citizen" do?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4" name="Google Shape;6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25" y="220125"/>
            <a:ext cx="294550" cy="2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 + DISCUSS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" name="Google Shape;66;p8"/>
          <p:cNvSpPr txBox="1"/>
          <p:nvPr/>
        </p:nvSpPr>
        <p:spPr>
          <a:xfrm>
            <a:off x="493375" y="3994150"/>
            <a:ext cx="46011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To watch this video on the Common Sense Education site, click </a:t>
            </a:r>
            <a:r>
              <a:rPr b="1" lang="en" sz="1000">
                <a:solidFill>
                  <a:srgbClr val="24991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.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Put yourself in the role of a  Digital Citizen character to play a superhero that solves a digital dilemma!&#10;&#10;To see the lesson plan associated with this video, visit: https://www.commonsense.org/education/digital-citizenship/lesson/super-digital-citizen &#10;&#10;For a version of this video with ASL interpretations, visit: https://www.youtube.com/watch?v=G4oYEM_BWek&amp;feature=youtu.be&#10;&#10;---------&#10;&#10;Subscribe to our channel: http://bit.ly/CS_Edu_YT&#10;Follow us on Twitter: http://www.twitter.com/commonsenseed&#10;Like us on Facebook: https://www.facebook.com/CommonSenseEducators&#10;Check us out on Pinterest: https://www.pinterest.com/commonsenseedu/" id="67" name="Google Shape;67;p8" title="Super Digital Citizen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375" y="696500"/>
            <a:ext cx="4354466" cy="32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/>
        </p:nvSpPr>
        <p:spPr>
          <a:xfrm>
            <a:off x="720125" y="1948025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Someone who uses technology responsibly to learn, create, and participate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720125" y="781225"/>
            <a:ext cx="55452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Digital Citizen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4" name="Google Shape;7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75" y="1284875"/>
            <a:ext cx="36798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 b="0" l="39" r="29" t="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7" name="Google Shape;77;p9"/>
          <p:cNvPicPr preferRelativeResize="0"/>
          <p:nvPr/>
        </p:nvPicPr>
        <p:blipFill rotWithShape="1">
          <a:blip r:embed="rId5">
            <a:alphaModFix/>
          </a:blip>
          <a:srcRect b="0" l="170" r="-169" t="0"/>
          <a:stretch/>
        </p:blipFill>
        <p:spPr>
          <a:xfrm flipH="1">
            <a:off x="4936575" y="2303200"/>
            <a:ext cx="4207425" cy="2367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/>
        </p:nvSpPr>
        <p:spPr>
          <a:xfrm>
            <a:off x="887850" y="21873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Using digital devices, sites, and apps to intimidate, harm, and upset someone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0"/>
          <p:cNvSpPr txBox="1"/>
          <p:nvPr/>
        </p:nvSpPr>
        <p:spPr>
          <a:xfrm>
            <a:off x="887850" y="1020500"/>
            <a:ext cx="34635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Cyberbullying 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4" name="Google Shape;8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850" y="1516125"/>
            <a:ext cx="36843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4">
            <a:alphaModFix/>
          </a:blip>
          <a:srcRect b="0" l="39" r="29" t="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/>
        </p:nvSpPr>
        <p:spPr>
          <a:xfrm>
            <a:off x="887850" y="2187300"/>
            <a:ext cx="78549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 person who supports and stands up for someone else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887850" y="1020500"/>
            <a:ext cx="55452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Upstander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3" name="Google Shape;9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11" y="1475525"/>
            <a:ext cx="285749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 rotWithShape="1">
          <a:blip r:embed="rId4">
            <a:alphaModFix/>
          </a:blip>
          <a:srcRect b="0" l="39" r="29" t="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/>
        </p:nvSpPr>
        <p:spPr>
          <a:xfrm>
            <a:off x="0" y="914350"/>
            <a:ext cx="9144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607800" y="1852300"/>
            <a:ext cx="7928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Work with your partner to review the scenarios. Then, write what a super digital citizen, or SDC, would do to be an upstander.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2"/>
          <p:cNvSpPr txBox="1"/>
          <p:nvPr/>
        </p:nvSpPr>
        <p:spPr>
          <a:xfrm>
            <a:off x="569575" y="190700"/>
            <a:ext cx="51216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ACTIVITY: WHAT WOULD A SUPER DIGITAL CITIZEN DO? PART 1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 rotWithShape="1">
          <a:blip r:embed="rId4">
            <a:alphaModFix/>
          </a:blip>
          <a:srcRect b="39859" l="-10977" r="27941" t="-4119"/>
          <a:stretch/>
        </p:blipFill>
        <p:spPr>
          <a:xfrm>
            <a:off x="6799075" y="2078625"/>
            <a:ext cx="2344923" cy="2591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2" ma:contentTypeDescription="Create a new document." ma:contentTypeScope="" ma:versionID="748ded7d7a22ae126bce982be651fdf2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d24cafa3de19620868409dbed27e2a0a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E9C270-B79B-4443-B9FE-A97F43AE450D}"/>
</file>

<file path=customXml/itemProps2.xml><?xml version="1.0" encoding="utf-8"?>
<ds:datastoreItem xmlns:ds="http://schemas.openxmlformats.org/officeDocument/2006/customXml" ds:itemID="{CF03C28F-7EA2-4650-BAD5-5203DEE32F69}"/>
</file>

<file path=customXml/itemProps3.xml><?xml version="1.0" encoding="utf-8"?>
<ds:datastoreItem xmlns:ds="http://schemas.openxmlformats.org/officeDocument/2006/customXml" ds:itemID="{3F9A7725-A235-47C1-ADE2-6891034F5BE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</Properties>
</file>