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ubik Medium"/>
      <p:regular r:id="rId19"/>
      <p:bold r:id="rId20"/>
      <p:italic r:id="rId21"/>
      <p:boldItalic r:id="rId22"/>
    </p:embeddedFont>
    <p:embeddedFont>
      <p:font typeface="Rubik Ligh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Indie Flower"/>
      <p:regular r:id="rId31"/>
    </p:embeddedFont>
    <p:embeddedFont>
      <p:font typeface="Rubik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ubikLight-boldItalic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font" Target="fonts/RubikMedium-italic.fntdata"/><Relationship Id="rId34" Type="http://schemas.openxmlformats.org/officeDocument/2006/relationships/font" Target="fonts/Rubik-italic.fntdata"/><Relationship Id="rId25" Type="http://schemas.openxmlformats.org/officeDocument/2006/relationships/font" Target="fonts/RubikLight-italic.fntdata"/><Relationship Id="rId7" Type="http://schemas.openxmlformats.org/officeDocument/2006/relationships/slide" Target="slides/slide1.xml"/><Relationship Id="rId33" Type="http://schemas.openxmlformats.org/officeDocument/2006/relationships/font" Target="fonts/Rubik-bold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customXml" Target="../customXml/item3.xml"/><Relationship Id="rId20" Type="http://schemas.openxmlformats.org/officeDocument/2006/relationships/font" Target="fonts/RubikMedium-bold.fntdata"/><Relationship Id="rId2" Type="http://schemas.openxmlformats.org/officeDocument/2006/relationships/viewProps" Target="viewProps.xml"/><Relationship Id="rId29" Type="http://schemas.openxmlformats.org/officeDocument/2006/relationships/font" Target="fonts/Lato-italic.fntdata"/><Relationship Id="rId16" Type="http://schemas.openxmlformats.org/officeDocument/2006/relationships/slide" Target="slides/slide10.xml"/><Relationship Id="rId24" Type="http://schemas.openxmlformats.org/officeDocument/2006/relationships/font" Target="fonts/RubikLight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Rubik-regular.fntdata"/><Relationship Id="rId37" Type="http://schemas.openxmlformats.org/officeDocument/2006/relationships/customXml" Target="../customXml/item2.xml"/><Relationship Id="rId23" Type="http://schemas.openxmlformats.org/officeDocument/2006/relationships/font" Target="fonts/RubikLight-regular.fntdata"/><Relationship Id="rId28" Type="http://schemas.openxmlformats.org/officeDocument/2006/relationships/font" Target="fonts/Lato-bold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customXml" Target="../customXml/item1.xml"/><Relationship Id="rId31" Type="http://schemas.openxmlformats.org/officeDocument/2006/relationships/font" Target="fonts/IndieFlower-regular.fntdata"/><Relationship Id="rId10" Type="http://schemas.openxmlformats.org/officeDocument/2006/relationships/slide" Target="slides/slide4.xml"/><Relationship Id="rId19" Type="http://schemas.openxmlformats.org/officeDocument/2006/relationships/font" Target="fonts/RubikMedium-regular.fntdata"/><Relationship Id="rId22" Type="http://schemas.openxmlformats.org/officeDocument/2006/relationships/font" Target="fonts/RubikMedium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Lato-regular.fntdata"/><Relationship Id="rId30" Type="http://schemas.openxmlformats.org/officeDocument/2006/relationships/font" Target="fonts/Lato-boldItalic.fntdata"/><Relationship Id="rId35" Type="http://schemas.openxmlformats.org/officeDocument/2006/relationships/font" Target="fonts/Rubik-bold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ec6d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ec6d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d6e89d84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cd6e89d8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d6e89d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d6e89d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688fcf26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688fcf26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cd6e89d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cd6e89d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cd6e89d8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cd6e89d8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d6e89d8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d6e89d8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cd6e89d8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cd6e89d8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d6e89d84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d6e89d8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d6e89d8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cd6e89d8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d6e89d84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cd6e89d84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d6e89d84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cd6e89d84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Objectives">
  <p:cSld name="CUSTOM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Vocabulary">
  <p:cSld name="CUSTOM_1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+ Directions">
  <p:cSld name="CUSTOM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 Only">
  <p:cSld name="CUSTOM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8"/>
          <p:cNvSpPr txBox="1"/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4" type="subTitle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5" type="subTitle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6" type="subTitle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nly">
  <p:cSld name="CUSTOM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3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Let's Give Credit!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" y="2"/>
            <a:ext cx="3626614" cy="9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8750" y="-3075"/>
            <a:ext cx="5533406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1101900" y="1475525"/>
            <a:ext cx="69402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are doing a school report on a musical group called The Digital Citizens. You gathered all of your information from 3 different websites. 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AutoNum type="arabicPeriod"/>
            </a:pPr>
            <a:r>
              <a:rPr lang="en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Review the websites and complete the report. 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AutoNum type="arabicPeriod"/>
            </a:pPr>
            <a:r>
              <a:rPr lang="en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Be sure to give credit for the information you used!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School Report 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4">
            <a:alphaModFix/>
          </a:blip>
          <a:srcRect b="-3004" l="25370" r="-1811" t="-11674"/>
          <a:stretch/>
        </p:blipFill>
        <p:spPr>
          <a:xfrm>
            <a:off x="0" y="2379626"/>
            <a:ext cx="1190073" cy="228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5327" y="2608752"/>
            <a:ext cx="1190076" cy="182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0325" y="424400"/>
            <a:ext cx="1367750" cy="146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5250" l="0" r="0" t="-5250"/>
          <a:stretch/>
        </p:blipFill>
        <p:spPr>
          <a:xfrm rot="10800000">
            <a:off x="7297452" y="1"/>
            <a:ext cx="1826973" cy="19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 rot="2576">
            <a:off x="3064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Draw.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does giving credit look like?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 rot="2576">
            <a:off x="52345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Write.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Why is giving credit for the information you find on the internet the right thing to do?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0" y="1057738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b="1" sz="4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263" y="938325"/>
            <a:ext cx="3221475" cy="10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21966">
            <a:off x="2768562" y="1251923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221966">
            <a:off x="6005187" y="1251923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0" y="-1328150"/>
            <a:ext cx="9144000" cy="91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slide template so it has a more fun and friendly feel.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monster holding up as sign with the EQ.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0377">
            <a:off x="2807097" y="5833414"/>
            <a:ext cx="1130705" cy="11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955075" y="6160713"/>
            <a:ext cx="2424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DSN: Have monster holding up as sign with the EQ. 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24416" l="21199" r="15159" t="32604"/>
          <a:stretch/>
        </p:blipFill>
        <p:spPr>
          <a:xfrm>
            <a:off x="2012925" y="-200"/>
            <a:ext cx="5467975" cy="46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" type="body"/>
          </p:nvPr>
        </p:nvSpPr>
        <p:spPr>
          <a:xfrm rot="-289">
            <a:off x="3509825" y="2507911"/>
            <a:ext cx="3564300" cy="9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000">
                <a:solidFill>
                  <a:srgbClr val="AE29A2"/>
                </a:solidFill>
              </a:rPr>
              <a:t>How can you give credit for other people's work? </a:t>
            </a:r>
            <a:endParaRPr sz="3000">
              <a:solidFill>
                <a:srgbClr val="AE29A2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1500" y="25077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899999">
            <a:off x="6471825" y="38358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750" y="998624"/>
            <a:ext cx="3382027" cy="35867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915375" y="1035250"/>
            <a:ext cx="2931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Credit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893575" y="2190350"/>
            <a:ext cx="43647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Giving recognition to a person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that created something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50" y="1440050"/>
            <a:ext cx="20359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915375" y="1035250"/>
            <a:ext cx="2931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Respect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893575" y="2190350"/>
            <a:ext cx="43647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howing that you appreciate someone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50" y="1440050"/>
            <a:ext cx="25059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2619" l="0" r="0" t="0"/>
          <a:stretch/>
        </p:blipFill>
        <p:spPr>
          <a:xfrm>
            <a:off x="3664325" y="1073025"/>
            <a:ext cx="5483521" cy="358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3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100" y="1813375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100" y="2723350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100" y="3633325"/>
            <a:ext cx="426225" cy="4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690775" y="1687800"/>
            <a:ext cx="2367900" cy="25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Author</a:t>
            </a: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Title </a:t>
            </a: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Website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0" y="793313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How to give credit: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b="9039" l="0" r="0" t="-2036"/>
          <a:stretch/>
        </p:blipFill>
        <p:spPr>
          <a:xfrm>
            <a:off x="6234117" y="1313613"/>
            <a:ext cx="2798180" cy="32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577550" y="196150"/>
            <a:ext cx="1332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9" r="19" t="0"/>
          <a:stretch/>
        </p:blipFill>
        <p:spPr>
          <a:xfrm>
            <a:off x="1623563" y="519850"/>
            <a:ext cx="5896877" cy="397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9" r="19" t="0"/>
          <a:stretch/>
        </p:blipFill>
        <p:spPr>
          <a:xfrm>
            <a:off x="1623563" y="519850"/>
            <a:ext cx="5896877" cy="397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563" y="519850"/>
            <a:ext cx="5896874" cy="397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0" y="1774375"/>
            <a:ext cx="9144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274300" spcFirstLastPara="1" rIns="182875" wrap="square" tIns="182875">
            <a:noAutofit/>
          </a:bodyPr>
          <a:lstStyle/>
          <a:p>
            <a:pPr indent="0" lvl="0" marL="34290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[Author], [</a:t>
            </a:r>
            <a:r>
              <a:rPr lang="en" sz="3000">
                <a:latin typeface="Rubik"/>
                <a:ea typeface="Rubik"/>
                <a:cs typeface="Rubik"/>
                <a:sym typeface="Rubik"/>
              </a:rPr>
              <a:t>Title</a:t>
            </a:r>
            <a:r>
              <a:rPr lang="en" sz="3000">
                <a:latin typeface="Rubik"/>
                <a:ea typeface="Rubik"/>
                <a:cs typeface="Rubik"/>
                <a:sym typeface="Rubik"/>
              </a:rPr>
              <a:t>], [Website]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77550" y="196150"/>
            <a:ext cx="982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0" y="793313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How to give credit: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46144" l="20432" r="41332" t="15149"/>
          <a:stretch/>
        </p:blipFill>
        <p:spPr>
          <a:xfrm flipH="1">
            <a:off x="-3" y="2250075"/>
            <a:ext cx="1909880" cy="2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5">
            <a:alphaModFix/>
          </a:blip>
          <a:srcRect b="6620" l="40434" r="11871" t="14558"/>
          <a:stretch/>
        </p:blipFill>
        <p:spPr>
          <a:xfrm flipH="1">
            <a:off x="7471000" y="1210904"/>
            <a:ext cx="1673000" cy="34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D0781C-5413-48D1-9DAE-4C0DC26C0054}"/>
</file>

<file path=customXml/itemProps2.xml><?xml version="1.0" encoding="utf-8"?>
<ds:datastoreItem xmlns:ds="http://schemas.openxmlformats.org/officeDocument/2006/customXml" ds:itemID="{F1EF7150-A203-4FA2-8C4B-34F8A37E11EB}"/>
</file>

<file path=customXml/itemProps3.xml><?xml version="1.0" encoding="utf-8"?>
<ds:datastoreItem xmlns:ds="http://schemas.openxmlformats.org/officeDocument/2006/customXml" ds:itemID="{E1440620-4ACE-4A09-A23A-B55C34F88A8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