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0F9354-16F0-4DFE-A052-9D57A4ADC1DB}">
  <a:tblStyle styleId="{960F9354-16F0-4DFE-A052-9D57A4ADC1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a63bca3e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a63bca3e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c67a3a390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c67a3a390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e11e188a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e11e188a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51c133ec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51c133ec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67a3a39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67a3a39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c67a3a390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c67a3a390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c67a3a390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c67a3a390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67a3a390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c67a3a390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c67a3a390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c67a3a390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d806a877c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d806a877c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c67a3a390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c67a3a390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52" name="Google Shape;5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sential Question">
  <p:cSld name="CUSTOM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t/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Objectives">
  <p:cSld name="CUSTOM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Vocabulary">
  <p:cSld name="CUSTOM_1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7" name="Google Shape;27;p7"/>
          <p:cNvSpPr txBox="1"/>
          <p:nvPr>
            <p:ph type="title"/>
          </p:nvPr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2" type="body"/>
          </p:nvPr>
        </p:nvSpPr>
        <p:spPr>
          <a:xfrm>
            <a:off x="893575" y="2190350"/>
            <a:ext cx="7344600" cy="20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+ Directions">
  <p:cSld name="CUSTOM_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rections Only">
  <p:cSld name="CUSTOM_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1138200" y="1770800"/>
            <a:ext cx="68676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type="title"/>
          </p:nvPr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CUSTOM_4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10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" name="Google Shape;39;p10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10"/>
          <p:cNvSpPr txBox="1"/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4" type="subTitle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5" type="subTitle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6" type="subTitle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Only">
  <p:cSld name="CUSTOM_5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.jpg"/><Relationship Id="rId6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464" l="1280" r="11619" t="799"/>
          <a:stretch/>
        </p:blipFill>
        <p:spPr>
          <a:xfrm>
            <a:off x="3631050" y="0"/>
            <a:ext cx="5512950" cy="51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0" l="0" r="11213" t="0"/>
          <a:stretch/>
        </p:blipFill>
        <p:spPr>
          <a:xfrm>
            <a:off x="3568450" y="0"/>
            <a:ext cx="55755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Digital Friendships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 flipH="1" rot="10800000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5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1850" y="0"/>
            <a:ext cx="3642899" cy="9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/>
        </p:nvSpPr>
        <p:spPr>
          <a:xfrm>
            <a:off x="0" y="8485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Writing Prompt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1138200" y="1542200"/>
            <a:ext cx="6867600" cy="10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If you were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Heart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, how would you respond to each of the scenarios? In your response, think about the best way to keep the benefits of the friendship while staying safe.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569575" y="190700"/>
            <a:ext cx="4860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WRAP UP:  FINISH THE STORY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162100"/>
            <a:ext cx="353400" cy="353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3" name="Google Shape;143;p22"/>
          <p:cNvGraphicFramePr/>
          <p:nvPr/>
        </p:nvGraphicFramePr>
        <p:xfrm>
          <a:off x="1138200" y="275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{960F9354-16F0-4DFE-A052-9D57A4ADC1DB}</a:tableStyleId>
              </a:tblPr>
              <a:tblGrid>
                <a:gridCol w="1476950"/>
                <a:gridCol w="5762050"/>
              </a:tblGrid>
              <a:tr h="50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ato"/>
                          <a:ea typeface="Lato"/>
                          <a:cs typeface="Lato"/>
                          <a:sym typeface="Lato"/>
                        </a:rPr>
                        <a:t>Scenario 1:	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ato"/>
                          <a:ea typeface="Lato"/>
                          <a:cs typeface="Lato"/>
                          <a:sym typeface="Lato"/>
                        </a:rPr>
                        <a:t>What message would you send to Kaia?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latin typeface="Lato"/>
                          <a:ea typeface="Lato"/>
                          <a:cs typeface="Lato"/>
                          <a:sym typeface="Lato"/>
                        </a:rPr>
                        <a:t>Scenario 2:  	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ato"/>
                          <a:ea typeface="Lato"/>
                          <a:cs typeface="Lato"/>
                          <a:sym typeface="Lato"/>
                        </a:rPr>
                        <a:t>How would you respond to CJcool11's question at the end of the scenario?  What would you do?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4" name="Google Shape;144;p22"/>
          <p:cNvPicPr preferRelativeResize="0"/>
          <p:nvPr/>
        </p:nvPicPr>
        <p:blipFill rotWithShape="1">
          <a:blip r:embed="rId4">
            <a:alphaModFix/>
          </a:blip>
          <a:srcRect b="41278" l="34799" r="9036" t="-26369"/>
          <a:stretch/>
        </p:blipFill>
        <p:spPr>
          <a:xfrm>
            <a:off x="0" y="2291475"/>
            <a:ext cx="1279602" cy="237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432" y="868725"/>
            <a:ext cx="3713840" cy="124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591146">
            <a:off x="2416672" y="1266996"/>
            <a:ext cx="435217" cy="56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111255">
            <a:off x="6287793" y="1267009"/>
            <a:ext cx="435217" cy="56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 rotWithShape="1">
          <a:blip r:embed="rId5">
            <a:alphaModFix/>
          </a:blip>
          <a:srcRect b="30353" l="-1870" r="1870" t="-1537"/>
          <a:stretch/>
        </p:blipFill>
        <p:spPr>
          <a:xfrm>
            <a:off x="2454388" y="2260925"/>
            <a:ext cx="4082825" cy="2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0" y="22573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b="1" lang="en" sz="2400">
                <a:solidFill>
                  <a:srgbClr val="413FE0"/>
                </a:solidFill>
                <a:latin typeface="Indie Flower"/>
                <a:ea typeface="Indie Flower"/>
                <a:cs typeface="Indie Flower"/>
                <a:sym typeface="Indie Flower"/>
              </a:rPr>
              <a:t>How do you keep online friendships safe?</a:t>
            </a:r>
            <a:endParaRPr b="1" sz="2400">
              <a:solidFill>
                <a:srgbClr val="44AA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Essential Question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5675" y="225735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027190">
            <a:off x="7218950" y="2581939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0" y="5437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Learning Objectives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2213400" y="1313600"/>
            <a:ext cx="6140700" cy="30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Compare and contrast different kinds of online-only friendships.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2000">
                <a:latin typeface="Lato"/>
                <a:ea typeface="Lato"/>
                <a:cs typeface="Lato"/>
                <a:sym typeface="Lato"/>
              </a:rPr>
              <a:t>Describe the benefits and risks of online-only friendships.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49910"/>
              </a:buClr>
              <a:buSzPts val="1920"/>
              <a:buFont typeface="Lato"/>
              <a:buNone/>
            </a:pP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2000">
                <a:latin typeface="Lato"/>
                <a:ea typeface="Lato"/>
                <a:cs typeface="Lato"/>
                <a:sym typeface="Lato"/>
              </a:rPr>
              <a:t>Describe how to respond to an online-only friend if they ask something that makes students uncomfortable.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1906586"/>
            <a:ext cx="473007" cy="47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3000954"/>
            <a:ext cx="473007" cy="47300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1172975" y="1285275"/>
            <a:ext cx="605400" cy="621300"/>
          </a:xfrm>
          <a:prstGeom prst="ellipse">
            <a:avLst/>
          </a:prstGeom>
          <a:solidFill>
            <a:srgbClr val="413F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lang="en" sz="3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l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1172975" y="2379624"/>
            <a:ext cx="605400" cy="621300"/>
          </a:xfrm>
          <a:prstGeom prst="ellipse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2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1172975" y="3473974"/>
            <a:ext cx="605400" cy="621300"/>
          </a:xfrm>
          <a:prstGeom prst="ellipse">
            <a:avLst/>
          </a:prstGeom>
          <a:solidFill>
            <a:srgbClr val="AE29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3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0" y="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50" y="173296"/>
            <a:ext cx="388225" cy="38819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569575" y="190700"/>
            <a:ext cx="362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UP: THINK</a:t>
            </a:r>
            <a:r>
              <a:rPr lang="en" sz="1200">
                <a:solidFill>
                  <a:srgbClr val="252525"/>
                </a:solidFill>
                <a:latin typeface="Rubik"/>
                <a:ea typeface="Rubik"/>
                <a:cs typeface="Rubik"/>
                <a:sym typeface="Rubik"/>
              </a:rPr>
              <a:t>–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PAIR</a:t>
            </a:r>
            <a:r>
              <a:rPr lang="en" sz="1200">
                <a:solidFill>
                  <a:srgbClr val="252525"/>
                </a:solidFill>
                <a:latin typeface="Rubik"/>
                <a:ea typeface="Rubik"/>
                <a:cs typeface="Rubik"/>
                <a:sym typeface="Rubik"/>
              </a:rPr>
              <a:t>–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507950" y="901200"/>
            <a:ext cx="8203200" cy="3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274300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Have you ever chatted with someone online? Who was it? </a:t>
            </a:r>
            <a:br>
              <a:rPr lang="en" sz="2000">
                <a:latin typeface="Rubik"/>
                <a:ea typeface="Rubik"/>
                <a:cs typeface="Rubik"/>
                <a:sym typeface="Rubik"/>
              </a:rPr>
            </a:br>
            <a:r>
              <a:rPr lang="en" sz="2000">
                <a:latin typeface="Rubik"/>
                <a:ea typeface="Rubik"/>
                <a:cs typeface="Rubik"/>
                <a:sym typeface="Rubik"/>
              </a:rPr>
              <a:t>How often?</a:t>
            </a:r>
            <a:br>
              <a:rPr lang="en" sz="2000">
                <a:latin typeface="Rubik"/>
                <a:ea typeface="Rubik"/>
                <a:cs typeface="Rubik"/>
                <a:sym typeface="Rubik"/>
              </a:rPr>
            </a:b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Directions: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Take a moment to think silently about these questions.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Then, take turns sharing your response with your partner.</a:t>
            </a:r>
            <a:endParaRPr i="0" sz="2000" u="none" cap="none" strike="noStrike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0" l="2758" r="2768" t="0"/>
          <a:stretch/>
        </p:blipFill>
        <p:spPr>
          <a:xfrm>
            <a:off x="7462524" y="1524925"/>
            <a:ext cx="1910075" cy="3143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0" y="62014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Directions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138200" y="1119500"/>
            <a:ext cx="6867600" cy="3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Silently read "Heart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's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Online Friendships: Two Scenario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."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As you read,   circle   or </a:t>
            </a:r>
            <a:r>
              <a:rPr lang="en" sz="20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highlight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any words that are unfamiliar to you.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AutoNum type="arabicPeriod"/>
            </a:pPr>
            <a:r>
              <a:rPr lang="en" sz="2000" u="sng">
                <a:latin typeface="Lato"/>
                <a:ea typeface="Lato"/>
                <a:cs typeface="Lato"/>
                <a:sym typeface="Lato"/>
              </a:rPr>
              <a:t>Underline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the parts of the story that show how Heart might be feeling.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If you finish early, write or type what you think Heart learns in each of the two scenarios.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569575" y="190700"/>
            <a:ext cx="4860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EAD: "HEART'S ONLINE FRIENDSHIPS: TWO SCENARIOS"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3058975" y="2037950"/>
            <a:ext cx="814200" cy="4233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4">
            <a:alphaModFix/>
          </a:blip>
          <a:srcRect b="58055" l="22544" r="-7075" t="-860"/>
          <a:stretch/>
        </p:blipFill>
        <p:spPr>
          <a:xfrm rot="10800000">
            <a:off x="6754526" y="1"/>
            <a:ext cx="2148724" cy="133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50" y="173296"/>
            <a:ext cx="388225" cy="38819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569575" y="190700"/>
            <a:ext cx="3891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THINK</a:t>
            </a:r>
            <a:r>
              <a:rPr lang="en" sz="1200">
                <a:solidFill>
                  <a:srgbClr val="252525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–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PAIR</a:t>
            </a:r>
            <a:r>
              <a:rPr lang="en" sz="1200">
                <a:solidFill>
                  <a:srgbClr val="252525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–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SHARE: "HEART'S ONLINE FRIENDSHIPS"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507950" y="901200"/>
            <a:ext cx="8203200" cy="3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274300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What happens to Heart in these two scenarios? How do her feelings change? Take turns sharing your ideas with your partner.</a:t>
            </a:r>
            <a:br>
              <a:rPr lang="en" sz="2000">
                <a:latin typeface="Rubik"/>
                <a:ea typeface="Rubik"/>
                <a:cs typeface="Rubik"/>
                <a:sym typeface="Rubik"/>
              </a:rPr>
            </a:b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Directions: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Take a moment to think silently about these questions.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Then, take turns sharing your response with your partner.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As we share, add to the Venn diagram on your handout.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4">
            <a:alphaModFix/>
          </a:blip>
          <a:srcRect b="59382" l="0" r="0" t="-7337"/>
          <a:stretch/>
        </p:blipFill>
        <p:spPr>
          <a:xfrm rot="-5400000">
            <a:off x="7095314" y="2422212"/>
            <a:ext cx="2579424" cy="151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50" y="173296"/>
            <a:ext cx="388225" cy="388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569575" y="190700"/>
            <a:ext cx="362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THINK</a:t>
            </a:r>
            <a:r>
              <a:rPr lang="en" sz="1200">
                <a:solidFill>
                  <a:srgbClr val="252525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–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PAIR</a:t>
            </a:r>
            <a:r>
              <a:rPr lang="en" sz="1200">
                <a:solidFill>
                  <a:srgbClr val="252525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–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SHARE: BENEFITS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507950" y="901200"/>
            <a:ext cx="8203200" cy="3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274300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What are some of the benefits and risks to these relationships </a:t>
            </a:r>
            <a:br>
              <a:rPr lang="en" sz="2000">
                <a:latin typeface="Rubik"/>
                <a:ea typeface="Rubik"/>
                <a:cs typeface="Rubik"/>
                <a:sym typeface="Rubik"/>
              </a:rPr>
            </a:br>
            <a:r>
              <a:rPr lang="en" sz="2000">
                <a:latin typeface="Rubik"/>
                <a:ea typeface="Rubik"/>
                <a:cs typeface="Rubik"/>
                <a:sym typeface="Rubik"/>
              </a:rPr>
              <a:t>for Heart?</a:t>
            </a:r>
            <a:br>
              <a:rPr lang="en" sz="2000">
                <a:latin typeface="Rubik"/>
                <a:ea typeface="Rubik"/>
                <a:cs typeface="Rubik"/>
                <a:sym typeface="Rubik"/>
              </a:rPr>
            </a:b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Directions: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-35814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Take a moment to think silently about these questions.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814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Then, take turns sharing your response with your partner.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814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As we share, add a "+" or "-" to each benefit in the Venn diagram.</a:t>
            </a:r>
            <a:endParaRPr sz="20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887850" y="2187300"/>
            <a:ext cx="46128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Information about you that can be used to identify you because it's unique to you (e.g., your full name or your address)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887850" y="1020500"/>
            <a:ext cx="66987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Private Information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575" y="1472425"/>
            <a:ext cx="488552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350" y="167575"/>
            <a:ext cx="339787" cy="3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5">
            <a:alphaModFix/>
          </a:blip>
          <a:srcRect b="-5830" l="0" r="0" t="-3363"/>
          <a:stretch/>
        </p:blipFill>
        <p:spPr>
          <a:xfrm>
            <a:off x="6030175" y="1257250"/>
            <a:ext cx="2645400" cy="28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/>
          <p:nvPr/>
        </p:nvSpPr>
        <p:spPr>
          <a:xfrm flipH="1">
            <a:off x="-125" y="0"/>
            <a:ext cx="9144000" cy="4667100"/>
          </a:xfrm>
          <a:prstGeom prst="rect">
            <a:avLst/>
          </a:prstGeom>
          <a:solidFill>
            <a:srgbClr val="413F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813550" y="614700"/>
            <a:ext cx="7484700" cy="4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00"/>
              </a:buClr>
              <a:buSzPts val="2000"/>
              <a:buFont typeface="Lato"/>
              <a:buNone/>
            </a:pPr>
            <a:r>
              <a:rPr lang="en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Ways to Respond to an </a:t>
            </a:r>
            <a:endParaRPr sz="3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00"/>
              </a:buClr>
              <a:buSzPts val="2000"/>
              <a:buFont typeface="Lato"/>
              <a:buNone/>
            </a:pPr>
            <a:r>
              <a:rPr lang="en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Uncomfortable Question</a:t>
            </a:r>
            <a:endParaRPr sz="3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AutoNum type="arabicPeriod"/>
            </a:pPr>
            <a: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[Capture student responses here.]</a:t>
            </a:r>
            <a:endParaRPr b="0" i="0" sz="20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