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8" r:id="rId3"/>
    <p:sldId id="259" r:id="rId4"/>
    <p:sldId id="260" r:id="rId5"/>
    <p:sldId id="261" r:id="rId6"/>
    <p:sldId id="262" r:id="rId7"/>
    <p:sldId id="263" r:id="rId8"/>
    <p:sldId id="264" r:id="rId9"/>
    <p:sldId id="265" r:id="rId10"/>
    <p:sldId id="266" r:id="rId11"/>
    <p:sldId id="267" r:id="rId12"/>
  </p:sldIdLst>
  <p:sldSz cx="9144000" cy="5143500" type="screen16x9"/>
  <p:notesSz cx="6858000" cy="9144000"/>
  <p:embeddedFontLst>
    <p:embeddedFont>
      <p:font typeface="Century Gothic" panose="020B0502020202020204" pitchFamily="34" charset="0"/>
      <p:regular r:id="rId14"/>
      <p:bold r:id="rId15"/>
      <p:italic r:id="rId16"/>
      <p:boldItalic r:id="rId17"/>
    </p:embeddedFont>
    <p:embeddedFont>
      <p:font typeface="Sagona Book" panose="02020503050505020204" pitchFamily="18"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00"/>
    <a:srgbClr val="D5FC79"/>
    <a:srgbClr val="FF8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30"/>
  </p:normalViewPr>
  <p:slideViewPr>
    <p:cSldViewPr snapToGrid="0">
      <p:cViewPr varScale="1">
        <p:scale>
          <a:sx n="102" d="100"/>
          <a:sy n="102" d="100"/>
        </p:scale>
        <p:origin x="176" y="4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9814899ed3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9814899ed3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0BA737F8-0601-4331-86CD-F40CD48958D0}" type="datetimeFigureOut">
              <a:rPr lang="en-US" smtClean="0"/>
              <a:t>4/28/24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59979-4FCA-4041-955D-E99138B548A1}" type="slidenum">
              <a:rPr lang="en-US" smtClean="0"/>
              <a:t>‹#›</a:t>
            </a:fld>
            <a:endParaRPr lang="en-US"/>
          </a:p>
        </p:txBody>
      </p:sp>
    </p:spTree>
    <p:extLst>
      <p:ext uri="{BB962C8B-B14F-4D97-AF65-F5344CB8AC3E}">
        <p14:creationId xmlns:p14="http://schemas.microsoft.com/office/powerpoint/2010/main" val="1706295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 road, outdoor, street&#10;&#10;Description automatically generated">
            <a:extLst>
              <a:ext uri="{FF2B5EF4-FFF2-40B4-BE49-F238E27FC236}">
                <a16:creationId xmlns:a16="http://schemas.microsoft.com/office/drawing/2014/main" id="{28AE6B11-FD4E-4919-A132-7629AB034796}"/>
              </a:ext>
            </a:extLst>
          </p:cNvPr>
          <p:cNvPicPr>
            <a:picLocks noChangeAspect="1"/>
          </p:cNvPicPr>
          <p:nvPr/>
        </p:nvPicPr>
        <p:blipFill rotWithShape="1">
          <a:blip r:embed="rId2">
            <a:extLst>
              <a:ext uri="{28A0092B-C50C-407E-A947-70E740481C1C}">
                <a14:useLocalDpi xmlns:a14="http://schemas.microsoft.com/office/drawing/2010/main" val="0"/>
              </a:ext>
            </a:extLst>
          </a:blip>
          <a:srcRect t="7879" r="23298" b="1213"/>
          <a:stretch/>
        </p:blipFill>
        <p:spPr>
          <a:xfrm>
            <a:off x="0" y="-1165964"/>
            <a:ext cx="9297650" cy="7355726"/>
          </a:xfrm>
          <a:prstGeom prst="rect">
            <a:avLst/>
          </a:prstGeom>
        </p:spPr>
      </p:pic>
      <p:pic>
        <p:nvPicPr>
          <p:cNvPr id="5" name="Picture 4">
            <a:extLst>
              <a:ext uri="{FF2B5EF4-FFF2-40B4-BE49-F238E27FC236}">
                <a16:creationId xmlns:a16="http://schemas.microsoft.com/office/drawing/2014/main" id="{448E967B-7C25-46AA-B6C7-9CB006A214B6}"/>
              </a:ext>
            </a:extLst>
          </p:cNvPr>
          <p:cNvPicPr>
            <a:picLocks noChangeAspect="1"/>
          </p:cNvPicPr>
          <p:nvPr/>
        </p:nvPicPr>
        <p:blipFill>
          <a:blip r:embed="rId3"/>
          <a:stretch>
            <a:fillRect/>
          </a:stretch>
        </p:blipFill>
        <p:spPr>
          <a:xfrm>
            <a:off x="265729" y="3212352"/>
            <a:ext cx="3751652" cy="486960"/>
          </a:xfrm>
          <a:prstGeom prst="rect">
            <a:avLst/>
          </a:prstGeom>
        </p:spPr>
      </p:pic>
      <p:pic>
        <p:nvPicPr>
          <p:cNvPr id="6" name="Picture 5">
            <a:extLst>
              <a:ext uri="{FF2B5EF4-FFF2-40B4-BE49-F238E27FC236}">
                <a16:creationId xmlns:a16="http://schemas.microsoft.com/office/drawing/2014/main" id="{350C9140-8912-4AF5-82D3-6831F2A770A4}"/>
              </a:ext>
            </a:extLst>
          </p:cNvPr>
          <p:cNvPicPr>
            <a:picLocks noChangeAspect="1"/>
          </p:cNvPicPr>
          <p:nvPr/>
        </p:nvPicPr>
        <p:blipFill>
          <a:blip r:embed="rId4"/>
          <a:stretch>
            <a:fillRect/>
          </a:stretch>
        </p:blipFill>
        <p:spPr>
          <a:xfrm>
            <a:off x="265730" y="3683485"/>
            <a:ext cx="3764473" cy="370364"/>
          </a:xfrm>
          <a:prstGeom prst="rect">
            <a:avLst/>
          </a:prstGeom>
        </p:spPr>
      </p:pic>
      <p:sp>
        <p:nvSpPr>
          <p:cNvPr id="17" name="TextBox 16">
            <a:extLst>
              <a:ext uri="{FF2B5EF4-FFF2-40B4-BE49-F238E27FC236}">
                <a16:creationId xmlns:a16="http://schemas.microsoft.com/office/drawing/2014/main" id="{51253BEB-13B2-47E7-A03B-A68A12B1D682}"/>
              </a:ext>
            </a:extLst>
          </p:cNvPr>
          <p:cNvSpPr txBox="1"/>
          <p:nvPr/>
        </p:nvSpPr>
        <p:spPr>
          <a:xfrm>
            <a:off x="762681" y="3216394"/>
            <a:ext cx="3427915" cy="473206"/>
          </a:xfrm>
          <a:prstGeom prst="rect">
            <a:avLst/>
          </a:prstGeom>
          <a:noFill/>
        </p:spPr>
        <p:txBody>
          <a:bodyPr wrap="square">
            <a:spAutoFit/>
          </a:bodyPr>
          <a:lstStyle/>
          <a:p>
            <a:r>
              <a:rPr lang="en-US" sz="2475" dirty="0">
                <a:solidFill>
                  <a:schemeClr val="bg1">
                    <a:lumMod val="95000"/>
                  </a:schemeClr>
                </a:solidFill>
              </a:rPr>
              <a:t>ASCS </a:t>
            </a:r>
            <a:r>
              <a:rPr lang="en-US" sz="2475" dirty="0" err="1">
                <a:solidFill>
                  <a:schemeClr val="bg1">
                    <a:lumMod val="95000"/>
                  </a:schemeClr>
                </a:solidFill>
              </a:rPr>
              <a:t>Nad</a:t>
            </a:r>
            <a:r>
              <a:rPr lang="en-US" sz="2475" dirty="0">
                <a:solidFill>
                  <a:schemeClr val="bg1">
                    <a:lumMod val="95000"/>
                  </a:schemeClr>
                </a:solidFill>
              </a:rPr>
              <a:t> Al Sheba</a:t>
            </a:r>
          </a:p>
        </p:txBody>
      </p:sp>
      <p:sp>
        <p:nvSpPr>
          <p:cNvPr id="18" name="TextBox 17">
            <a:extLst>
              <a:ext uri="{FF2B5EF4-FFF2-40B4-BE49-F238E27FC236}">
                <a16:creationId xmlns:a16="http://schemas.microsoft.com/office/drawing/2014/main" id="{9C92FD24-F0FF-4C6B-98C0-680C927AC304}"/>
              </a:ext>
            </a:extLst>
          </p:cNvPr>
          <p:cNvSpPr txBox="1"/>
          <p:nvPr/>
        </p:nvSpPr>
        <p:spPr>
          <a:xfrm>
            <a:off x="347466" y="3712505"/>
            <a:ext cx="3427915" cy="369332"/>
          </a:xfrm>
          <a:prstGeom prst="rect">
            <a:avLst/>
          </a:prstGeom>
          <a:noFill/>
        </p:spPr>
        <p:txBody>
          <a:bodyPr wrap="square">
            <a:spAutoFit/>
          </a:bodyPr>
          <a:lstStyle/>
          <a:p>
            <a:pPr algn="ctr"/>
            <a:r>
              <a:rPr lang="en-US" sz="1800" b="1" dirty="0">
                <a:solidFill>
                  <a:schemeClr val="bg1"/>
                </a:solidFill>
                <a:latin typeface="Century Gothic" panose="020B0502020202020204" pitchFamily="34" charset="0"/>
              </a:rPr>
              <a:t>Facts About Mental Health </a:t>
            </a:r>
          </a:p>
        </p:txBody>
      </p:sp>
      <p:pic>
        <p:nvPicPr>
          <p:cNvPr id="12" name="Picture 11">
            <a:extLst>
              <a:ext uri="{FF2B5EF4-FFF2-40B4-BE49-F238E27FC236}">
                <a16:creationId xmlns:a16="http://schemas.microsoft.com/office/drawing/2014/main" id="{5027AA15-BAF3-41BB-B9F1-2683B3A0DC31}"/>
              </a:ext>
            </a:extLst>
          </p:cNvPr>
          <p:cNvPicPr>
            <a:picLocks noChangeAspect="1"/>
          </p:cNvPicPr>
          <p:nvPr/>
        </p:nvPicPr>
        <p:blipFill>
          <a:blip r:embed="rId5"/>
          <a:stretch>
            <a:fillRect/>
          </a:stretch>
        </p:blipFill>
        <p:spPr>
          <a:xfrm>
            <a:off x="0" y="-146368"/>
            <a:ext cx="2680684" cy="1606384"/>
          </a:xfrm>
          <a:prstGeom prst="rect">
            <a:avLst/>
          </a:prstGeom>
        </p:spPr>
      </p:pic>
    </p:spTree>
    <p:extLst>
      <p:ext uri="{BB962C8B-B14F-4D97-AF65-F5344CB8AC3E}">
        <p14:creationId xmlns:p14="http://schemas.microsoft.com/office/powerpoint/2010/main" val="1169446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BBC48-193D-755B-61E1-AE2D5936C03D}"/>
              </a:ext>
            </a:extLst>
          </p:cNvPr>
          <p:cNvSpPr>
            <a:spLocks noGrp="1"/>
          </p:cNvSpPr>
          <p:nvPr>
            <p:ph type="title"/>
          </p:nvPr>
        </p:nvSpPr>
        <p:spPr/>
        <p:txBody>
          <a:bodyPr/>
          <a:lstStyle/>
          <a:p>
            <a:r>
              <a:rPr lang="en-GB" dirty="0">
                <a:latin typeface="Sagona Book" panose="02020503050505020204" pitchFamily="18" charset="0"/>
                <a:cs typeface="Mangal" panose="02040503050203030202" pitchFamily="18" charset="0"/>
              </a:rPr>
              <a:t>People with a mental illness will always be ill.</a:t>
            </a:r>
            <a:br>
              <a:rPr lang="en-GB" dirty="0">
                <a:latin typeface="Sagona Book" panose="02020503050505020204" pitchFamily="18" charset="0"/>
                <a:cs typeface="Mangal" panose="02040503050203030202" pitchFamily="18" charset="0"/>
              </a:rPr>
            </a:br>
            <a:endParaRPr lang="en-AE" dirty="0">
              <a:latin typeface="Sagona Book" panose="02020503050505020204" pitchFamily="18" charset="0"/>
              <a:cs typeface="Mangal" panose="02040503050203030202" pitchFamily="18" charset="0"/>
            </a:endParaRPr>
          </a:p>
        </p:txBody>
      </p:sp>
      <p:sp>
        <p:nvSpPr>
          <p:cNvPr id="3" name="Text Placeholder 2">
            <a:extLst>
              <a:ext uri="{FF2B5EF4-FFF2-40B4-BE49-F238E27FC236}">
                <a16:creationId xmlns:a16="http://schemas.microsoft.com/office/drawing/2014/main" id="{4AB22962-EC38-39A9-FAC9-590FF5226164}"/>
              </a:ext>
            </a:extLst>
          </p:cNvPr>
          <p:cNvSpPr>
            <a:spLocks noGrp="1"/>
          </p:cNvSpPr>
          <p:nvPr>
            <p:ph type="body" idx="1"/>
          </p:nvPr>
        </p:nvSpPr>
        <p:spPr>
          <a:xfrm>
            <a:off x="311700" y="1916934"/>
            <a:ext cx="6827230" cy="1488938"/>
          </a:xfrm>
        </p:spPr>
        <p:txBody>
          <a:bodyPr/>
          <a:lstStyle/>
          <a:p>
            <a:pPr marL="114300" indent="0">
              <a:buNone/>
            </a:pPr>
            <a:r>
              <a:rPr lang="en-GB" sz="2800" dirty="0">
                <a:effectLst/>
                <a:latin typeface="Sagona Book" panose="02020503050505020204" pitchFamily="18" charset="0"/>
              </a:rPr>
              <a:t>a. TRUE</a:t>
            </a:r>
          </a:p>
          <a:p>
            <a:pPr marL="114300" indent="0">
              <a:buNone/>
            </a:pPr>
            <a:r>
              <a:rPr lang="en-GB" sz="2800" dirty="0">
                <a:effectLst/>
                <a:latin typeface="Sagona Book" panose="02020503050505020204" pitchFamily="18" charset="0"/>
              </a:rPr>
              <a:t>b. FALSE</a:t>
            </a:r>
          </a:p>
          <a:p>
            <a:pPr marL="114300" indent="0">
              <a:buNone/>
            </a:pPr>
            <a:br>
              <a:rPr lang="en-GB" dirty="0">
                <a:effectLst/>
                <a:latin typeface="Times New Roman" panose="02020603050405020304" pitchFamily="18" charset="0"/>
              </a:rPr>
            </a:br>
            <a:endParaRPr lang="en-GB" dirty="0">
              <a:effectLst/>
              <a:latin typeface="Times New Roman" panose="02020603050405020304" pitchFamily="18" charset="0"/>
            </a:endParaRPr>
          </a:p>
          <a:p>
            <a:endParaRPr lang="en-AE" dirty="0"/>
          </a:p>
        </p:txBody>
      </p:sp>
      <p:sp>
        <p:nvSpPr>
          <p:cNvPr id="4" name="TextBox 3">
            <a:extLst>
              <a:ext uri="{FF2B5EF4-FFF2-40B4-BE49-F238E27FC236}">
                <a16:creationId xmlns:a16="http://schemas.microsoft.com/office/drawing/2014/main" id="{ABD9E361-E748-A0FF-7FE2-A5CFE12A081A}"/>
              </a:ext>
            </a:extLst>
          </p:cNvPr>
          <p:cNvSpPr txBox="1"/>
          <p:nvPr/>
        </p:nvSpPr>
        <p:spPr>
          <a:xfrm>
            <a:off x="3337008" y="2014622"/>
            <a:ext cx="4748270" cy="1560195"/>
          </a:xfrm>
          <a:prstGeom prst="plaque">
            <a:avLst/>
          </a:prstGeom>
          <a:solidFill>
            <a:srgbClr val="FF9300"/>
          </a:solidFill>
          <a:ln w="28575">
            <a:solidFill>
              <a:schemeClr val="tx1"/>
            </a:solidFill>
          </a:ln>
        </p:spPr>
        <p:txBody>
          <a:bodyPr wrap="square" rtlCol="0">
            <a:spAutoFit/>
          </a:bodyPr>
          <a:lstStyle/>
          <a:p>
            <a:pPr algn="ctr"/>
            <a:r>
              <a:rPr lang="en-GB" sz="1800" dirty="0">
                <a:latin typeface="Times New Roman" panose="02020603050405020304" pitchFamily="18" charset="0"/>
              </a:rPr>
              <a:t>With help and support from family, friends and mental health professionals, people with a mental illness can recover and lead productive, fulfilling lives</a:t>
            </a:r>
            <a:endParaRPr lang="en-GB" sz="1800" dirty="0">
              <a:effectLst/>
              <a:latin typeface="Times New Roman" panose="02020603050405020304" pitchFamily="18" charset="0"/>
            </a:endParaRPr>
          </a:p>
        </p:txBody>
      </p:sp>
    </p:spTree>
    <p:extLst>
      <p:ext uri="{BB962C8B-B14F-4D97-AF65-F5344CB8AC3E}">
        <p14:creationId xmlns:p14="http://schemas.microsoft.com/office/powerpoint/2010/main" val="341978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5" presetClass="emph" presetSubtype="0" nodeType="clickEffect">
                                  <p:stCondLst>
                                    <p:cond delay="0"/>
                                  </p:stCondLst>
                                  <p:iterate type="lt">
                                    <p:tmAbs val="25"/>
                                  </p:iterate>
                                  <p:childTnLst>
                                    <p:set>
                                      <p:cBhvr override="childStyle">
                                        <p:cTn id="12" dur="indefinite"/>
                                        <p:tgtEl>
                                          <p:spTgt spid="3">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4F3B5-5C8A-338C-4523-8DA78283C5A0}"/>
              </a:ext>
            </a:extLst>
          </p:cNvPr>
          <p:cNvSpPr>
            <a:spLocks noGrp="1"/>
          </p:cNvSpPr>
          <p:nvPr>
            <p:ph type="title"/>
          </p:nvPr>
        </p:nvSpPr>
        <p:spPr>
          <a:xfrm>
            <a:off x="311700" y="158675"/>
            <a:ext cx="8520600" cy="572700"/>
          </a:xfrm>
        </p:spPr>
        <p:txBody>
          <a:bodyPr/>
          <a:lstStyle/>
          <a:p>
            <a:pPr algn="ctr"/>
            <a:r>
              <a:rPr lang="en-GB" b="1" dirty="0">
                <a:latin typeface="Times New Roman" panose="02020603050405020304" pitchFamily="18" charset="0"/>
              </a:rPr>
              <a:t>REFLECT </a:t>
            </a:r>
            <a:br>
              <a:rPr lang="en-GB" dirty="0">
                <a:latin typeface="Times New Roman" panose="02020603050405020304" pitchFamily="18" charset="0"/>
              </a:rPr>
            </a:br>
            <a:endParaRPr lang="en-AE" dirty="0"/>
          </a:p>
        </p:txBody>
      </p:sp>
      <p:sp>
        <p:nvSpPr>
          <p:cNvPr id="3" name="Text Placeholder 2">
            <a:extLst>
              <a:ext uri="{FF2B5EF4-FFF2-40B4-BE49-F238E27FC236}">
                <a16:creationId xmlns:a16="http://schemas.microsoft.com/office/drawing/2014/main" id="{31EF45DB-9171-A58F-788C-62C3A9EAAA18}"/>
              </a:ext>
            </a:extLst>
          </p:cNvPr>
          <p:cNvSpPr>
            <a:spLocks noGrp="1"/>
          </p:cNvSpPr>
          <p:nvPr>
            <p:ph type="body" idx="1"/>
          </p:nvPr>
        </p:nvSpPr>
        <p:spPr>
          <a:xfrm>
            <a:off x="311700" y="731375"/>
            <a:ext cx="8520600" cy="3416400"/>
          </a:xfrm>
        </p:spPr>
        <p:txBody>
          <a:bodyPr/>
          <a:lstStyle/>
          <a:p>
            <a:pPr algn="ctr"/>
            <a:r>
              <a:rPr lang="en-GB" sz="2400" dirty="0">
                <a:effectLst/>
                <a:latin typeface="Sagona Book" panose="02020503050505020204" pitchFamily="18" charset="0"/>
                <a:cs typeface="Beirut" pitchFamily="2" charset="-78"/>
              </a:rPr>
              <a:t>Who can tell me one thing they learned today about mental illness that they did not know before this class began? </a:t>
            </a:r>
          </a:p>
          <a:p>
            <a:pPr algn="ctr"/>
            <a:endParaRPr lang="en-GB" sz="2400" dirty="0">
              <a:effectLst/>
              <a:latin typeface="Sagona Book" panose="02020503050505020204" pitchFamily="18" charset="0"/>
              <a:cs typeface="Beirut" pitchFamily="2" charset="-78"/>
            </a:endParaRPr>
          </a:p>
          <a:p>
            <a:pPr marL="114300" indent="0" algn="ctr">
              <a:buNone/>
            </a:pPr>
            <a:r>
              <a:rPr lang="en-GB" sz="2400" b="1" dirty="0">
                <a:effectLst/>
                <a:latin typeface="Sagona Book" panose="02020503050505020204" pitchFamily="18" charset="0"/>
                <a:cs typeface="Beirut" pitchFamily="2" charset="-78"/>
              </a:rPr>
              <a:t>How would you act in the following situations:</a:t>
            </a:r>
          </a:p>
          <a:p>
            <a:pPr algn="ctr"/>
            <a:endParaRPr lang="en-GB" sz="2400" dirty="0">
              <a:effectLst/>
              <a:latin typeface="Sagona Book" panose="02020503050505020204" pitchFamily="18" charset="0"/>
              <a:cs typeface="Beirut" pitchFamily="2" charset="-78"/>
            </a:endParaRPr>
          </a:p>
          <a:p>
            <a:pPr marL="114300" indent="0" algn="ctr">
              <a:buNone/>
            </a:pPr>
            <a:r>
              <a:rPr lang="en-GB" sz="2400" dirty="0">
                <a:effectLst/>
                <a:latin typeface="Sagona Book" panose="02020503050505020204" pitchFamily="18" charset="0"/>
                <a:cs typeface="Beirut" pitchFamily="2" charset="-78"/>
              </a:rPr>
              <a:t>• What would you do if you found out your friend had been diagnosed with a mental illness? </a:t>
            </a:r>
          </a:p>
          <a:p>
            <a:pPr marL="114300" indent="0" algn="ctr">
              <a:buNone/>
            </a:pPr>
            <a:r>
              <a:rPr lang="en-GB" sz="2400" dirty="0">
                <a:effectLst/>
                <a:latin typeface="Sagona Book" panose="02020503050505020204" pitchFamily="18" charset="0"/>
                <a:cs typeface="Beirut" pitchFamily="2" charset="-78"/>
              </a:rPr>
              <a:t>• What would you do if you witnessed someone at school making fun of a person with a mental illness? </a:t>
            </a:r>
          </a:p>
          <a:p>
            <a:endParaRPr lang="en-AE" dirty="0"/>
          </a:p>
        </p:txBody>
      </p:sp>
    </p:spTree>
    <p:extLst>
      <p:ext uri="{BB962C8B-B14F-4D97-AF65-F5344CB8AC3E}">
        <p14:creationId xmlns:p14="http://schemas.microsoft.com/office/powerpoint/2010/main" val="1235331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69"/>
        <p:cNvGrpSpPr/>
        <p:nvPr/>
      </p:nvGrpSpPr>
      <p:grpSpPr>
        <a:xfrm>
          <a:off x="0" y="0"/>
          <a:ext cx="0" cy="0"/>
          <a:chOff x="0" y="0"/>
          <a:chExt cx="0" cy="0"/>
        </a:xfrm>
      </p:grpSpPr>
      <p:sp>
        <p:nvSpPr>
          <p:cNvPr id="70" name="Google Shape;70;p15"/>
          <p:cNvSpPr txBox="1"/>
          <p:nvPr/>
        </p:nvSpPr>
        <p:spPr>
          <a:xfrm>
            <a:off x="222950" y="1894975"/>
            <a:ext cx="8806200" cy="2730900"/>
          </a:xfrm>
          <a:prstGeom prst="rect">
            <a:avLst/>
          </a:prstGeom>
          <a:solidFill>
            <a:srgbClr val="FFFFFF"/>
          </a:solidFill>
          <a:ln>
            <a:noFill/>
          </a:ln>
        </p:spPr>
        <p:txBody>
          <a:bodyPr spcFirstLastPara="1" wrap="square" lIns="91425" tIns="91425" rIns="91425" bIns="91425" anchor="t" anchorCtr="0">
            <a:noAutofit/>
          </a:bodyPr>
          <a:lstStyle/>
          <a:p>
            <a:pPr marL="457200" lvl="0" indent="-419100">
              <a:buSzPts val="3000"/>
              <a:buChar char="●"/>
            </a:pPr>
            <a:r>
              <a:rPr lang="en-GB" sz="3000" b="1" dirty="0"/>
              <a:t>Students will understand key characteristics of mental illness.</a:t>
            </a:r>
          </a:p>
          <a:p>
            <a:pPr marL="457200" lvl="0" indent="-419100">
              <a:buSzPts val="3000"/>
              <a:buChar char="●"/>
            </a:pPr>
            <a:r>
              <a:rPr lang="en-GB" sz="3000" b="1" dirty="0"/>
              <a:t>Students will be able to define stigma.</a:t>
            </a:r>
            <a:endParaRPr sz="3000" b="1" dirty="0"/>
          </a:p>
        </p:txBody>
      </p:sp>
      <p:pic>
        <p:nvPicPr>
          <p:cNvPr id="71" name="Google Shape;71;p15"/>
          <p:cNvPicPr preferRelativeResize="0"/>
          <p:nvPr/>
        </p:nvPicPr>
        <p:blipFill>
          <a:blip r:embed="rId5">
            <a:alphaModFix/>
          </a:blip>
          <a:stretch>
            <a:fillRect/>
          </a:stretch>
        </p:blipFill>
        <p:spPr>
          <a:xfrm>
            <a:off x="2611550" y="120450"/>
            <a:ext cx="4379150" cy="1495425"/>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7044"/>
    </mc:Choice>
    <mc:Fallback xmlns="">
      <p:transition spd="slow" advTm="170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060C5-4187-4344-A6E4-514418EFAE45}"/>
              </a:ext>
            </a:extLst>
          </p:cNvPr>
          <p:cNvSpPr>
            <a:spLocks noGrp="1"/>
          </p:cNvSpPr>
          <p:nvPr>
            <p:ph type="title"/>
          </p:nvPr>
        </p:nvSpPr>
        <p:spPr/>
        <p:txBody>
          <a:bodyPr/>
          <a:lstStyle/>
          <a:p>
            <a:r>
              <a:rPr lang="en-AE" dirty="0"/>
              <a:t>Discussion</a:t>
            </a:r>
          </a:p>
        </p:txBody>
      </p:sp>
      <p:sp>
        <p:nvSpPr>
          <p:cNvPr id="3" name="Text Placeholder 2">
            <a:extLst>
              <a:ext uri="{FF2B5EF4-FFF2-40B4-BE49-F238E27FC236}">
                <a16:creationId xmlns:a16="http://schemas.microsoft.com/office/drawing/2014/main" id="{AA856C1E-AF54-BE12-B80A-B8AD897D6533}"/>
              </a:ext>
            </a:extLst>
          </p:cNvPr>
          <p:cNvSpPr>
            <a:spLocks noGrp="1"/>
          </p:cNvSpPr>
          <p:nvPr>
            <p:ph type="body" idx="1"/>
          </p:nvPr>
        </p:nvSpPr>
        <p:spPr/>
        <p:txBody>
          <a:bodyPr/>
          <a:lstStyle/>
          <a:p>
            <a:pPr algn="ctr"/>
            <a:r>
              <a:rPr lang="en-GB" sz="2800" dirty="0">
                <a:effectLst/>
                <a:latin typeface="Times New Roman" panose="02020603050405020304" pitchFamily="18" charset="0"/>
              </a:rPr>
              <a:t>How many of you have been sick in the last year?</a:t>
            </a:r>
          </a:p>
          <a:p>
            <a:pPr algn="ctr"/>
            <a:r>
              <a:rPr lang="en-GB" sz="2800" dirty="0">
                <a:effectLst/>
                <a:latin typeface="Times New Roman" panose="02020603050405020304" pitchFamily="18" charset="0"/>
              </a:rPr>
              <a:t>How were you sick? </a:t>
            </a:r>
          </a:p>
          <a:p>
            <a:pPr algn="ctr"/>
            <a:r>
              <a:rPr lang="en-GB" sz="2800" dirty="0">
                <a:effectLst/>
                <a:latin typeface="Times New Roman" panose="02020603050405020304" pitchFamily="18" charset="0"/>
              </a:rPr>
              <a:t>How long were you sick? </a:t>
            </a:r>
          </a:p>
          <a:p>
            <a:endParaRPr lang="en-GB" sz="2800" dirty="0">
              <a:latin typeface="Times New Roman" panose="02020603050405020304" pitchFamily="18" charset="0"/>
            </a:endParaRPr>
          </a:p>
          <a:p>
            <a:endParaRPr lang="en-GB" sz="2800" dirty="0">
              <a:effectLst/>
              <a:latin typeface="Times New Roman" panose="02020603050405020304" pitchFamily="18" charset="0"/>
            </a:endParaRPr>
          </a:p>
          <a:p>
            <a:pPr marL="114300" indent="0">
              <a:buNone/>
            </a:pPr>
            <a:endParaRPr lang="en-AE" sz="2800" dirty="0"/>
          </a:p>
        </p:txBody>
      </p:sp>
      <p:pic>
        <p:nvPicPr>
          <p:cNvPr id="5" name="Picture 4" descr="A cartoon of a person with a thermometer on his head&#10;&#10;Description automatically generated">
            <a:extLst>
              <a:ext uri="{FF2B5EF4-FFF2-40B4-BE49-F238E27FC236}">
                <a16:creationId xmlns:a16="http://schemas.microsoft.com/office/drawing/2014/main" id="{8A226872-316A-93F2-A2A0-9ED87A5FB456}"/>
              </a:ext>
            </a:extLst>
          </p:cNvPr>
          <p:cNvPicPr>
            <a:picLocks noChangeAspect="1"/>
          </p:cNvPicPr>
          <p:nvPr/>
        </p:nvPicPr>
        <p:blipFill>
          <a:blip r:embed="rId2"/>
          <a:stretch>
            <a:fillRect/>
          </a:stretch>
        </p:blipFill>
        <p:spPr>
          <a:xfrm>
            <a:off x="474645" y="2582766"/>
            <a:ext cx="2213472" cy="2213472"/>
          </a:xfrm>
          <a:prstGeom prst="rect">
            <a:avLst/>
          </a:prstGeom>
        </p:spPr>
      </p:pic>
      <p:sp>
        <p:nvSpPr>
          <p:cNvPr id="7" name="TextBox 6">
            <a:extLst>
              <a:ext uri="{FF2B5EF4-FFF2-40B4-BE49-F238E27FC236}">
                <a16:creationId xmlns:a16="http://schemas.microsoft.com/office/drawing/2014/main" id="{E2D213EB-7005-1D91-52A4-A98DD66132BC}"/>
              </a:ext>
            </a:extLst>
          </p:cNvPr>
          <p:cNvSpPr txBox="1"/>
          <p:nvPr/>
        </p:nvSpPr>
        <p:spPr>
          <a:xfrm>
            <a:off x="3188463" y="3359117"/>
            <a:ext cx="5480892" cy="1323439"/>
          </a:xfrm>
          <a:prstGeom prst="rect">
            <a:avLst/>
          </a:prstGeom>
          <a:noFill/>
        </p:spPr>
        <p:txBody>
          <a:bodyPr wrap="square">
            <a:spAutoFit/>
          </a:bodyPr>
          <a:lstStyle/>
          <a:p>
            <a:pPr algn="ctr"/>
            <a:r>
              <a:rPr lang="en-GB" sz="2000" dirty="0">
                <a:latin typeface="Times New Roman" panose="02020603050405020304" pitchFamily="18" charset="0"/>
              </a:rPr>
              <a:t>Did you noticed how you all </a:t>
            </a:r>
            <a:r>
              <a:rPr lang="en-GB" sz="2000" dirty="0">
                <a:effectLst/>
                <a:latin typeface="Times New Roman" panose="02020603050405020304" pitchFamily="18" charset="0"/>
              </a:rPr>
              <a:t>(1) are describing physical symptoms (headache, fever, chills, upset stomach, etc.); (2) sought help from a doctor; (3) took medicine; and (4) recovered. </a:t>
            </a:r>
          </a:p>
        </p:txBody>
      </p:sp>
    </p:spTree>
    <p:extLst>
      <p:ext uri="{BB962C8B-B14F-4D97-AF65-F5344CB8AC3E}">
        <p14:creationId xmlns:p14="http://schemas.microsoft.com/office/powerpoint/2010/main" val="165986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9988D-25CB-7D14-603C-EBAFA8468773}"/>
              </a:ext>
            </a:extLst>
          </p:cNvPr>
          <p:cNvSpPr>
            <a:spLocks noGrp="1"/>
          </p:cNvSpPr>
          <p:nvPr>
            <p:ph type="title"/>
          </p:nvPr>
        </p:nvSpPr>
        <p:spPr/>
        <p:txBody>
          <a:bodyPr/>
          <a:lstStyle/>
          <a:p>
            <a:pPr algn="ctr"/>
            <a:r>
              <a:rPr lang="en-AE" dirty="0"/>
              <a:t>Mental Health and Mental Illness</a:t>
            </a:r>
          </a:p>
        </p:txBody>
      </p:sp>
      <p:sp>
        <p:nvSpPr>
          <p:cNvPr id="3" name="Text Placeholder 2">
            <a:extLst>
              <a:ext uri="{FF2B5EF4-FFF2-40B4-BE49-F238E27FC236}">
                <a16:creationId xmlns:a16="http://schemas.microsoft.com/office/drawing/2014/main" id="{6C6B8307-FAF4-11C5-4432-7716DBF12E38}"/>
              </a:ext>
            </a:extLst>
          </p:cNvPr>
          <p:cNvSpPr>
            <a:spLocks noGrp="1"/>
          </p:cNvSpPr>
          <p:nvPr>
            <p:ph type="body" idx="1"/>
          </p:nvPr>
        </p:nvSpPr>
        <p:spPr/>
        <p:txBody>
          <a:bodyPr/>
          <a:lstStyle/>
          <a:p>
            <a:pPr marL="114300" indent="0" algn="ctr">
              <a:buNone/>
            </a:pPr>
            <a:r>
              <a:rPr lang="en-GB" dirty="0">
                <a:latin typeface="Times New Roman" panose="02020603050405020304" pitchFamily="18" charset="0"/>
              </a:rPr>
              <a:t>T</a:t>
            </a:r>
            <a:r>
              <a:rPr lang="en-GB" dirty="0">
                <a:effectLst/>
                <a:latin typeface="Times New Roman" panose="02020603050405020304" pitchFamily="18" charset="0"/>
              </a:rPr>
              <a:t>oday we are going to learn about mental health and mental illness. </a:t>
            </a:r>
          </a:p>
          <a:p>
            <a:pPr marL="114300" indent="0" algn="ctr">
              <a:buNone/>
            </a:pPr>
            <a:r>
              <a:rPr lang="en-GB" dirty="0">
                <a:effectLst/>
                <a:latin typeface="Times New Roman" panose="02020603050405020304" pitchFamily="18" charset="0"/>
              </a:rPr>
              <a:t>Just like being physically ill, persons with a mental illness have symptoms, can seek help, may take medicine, and can recover. </a:t>
            </a:r>
          </a:p>
          <a:p>
            <a:endParaRPr lang="en-AE" dirty="0"/>
          </a:p>
        </p:txBody>
      </p:sp>
      <p:pic>
        <p:nvPicPr>
          <p:cNvPr id="5" name="Picture 4" descr="A silhouette of two people's head&#10;&#10;Description automatically generated">
            <a:extLst>
              <a:ext uri="{FF2B5EF4-FFF2-40B4-BE49-F238E27FC236}">
                <a16:creationId xmlns:a16="http://schemas.microsoft.com/office/drawing/2014/main" id="{36F49391-07D2-659F-3DD8-DAD5AA676DB0}"/>
              </a:ext>
            </a:extLst>
          </p:cNvPr>
          <p:cNvPicPr>
            <a:picLocks noChangeAspect="1"/>
          </p:cNvPicPr>
          <p:nvPr/>
        </p:nvPicPr>
        <p:blipFill>
          <a:blip r:embed="rId2"/>
          <a:stretch>
            <a:fillRect/>
          </a:stretch>
        </p:blipFill>
        <p:spPr>
          <a:xfrm>
            <a:off x="3074806" y="2311858"/>
            <a:ext cx="3151408" cy="2568613"/>
          </a:xfrm>
          <a:prstGeom prst="rect">
            <a:avLst/>
          </a:prstGeom>
        </p:spPr>
      </p:pic>
    </p:spTree>
    <p:extLst>
      <p:ext uri="{BB962C8B-B14F-4D97-AF65-F5344CB8AC3E}">
        <p14:creationId xmlns:p14="http://schemas.microsoft.com/office/powerpoint/2010/main" val="2973466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BBC48-193D-755B-61E1-AE2D5936C03D}"/>
              </a:ext>
            </a:extLst>
          </p:cNvPr>
          <p:cNvSpPr>
            <a:spLocks noGrp="1"/>
          </p:cNvSpPr>
          <p:nvPr>
            <p:ph type="title"/>
          </p:nvPr>
        </p:nvSpPr>
        <p:spPr/>
        <p:txBody>
          <a:bodyPr/>
          <a:lstStyle/>
          <a:p>
            <a:r>
              <a:rPr lang="en-AE" dirty="0">
                <a:latin typeface="Sagona Book" panose="02020503050505020204" pitchFamily="18" charset="0"/>
                <a:cs typeface="Mangal" panose="02040503050203030202" pitchFamily="18" charset="0"/>
              </a:rPr>
              <a:t>Being healthy includes</a:t>
            </a:r>
          </a:p>
        </p:txBody>
      </p:sp>
      <p:sp>
        <p:nvSpPr>
          <p:cNvPr id="3" name="Text Placeholder 2">
            <a:extLst>
              <a:ext uri="{FF2B5EF4-FFF2-40B4-BE49-F238E27FC236}">
                <a16:creationId xmlns:a16="http://schemas.microsoft.com/office/drawing/2014/main" id="{4AB22962-EC38-39A9-FAC9-590FF5226164}"/>
              </a:ext>
            </a:extLst>
          </p:cNvPr>
          <p:cNvSpPr>
            <a:spLocks noGrp="1"/>
          </p:cNvSpPr>
          <p:nvPr>
            <p:ph type="body" idx="1"/>
          </p:nvPr>
        </p:nvSpPr>
        <p:spPr>
          <a:xfrm>
            <a:off x="311700" y="1152475"/>
            <a:ext cx="6827230" cy="3416400"/>
          </a:xfrm>
        </p:spPr>
        <p:txBody>
          <a:bodyPr/>
          <a:lstStyle/>
          <a:p>
            <a:pPr marL="114300" indent="0">
              <a:buNone/>
            </a:pPr>
            <a:r>
              <a:rPr lang="en-GB" sz="2800" dirty="0">
                <a:effectLst/>
                <a:latin typeface="Sagona Book" panose="02020503050505020204" pitchFamily="18" charset="0"/>
              </a:rPr>
              <a:t>a. having a body that feels good and works well </a:t>
            </a:r>
          </a:p>
          <a:p>
            <a:pPr marL="114300" indent="0">
              <a:buNone/>
            </a:pPr>
            <a:r>
              <a:rPr lang="en-GB" sz="2800" dirty="0">
                <a:effectLst/>
                <a:latin typeface="Sagona Book" panose="02020503050505020204" pitchFamily="18" charset="0"/>
              </a:rPr>
              <a:t>b. having a healthy mind and body </a:t>
            </a:r>
          </a:p>
          <a:p>
            <a:pPr marL="114300" indent="0">
              <a:buNone/>
            </a:pPr>
            <a:r>
              <a:rPr lang="en-GB" sz="2800" dirty="0">
                <a:effectLst/>
                <a:latin typeface="Sagona Book" panose="02020503050505020204" pitchFamily="18" charset="0"/>
              </a:rPr>
              <a:t>c. not being sick </a:t>
            </a:r>
          </a:p>
          <a:p>
            <a:pPr marL="114300" indent="0">
              <a:buNone/>
            </a:pPr>
            <a:r>
              <a:rPr lang="en-GB" sz="2800" dirty="0">
                <a:effectLst/>
                <a:latin typeface="Sagona Book" panose="02020503050505020204" pitchFamily="18" charset="0"/>
              </a:rPr>
              <a:t>d. all of the above </a:t>
            </a:r>
            <a:br>
              <a:rPr lang="en-GB" dirty="0">
                <a:effectLst/>
                <a:latin typeface="Times New Roman" panose="02020603050405020304" pitchFamily="18" charset="0"/>
              </a:rPr>
            </a:br>
            <a:endParaRPr lang="en-GB" dirty="0">
              <a:effectLst/>
              <a:latin typeface="Times New Roman" panose="02020603050405020304" pitchFamily="18" charset="0"/>
            </a:endParaRPr>
          </a:p>
          <a:p>
            <a:endParaRPr lang="en-AE" dirty="0"/>
          </a:p>
        </p:txBody>
      </p:sp>
      <p:sp>
        <p:nvSpPr>
          <p:cNvPr id="4" name="TextBox 3">
            <a:extLst>
              <a:ext uri="{FF2B5EF4-FFF2-40B4-BE49-F238E27FC236}">
                <a16:creationId xmlns:a16="http://schemas.microsoft.com/office/drawing/2014/main" id="{ABD9E361-E748-A0FF-7FE2-A5CFE12A081A}"/>
              </a:ext>
            </a:extLst>
          </p:cNvPr>
          <p:cNvSpPr txBox="1"/>
          <p:nvPr/>
        </p:nvSpPr>
        <p:spPr>
          <a:xfrm>
            <a:off x="4084030" y="3008680"/>
            <a:ext cx="4748270" cy="1920240"/>
          </a:xfrm>
          <a:prstGeom prst="plaque">
            <a:avLst/>
          </a:prstGeom>
          <a:solidFill>
            <a:schemeClr val="accent5">
              <a:lumMod val="40000"/>
              <a:lumOff val="60000"/>
            </a:schemeClr>
          </a:solidFill>
          <a:ln w="28575">
            <a:solidFill>
              <a:schemeClr val="tx1"/>
            </a:solidFill>
          </a:ln>
        </p:spPr>
        <p:txBody>
          <a:bodyPr wrap="square" rtlCol="0">
            <a:spAutoFit/>
          </a:bodyPr>
          <a:lstStyle/>
          <a:p>
            <a:pPr algn="ctr"/>
            <a:r>
              <a:rPr lang="en-GB" sz="1800" dirty="0">
                <a:effectLst/>
                <a:latin typeface="Times New Roman" panose="02020603050405020304" pitchFamily="18" charset="0"/>
              </a:rPr>
              <a:t>Both physical and mental health both being important to overall health. Being healthy includes more than just the physical. Wellness is more than the absence of illness. </a:t>
            </a:r>
          </a:p>
        </p:txBody>
      </p:sp>
    </p:spTree>
    <p:extLst>
      <p:ext uri="{BB962C8B-B14F-4D97-AF65-F5344CB8AC3E}">
        <p14:creationId xmlns:p14="http://schemas.microsoft.com/office/powerpoint/2010/main" val="128930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3" end="3"/>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BBC48-193D-755B-61E1-AE2D5936C03D}"/>
              </a:ext>
            </a:extLst>
          </p:cNvPr>
          <p:cNvSpPr>
            <a:spLocks noGrp="1"/>
          </p:cNvSpPr>
          <p:nvPr>
            <p:ph type="title"/>
          </p:nvPr>
        </p:nvSpPr>
        <p:spPr/>
        <p:txBody>
          <a:bodyPr/>
          <a:lstStyle/>
          <a:p>
            <a:r>
              <a:rPr lang="en-GB" dirty="0">
                <a:latin typeface="Sagona Book" panose="02020503050505020204" pitchFamily="18" charset="0"/>
                <a:cs typeface="Mangal" panose="02040503050203030202" pitchFamily="18" charset="0"/>
              </a:rPr>
              <a:t>Mental illness can occur only after a person has reached adulthood.</a:t>
            </a:r>
            <a:endParaRPr lang="en-AE" dirty="0">
              <a:latin typeface="Sagona Book" panose="02020503050505020204" pitchFamily="18" charset="0"/>
              <a:cs typeface="Mangal" panose="02040503050203030202" pitchFamily="18" charset="0"/>
            </a:endParaRPr>
          </a:p>
        </p:txBody>
      </p:sp>
      <p:sp>
        <p:nvSpPr>
          <p:cNvPr id="3" name="Text Placeholder 2">
            <a:extLst>
              <a:ext uri="{FF2B5EF4-FFF2-40B4-BE49-F238E27FC236}">
                <a16:creationId xmlns:a16="http://schemas.microsoft.com/office/drawing/2014/main" id="{4AB22962-EC38-39A9-FAC9-590FF5226164}"/>
              </a:ext>
            </a:extLst>
          </p:cNvPr>
          <p:cNvSpPr>
            <a:spLocks noGrp="1"/>
          </p:cNvSpPr>
          <p:nvPr>
            <p:ph type="body" idx="1"/>
          </p:nvPr>
        </p:nvSpPr>
        <p:spPr>
          <a:xfrm>
            <a:off x="311700" y="1916934"/>
            <a:ext cx="6827230" cy="1488938"/>
          </a:xfrm>
        </p:spPr>
        <p:txBody>
          <a:bodyPr/>
          <a:lstStyle/>
          <a:p>
            <a:pPr marL="114300" indent="0">
              <a:buNone/>
            </a:pPr>
            <a:r>
              <a:rPr lang="en-GB" sz="2800" dirty="0">
                <a:effectLst/>
                <a:latin typeface="Sagona Book" panose="02020503050505020204" pitchFamily="18" charset="0"/>
              </a:rPr>
              <a:t>a. TRUE</a:t>
            </a:r>
          </a:p>
          <a:p>
            <a:pPr marL="114300" indent="0">
              <a:buNone/>
            </a:pPr>
            <a:r>
              <a:rPr lang="en-GB" sz="2800" dirty="0">
                <a:effectLst/>
                <a:latin typeface="Sagona Book" panose="02020503050505020204" pitchFamily="18" charset="0"/>
              </a:rPr>
              <a:t>b. FALSE</a:t>
            </a:r>
          </a:p>
          <a:p>
            <a:pPr marL="114300" indent="0">
              <a:buNone/>
            </a:pPr>
            <a:br>
              <a:rPr lang="en-GB" dirty="0">
                <a:effectLst/>
                <a:latin typeface="Times New Roman" panose="02020603050405020304" pitchFamily="18" charset="0"/>
              </a:rPr>
            </a:br>
            <a:endParaRPr lang="en-GB" dirty="0">
              <a:effectLst/>
              <a:latin typeface="Times New Roman" panose="02020603050405020304" pitchFamily="18" charset="0"/>
            </a:endParaRPr>
          </a:p>
          <a:p>
            <a:endParaRPr lang="en-AE" dirty="0"/>
          </a:p>
        </p:txBody>
      </p:sp>
      <p:sp>
        <p:nvSpPr>
          <p:cNvPr id="4" name="TextBox 3">
            <a:extLst>
              <a:ext uri="{FF2B5EF4-FFF2-40B4-BE49-F238E27FC236}">
                <a16:creationId xmlns:a16="http://schemas.microsoft.com/office/drawing/2014/main" id="{ABD9E361-E748-A0FF-7FE2-A5CFE12A081A}"/>
              </a:ext>
            </a:extLst>
          </p:cNvPr>
          <p:cNvSpPr txBox="1"/>
          <p:nvPr/>
        </p:nvSpPr>
        <p:spPr>
          <a:xfrm>
            <a:off x="3725315" y="2565767"/>
            <a:ext cx="4748270" cy="840105"/>
          </a:xfrm>
          <a:prstGeom prst="plaque">
            <a:avLst/>
          </a:prstGeom>
          <a:solidFill>
            <a:srgbClr val="FFFF00"/>
          </a:solidFill>
          <a:ln w="28575">
            <a:solidFill>
              <a:schemeClr val="tx1"/>
            </a:solidFill>
          </a:ln>
        </p:spPr>
        <p:txBody>
          <a:bodyPr wrap="square" rtlCol="0">
            <a:spAutoFit/>
          </a:bodyPr>
          <a:lstStyle/>
          <a:p>
            <a:pPr algn="ctr"/>
            <a:r>
              <a:rPr lang="en-GB" sz="1800" dirty="0">
                <a:latin typeface="Times New Roman" panose="02020603050405020304" pitchFamily="18" charset="0"/>
              </a:rPr>
              <a:t>All kinds of people can experience mental illness, including children</a:t>
            </a:r>
            <a:endParaRPr lang="en-GB" sz="1800" dirty="0">
              <a:effectLst/>
              <a:latin typeface="Times New Roman" panose="02020603050405020304" pitchFamily="18" charset="0"/>
            </a:endParaRPr>
          </a:p>
        </p:txBody>
      </p:sp>
    </p:spTree>
    <p:extLst>
      <p:ext uri="{BB962C8B-B14F-4D97-AF65-F5344CB8AC3E}">
        <p14:creationId xmlns:p14="http://schemas.microsoft.com/office/powerpoint/2010/main" val="315100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5" presetClass="emph" presetSubtype="0" nodeType="clickEffect">
                                  <p:stCondLst>
                                    <p:cond delay="0"/>
                                  </p:stCondLst>
                                  <p:iterate type="lt">
                                    <p:tmAbs val="25"/>
                                  </p:iterate>
                                  <p:childTnLst>
                                    <p:set>
                                      <p:cBhvr override="childStyle">
                                        <p:cTn id="12" dur="indefinite"/>
                                        <p:tgtEl>
                                          <p:spTgt spid="3">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BBC48-193D-755B-61E1-AE2D5936C03D}"/>
              </a:ext>
            </a:extLst>
          </p:cNvPr>
          <p:cNvSpPr>
            <a:spLocks noGrp="1"/>
          </p:cNvSpPr>
          <p:nvPr>
            <p:ph type="title"/>
          </p:nvPr>
        </p:nvSpPr>
        <p:spPr/>
        <p:txBody>
          <a:bodyPr/>
          <a:lstStyle/>
          <a:p>
            <a:r>
              <a:rPr lang="en-GB" dirty="0">
                <a:latin typeface="Sagona Book" panose="02020503050505020204" pitchFamily="18" charset="0"/>
                <a:cs typeface="Mangal" panose="02040503050203030202" pitchFamily="18" charset="0"/>
              </a:rPr>
              <a:t>Having a mental illness can affect the way that a person</a:t>
            </a:r>
            <a:endParaRPr lang="en-AE" dirty="0">
              <a:latin typeface="Sagona Book" panose="02020503050505020204" pitchFamily="18" charset="0"/>
              <a:cs typeface="Mangal" panose="02040503050203030202" pitchFamily="18" charset="0"/>
            </a:endParaRPr>
          </a:p>
        </p:txBody>
      </p:sp>
      <p:sp>
        <p:nvSpPr>
          <p:cNvPr id="3" name="Text Placeholder 2">
            <a:extLst>
              <a:ext uri="{FF2B5EF4-FFF2-40B4-BE49-F238E27FC236}">
                <a16:creationId xmlns:a16="http://schemas.microsoft.com/office/drawing/2014/main" id="{4AB22962-EC38-39A9-FAC9-590FF5226164}"/>
              </a:ext>
            </a:extLst>
          </p:cNvPr>
          <p:cNvSpPr>
            <a:spLocks noGrp="1"/>
          </p:cNvSpPr>
          <p:nvPr>
            <p:ph type="body" idx="1"/>
          </p:nvPr>
        </p:nvSpPr>
        <p:spPr>
          <a:xfrm>
            <a:off x="311700" y="1727100"/>
            <a:ext cx="6827230" cy="3416400"/>
          </a:xfrm>
        </p:spPr>
        <p:txBody>
          <a:bodyPr/>
          <a:lstStyle/>
          <a:p>
            <a:pPr marL="114300" indent="0">
              <a:buNone/>
            </a:pPr>
            <a:r>
              <a:rPr lang="en-GB" sz="2800" dirty="0">
                <a:effectLst/>
                <a:latin typeface="Sagona Book" panose="02020503050505020204" pitchFamily="18" charset="0"/>
              </a:rPr>
              <a:t>a. </a:t>
            </a:r>
            <a:r>
              <a:rPr lang="en-GB" sz="2800" dirty="0">
                <a:latin typeface="Sagona Book" panose="02020503050505020204" pitchFamily="18" charset="0"/>
              </a:rPr>
              <a:t>behaves</a:t>
            </a:r>
            <a:endParaRPr lang="en-GB" sz="2800" dirty="0">
              <a:effectLst/>
              <a:latin typeface="Sagona Book" panose="02020503050505020204" pitchFamily="18" charset="0"/>
            </a:endParaRPr>
          </a:p>
          <a:p>
            <a:pPr marL="114300" indent="0">
              <a:buNone/>
            </a:pPr>
            <a:r>
              <a:rPr lang="en-GB" sz="2800" dirty="0">
                <a:effectLst/>
                <a:latin typeface="Sagona Book" panose="02020503050505020204" pitchFamily="18" charset="0"/>
              </a:rPr>
              <a:t>b. thinks</a:t>
            </a:r>
          </a:p>
          <a:p>
            <a:pPr marL="114300" indent="0">
              <a:buNone/>
            </a:pPr>
            <a:r>
              <a:rPr lang="en-GB" sz="2800" dirty="0">
                <a:effectLst/>
                <a:latin typeface="Sagona Book" panose="02020503050505020204" pitchFamily="18" charset="0"/>
              </a:rPr>
              <a:t>c. feels</a:t>
            </a:r>
          </a:p>
          <a:p>
            <a:pPr marL="114300" indent="0">
              <a:buNone/>
            </a:pPr>
            <a:r>
              <a:rPr lang="en-GB" sz="2800" dirty="0">
                <a:effectLst/>
                <a:latin typeface="Sagona Book" panose="02020503050505020204" pitchFamily="18" charset="0"/>
              </a:rPr>
              <a:t>d. all of the above </a:t>
            </a:r>
            <a:br>
              <a:rPr lang="en-GB" dirty="0">
                <a:effectLst/>
                <a:latin typeface="Times New Roman" panose="02020603050405020304" pitchFamily="18" charset="0"/>
              </a:rPr>
            </a:br>
            <a:endParaRPr lang="en-GB" dirty="0">
              <a:effectLst/>
              <a:latin typeface="Times New Roman" panose="02020603050405020304" pitchFamily="18" charset="0"/>
            </a:endParaRPr>
          </a:p>
          <a:p>
            <a:endParaRPr lang="en-AE" dirty="0"/>
          </a:p>
        </p:txBody>
      </p:sp>
      <p:sp>
        <p:nvSpPr>
          <p:cNvPr id="4" name="TextBox 3">
            <a:extLst>
              <a:ext uri="{FF2B5EF4-FFF2-40B4-BE49-F238E27FC236}">
                <a16:creationId xmlns:a16="http://schemas.microsoft.com/office/drawing/2014/main" id="{ABD9E361-E748-A0FF-7FE2-A5CFE12A081A}"/>
              </a:ext>
            </a:extLst>
          </p:cNvPr>
          <p:cNvSpPr txBox="1"/>
          <p:nvPr/>
        </p:nvSpPr>
        <p:spPr>
          <a:xfrm>
            <a:off x="3996348" y="1430400"/>
            <a:ext cx="4748270" cy="2640330"/>
          </a:xfrm>
          <a:prstGeom prst="plaque">
            <a:avLst/>
          </a:prstGeom>
          <a:solidFill>
            <a:srgbClr val="FF85FF"/>
          </a:solidFill>
          <a:ln w="28575">
            <a:solidFill>
              <a:schemeClr val="tx1"/>
            </a:solidFill>
          </a:ln>
        </p:spPr>
        <p:txBody>
          <a:bodyPr wrap="square" rtlCol="0">
            <a:spAutoFit/>
          </a:bodyPr>
          <a:lstStyle/>
          <a:p>
            <a:pPr algn="ctr"/>
            <a:r>
              <a:rPr lang="en-GB" sz="1800" dirty="0">
                <a:latin typeface="Times New Roman" panose="02020603050405020304" pitchFamily="18" charset="0"/>
              </a:rPr>
              <a:t>Some people feel depressed or anxious, some have scrambled thoughts and have a hard time thinking clearly, and others act out or are afraid to act at all. There are different kinds of mental illnesses and in subsequent lessons we will be learning more about these different types.</a:t>
            </a:r>
            <a:endParaRPr lang="en-GB" sz="1800" dirty="0">
              <a:effectLst/>
              <a:latin typeface="Times New Roman" panose="02020603050405020304" pitchFamily="18" charset="0"/>
            </a:endParaRPr>
          </a:p>
        </p:txBody>
      </p:sp>
    </p:spTree>
    <p:extLst>
      <p:ext uri="{BB962C8B-B14F-4D97-AF65-F5344CB8AC3E}">
        <p14:creationId xmlns:p14="http://schemas.microsoft.com/office/powerpoint/2010/main" val="62913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3" end="3"/>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BBC48-193D-755B-61E1-AE2D5936C03D}"/>
              </a:ext>
            </a:extLst>
          </p:cNvPr>
          <p:cNvSpPr>
            <a:spLocks noGrp="1"/>
          </p:cNvSpPr>
          <p:nvPr>
            <p:ph type="title"/>
          </p:nvPr>
        </p:nvSpPr>
        <p:spPr>
          <a:xfrm>
            <a:off x="311700" y="1925"/>
            <a:ext cx="8520600" cy="572700"/>
          </a:xfrm>
        </p:spPr>
        <p:txBody>
          <a:bodyPr/>
          <a:lstStyle/>
          <a:p>
            <a:r>
              <a:rPr lang="en-GB" dirty="0">
                <a:latin typeface="Sagona Book" panose="02020503050505020204" pitchFamily="18" charset="0"/>
                <a:cs typeface="Mangal" panose="02040503050203030202" pitchFamily="18" charset="0"/>
              </a:rPr>
              <a:t>If a person who is physically sick goes to see a medical doctor, a person who has a mental health problem sees a ________________?</a:t>
            </a:r>
            <a:endParaRPr lang="en-AE" dirty="0">
              <a:latin typeface="Sagona Book" panose="02020503050505020204" pitchFamily="18" charset="0"/>
              <a:cs typeface="Mangal" panose="02040503050203030202" pitchFamily="18" charset="0"/>
            </a:endParaRPr>
          </a:p>
        </p:txBody>
      </p:sp>
      <p:sp>
        <p:nvSpPr>
          <p:cNvPr id="7" name="TextBox 6">
            <a:extLst>
              <a:ext uri="{FF2B5EF4-FFF2-40B4-BE49-F238E27FC236}">
                <a16:creationId xmlns:a16="http://schemas.microsoft.com/office/drawing/2014/main" id="{D50D973E-7F07-7F8A-16F7-9DC2E1A9E8D3}"/>
              </a:ext>
            </a:extLst>
          </p:cNvPr>
          <p:cNvSpPr txBox="1"/>
          <p:nvPr/>
        </p:nvSpPr>
        <p:spPr>
          <a:xfrm>
            <a:off x="551145" y="1929008"/>
            <a:ext cx="1678488" cy="400110"/>
          </a:xfrm>
          <a:prstGeom prst="rect">
            <a:avLst/>
          </a:prstGeom>
          <a:solidFill>
            <a:schemeClr val="accent5">
              <a:lumMod val="20000"/>
              <a:lumOff val="80000"/>
            </a:schemeClr>
          </a:solidFill>
        </p:spPr>
        <p:txBody>
          <a:bodyPr wrap="square" rtlCol="0">
            <a:spAutoFit/>
          </a:bodyPr>
          <a:lstStyle/>
          <a:p>
            <a:pPr algn="ctr"/>
            <a:r>
              <a:rPr lang="en-GB" sz="2000" i="1" dirty="0"/>
              <a:t>Psychologist</a:t>
            </a:r>
            <a:endParaRPr lang="en-AE" sz="2000" i="1" dirty="0"/>
          </a:p>
        </p:txBody>
      </p:sp>
      <p:sp>
        <p:nvSpPr>
          <p:cNvPr id="8" name="TextBox 7">
            <a:extLst>
              <a:ext uri="{FF2B5EF4-FFF2-40B4-BE49-F238E27FC236}">
                <a16:creationId xmlns:a16="http://schemas.microsoft.com/office/drawing/2014/main" id="{99805AB7-53ED-B025-2A0A-A76810AF8900}"/>
              </a:ext>
            </a:extLst>
          </p:cNvPr>
          <p:cNvSpPr txBox="1"/>
          <p:nvPr/>
        </p:nvSpPr>
        <p:spPr>
          <a:xfrm>
            <a:off x="4126281" y="4100730"/>
            <a:ext cx="1678488" cy="707886"/>
          </a:xfrm>
          <a:prstGeom prst="rect">
            <a:avLst/>
          </a:prstGeom>
          <a:solidFill>
            <a:schemeClr val="accent5">
              <a:lumMod val="20000"/>
              <a:lumOff val="80000"/>
            </a:schemeClr>
          </a:solidFill>
        </p:spPr>
        <p:txBody>
          <a:bodyPr wrap="square" rtlCol="0">
            <a:spAutoFit/>
          </a:bodyPr>
          <a:lstStyle/>
          <a:p>
            <a:pPr algn="ctr"/>
            <a:r>
              <a:rPr lang="en-GB" sz="2000" i="1" dirty="0"/>
              <a:t>Social worker </a:t>
            </a:r>
            <a:endParaRPr lang="en-AE" sz="2000" i="1" dirty="0"/>
          </a:p>
        </p:txBody>
      </p:sp>
      <p:sp>
        <p:nvSpPr>
          <p:cNvPr id="9" name="TextBox 8">
            <a:extLst>
              <a:ext uri="{FF2B5EF4-FFF2-40B4-BE49-F238E27FC236}">
                <a16:creationId xmlns:a16="http://schemas.microsoft.com/office/drawing/2014/main" id="{97C636B6-12DA-DFA3-8340-35424E7EF62C}"/>
              </a:ext>
            </a:extLst>
          </p:cNvPr>
          <p:cNvSpPr txBox="1"/>
          <p:nvPr/>
        </p:nvSpPr>
        <p:spPr>
          <a:xfrm>
            <a:off x="90157" y="3323873"/>
            <a:ext cx="2515643" cy="707886"/>
          </a:xfrm>
          <a:prstGeom prst="rect">
            <a:avLst/>
          </a:prstGeom>
          <a:solidFill>
            <a:schemeClr val="accent5">
              <a:lumMod val="20000"/>
              <a:lumOff val="80000"/>
            </a:schemeClr>
          </a:solidFill>
        </p:spPr>
        <p:txBody>
          <a:bodyPr wrap="square" rtlCol="0">
            <a:spAutoFit/>
          </a:bodyPr>
          <a:lstStyle/>
          <a:p>
            <a:pPr algn="ctr"/>
            <a:r>
              <a:rPr lang="en-GB" sz="2000" i="1" dirty="0"/>
              <a:t>Mental Health Professional</a:t>
            </a:r>
            <a:endParaRPr lang="en-AE" sz="2000" i="1" dirty="0"/>
          </a:p>
        </p:txBody>
      </p:sp>
      <p:sp>
        <p:nvSpPr>
          <p:cNvPr id="10" name="TextBox 9">
            <a:extLst>
              <a:ext uri="{FF2B5EF4-FFF2-40B4-BE49-F238E27FC236}">
                <a16:creationId xmlns:a16="http://schemas.microsoft.com/office/drawing/2014/main" id="{C065736E-8248-D96C-4709-7B9731781D71}"/>
              </a:ext>
            </a:extLst>
          </p:cNvPr>
          <p:cNvSpPr txBox="1"/>
          <p:nvPr/>
        </p:nvSpPr>
        <p:spPr>
          <a:xfrm>
            <a:off x="3068877" y="3123818"/>
            <a:ext cx="2515643" cy="400110"/>
          </a:xfrm>
          <a:prstGeom prst="rect">
            <a:avLst/>
          </a:prstGeom>
          <a:solidFill>
            <a:schemeClr val="accent5">
              <a:lumMod val="20000"/>
              <a:lumOff val="80000"/>
            </a:schemeClr>
          </a:solidFill>
        </p:spPr>
        <p:txBody>
          <a:bodyPr wrap="square" rtlCol="0">
            <a:spAutoFit/>
          </a:bodyPr>
          <a:lstStyle/>
          <a:p>
            <a:pPr algn="ctr"/>
            <a:r>
              <a:rPr lang="en-GB" sz="2000" i="1" dirty="0"/>
              <a:t>Psychiatrist</a:t>
            </a:r>
            <a:endParaRPr lang="en-AE" sz="2000" i="1" dirty="0"/>
          </a:p>
        </p:txBody>
      </p:sp>
      <p:sp>
        <p:nvSpPr>
          <p:cNvPr id="11" name="TextBox 10">
            <a:extLst>
              <a:ext uri="{FF2B5EF4-FFF2-40B4-BE49-F238E27FC236}">
                <a16:creationId xmlns:a16="http://schemas.microsoft.com/office/drawing/2014/main" id="{556B64D7-56B1-FAE4-E626-BD1C9FC4A9F7}"/>
              </a:ext>
            </a:extLst>
          </p:cNvPr>
          <p:cNvSpPr txBox="1"/>
          <p:nvPr/>
        </p:nvSpPr>
        <p:spPr>
          <a:xfrm>
            <a:off x="4572000" y="1792963"/>
            <a:ext cx="2515643" cy="400110"/>
          </a:xfrm>
          <a:prstGeom prst="rect">
            <a:avLst/>
          </a:prstGeom>
          <a:solidFill>
            <a:schemeClr val="accent5">
              <a:lumMod val="20000"/>
              <a:lumOff val="80000"/>
            </a:schemeClr>
          </a:solidFill>
        </p:spPr>
        <p:txBody>
          <a:bodyPr wrap="square" rtlCol="0">
            <a:spAutoFit/>
          </a:bodyPr>
          <a:lstStyle/>
          <a:p>
            <a:pPr algn="ctr"/>
            <a:r>
              <a:rPr lang="en-GB" sz="2000" i="1" dirty="0"/>
              <a:t>Therapist</a:t>
            </a:r>
            <a:endParaRPr lang="en-AE" sz="2000" i="1" dirty="0"/>
          </a:p>
        </p:txBody>
      </p:sp>
      <p:sp>
        <p:nvSpPr>
          <p:cNvPr id="12" name="TextBox 11">
            <a:extLst>
              <a:ext uri="{FF2B5EF4-FFF2-40B4-BE49-F238E27FC236}">
                <a16:creationId xmlns:a16="http://schemas.microsoft.com/office/drawing/2014/main" id="{9E4C73D1-4888-451E-5353-B7E833F6560E}"/>
              </a:ext>
            </a:extLst>
          </p:cNvPr>
          <p:cNvSpPr txBox="1"/>
          <p:nvPr/>
        </p:nvSpPr>
        <p:spPr>
          <a:xfrm>
            <a:off x="6047597" y="2950481"/>
            <a:ext cx="2515643" cy="400110"/>
          </a:xfrm>
          <a:prstGeom prst="rect">
            <a:avLst/>
          </a:prstGeom>
          <a:solidFill>
            <a:schemeClr val="accent5">
              <a:lumMod val="20000"/>
              <a:lumOff val="80000"/>
            </a:schemeClr>
          </a:solidFill>
        </p:spPr>
        <p:txBody>
          <a:bodyPr wrap="square" rtlCol="0">
            <a:spAutoFit/>
          </a:bodyPr>
          <a:lstStyle/>
          <a:p>
            <a:pPr algn="ctr"/>
            <a:r>
              <a:rPr lang="en-GB" sz="2000" i="1" dirty="0" err="1"/>
              <a:t>Counselor</a:t>
            </a:r>
            <a:endParaRPr lang="en-AE" sz="2000" i="1" dirty="0"/>
          </a:p>
        </p:txBody>
      </p:sp>
    </p:spTree>
    <p:extLst>
      <p:ext uri="{BB962C8B-B14F-4D97-AF65-F5344CB8AC3E}">
        <p14:creationId xmlns:p14="http://schemas.microsoft.com/office/powerpoint/2010/main" val="307097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ppt_y</p:attrName>
                                        </p:attrNameLst>
                                      </p:cBhvr>
                                      <p:tavLst>
                                        <p:tav tm="0">
                                          <p:val>
                                            <p:strVal val="#ppt_y+#ppt_h*1.125000"/>
                                          </p:val>
                                        </p:tav>
                                        <p:tav tm="100000">
                                          <p:val>
                                            <p:strVal val="#ppt_y"/>
                                          </p:val>
                                        </p:tav>
                                      </p:tavLst>
                                    </p:anim>
                                    <p:animEffect transition="in" filter="wipe(up)">
                                      <p:cBhvr>
                                        <p:cTn id="12" dur="500"/>
                                        <p:tgtEl>
                                          <p:spTgt spid="7"/>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p:tgtEl>
                                          <p:spTgt spid="9"/>
                                        </p:tgtEl>
                                        <p:attrNameLst>
                                          <p:attrName>ppt_y</p:attrName>
                                        </p:attrNameLst>
                                      </p:cBhvr>
                                      <p:tavLst>
                                        <p:tav tm="0">
                                          <p:val>
                                            <p:strVal val="#ppt_y+#ppt_h*1.125000"/>
                                          </p:val>
                                        </p:tav>
                                        <p:tav tm="100000">
                                          <p:val>
                                            <p:strVal val="#ppt_y"/>
                                          </p:val>
                                        </p:tav>
                                      </p:tavLst>
                                    </p:anim>
                                    <p:animEffect transition="in" filter="wipe(up)">
                                      <p:cBhvr>
                                        <p:cTn id="16" dur="500"/>
                                        <p:tgtEl>
                                          <p:spTgt spid="9"/>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p:tgtEl>
                                          <p:spTgt spid="10"/>
                                        </p:tgtEl>
                                        <p:attrNameLst>
                                          <p:attrName>ppt_y</p:attrName>
                                        </p:attrNameLst>
                                      </p:cBhvr>
                                      <p:tavLst>
                                        <p:tav tm="0">
                                          <p:val>
                                            <p:strVal val="#ppt_y+#ppt_h*1.125000"/>
                                          </p:val>
                                        </p:tav>
                                        <p:tav tm="100000">
                                          <p:val>
                                            <p:strVal val="#ppt_y"/>
                                          </p:val>
                                        </p:tav>
                                      </p:tavLst>
                                    </p:anim>
                                    <p:animEffect transition="in" filter="wipe(up)">
                                      <p:cBhvr>
                                        <p:cTn id="20" dur="500"/>
                                        <p:tgtEl>
                                          <p:spTgt spid="10"/>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p:tgtEl>
                                          <p:spTgt spid="8"/>
                                        </p:tgtEl>
                                        <p:attrNameLst>
                                          <p:attrName>ppt_y</p:attrName>
                                        </p:attrNameLst>
                                      </p:cBhvr>
                                      <p:tavLst>
                                        <p:tav tm="0">
                                          <p:val>
                                            <p:strVal val="#ppt_y+#ppt_h*1.125000"/>
                                          </p:val>
                                        </p:tav>
                                        <p:tav tm="100000">
                                          <p:val>
                                            <p:strVal val="#ppt_y"/>
                                          </p:val>
                                        </p:tav>
                                      </p:tavLst>
                                    </p:anim>
                                    <p:animEffect transition="in" filter="wipe(up)">
                                      <p:cBhvr>
                                        <p:cTn id="24" dur="500"/>
                                        <p:tgtEl>
                                          <p:spTgt spid="8"/>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ppt_y</p:attrName>
                                        </p:attrNameLst>
                                      </p:cBhvr>
                                      <p:tavLst>
                                        <p:tav tm="0">
                                          <p:val>
                                            <p:strVal val="#ppt_y+#ppt_h*1.125000"/>
                                          </p:val>
                                        </p:tav>
                                        <p:tav tm="100000">
                                          <p:val>
                                            <p:strVal val="#ppt_y"/>
                                          </p:val>
                                        </p:tav>
                                      </p:tavLst>
                                    </p:anim>
                                    <p:animEffect transition="in" filter="wipe(up)">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BBC48-193D-755B-61E1-AE2D5936C03D}"/>
              </a:ext>
            </a:extLst>
          </p:cNvPr>
          <p:cNvSpPr>
            <a:spLocks noGrp="1"/>
          </p:cNvSpPr>
          <p:nvPr>
            <p:ph type="title"/>
          </p:nvPr>
        </p:nvSpPr>
        <p:spPr>
          <a:xfrm>
            <a:off x="311700" y="214580"/>
            <a:ext cx="8520600" cy="572700"/>
          </a:xfrm>
        </p:spPr>
        <p:txBody>
          <a:bodyPr/>
          <a:lstStyle/>
          <a:p>
            <a:r>
              <a:rPr lang="en-GB" dirty="0">
                <a:latin typeface="Sagona Book" panose="02020503050505020204" pitchFamily="18" charset="0"/>
                <a:cs typeface="Mangal" panose="02040503050203030202" pitchFamily="18" charset="0"/>
              </a:rPr>
              <a:t>What is the least effective way of dealing with a mental health challenge or mental illness?</a:t>
            </a:r>
            <a:endParaRPr lang="en-AE" dirty="0">
              <a:latin typeface="Sagona Book" panose="02020503050505020204" pitchFamily="18" charset="0"/>
              <a:cs typeface="Mangal" panose="02040503050203030202" pitchFamily="18" charset="0"/>
            </a:endParaRPr>
          </a:p>
        </p:txBody>
      </p:sp>
      <p:sp>
        <p:nvSpPr>
          <p:cNvPr id="3" name="Text Placeholder 2">
            <a:extLst>
              <a:ext uri="{FF2B5EF4-FFF2-40B4-BE49-F238E27FC236}">
                <a16:creationId xmlns:a16="http://schemas.microsoft.com/office/drawing/2014/main" id="{4AB22962-EC38-39A9-FAC9-590FF5226164}"/>
              </a:ext>
            </a:extLst>
          </p:cNvPr>
          <p:cNvSpPr>
            <a:spLocks noGrp="1"/>
          </p:cNvSpPr>
          <p:nvPr>
            <p:ph type="body" idx="1"/>
          </p:nvPr>
        </p:nvSpPr>
        <p:spPr>
          <a:xfrm>
            <a:off x="399382" y="1512520"/>
            <a:ext cx="4736289" cy="3416400"/>
          </a:xfrm>
        </p:spPr>
        <p:txBody>
          <a:bodyPr/>
          <a:lstStyle/>
          <a:p>
            <a:pPr marL="114300" indent="0">
              <a:buNone/>
            </a:pPr>
            <a:r>
              <a:rPr lang="en-GB" sz="2400" dirty="0">
                <a:latin typeface="Sagona Book" panose="02020503050505020204" pitchFamily="18" charset="0"/>
              </a:rPr>
              <a:t>a. keeping feelings bottled up inside</a:t>
            </a:r>
          </a:p>
          <a:p>
            <a:pPr marL="114300" indent="0">
              <a:buNone/>
            </a:pPr>
            <a:r>
              <a:rPr lang="en-GB" sz="2400" dirty="0">
                <a:latin typeface="Sagona Book" panose="02020503050505020204" pitchFamily="18" charset="0"/>
              </a:rPr>
              <a:t>b. telling a trusted adult how you feel</a:t>
            </a:r>
          </a:p>
          <a:p>
            <a:pPr marL="114300" indent="0">
              <a:buNone/>
            </a:pPr>
            <a:r>
              <a:rPr lang="en-GB" sz="2400" dirty="0">
                <a:latin typeface="Sagona Book" panose="02020503050505020204" pitchFamily="18" charset="0"/>
              </a:rPr>
              <a:t>c. staying at a hospital for a brief period of time</a:t>
            </a:r>
          </a:p>
          <a:p>
            <a:pPr marL="114300" indent="0">
              <a:buNone/>
            </a:pPr>
            <a:r>
              <a:rPr lang="en-GB" sz="2400" dirty="0">
                <a:latin typeface="Sagona Book" panose="02020503050505020204" pitchFamily="18" charset="0"/>
              </a:rPr>
              <a:t>d. meeting with a mental health professional</a:t>
            </a:r>
            <a:br>
              <a:rPr lang="en-GB" dirty="0">
                <a:effectLst/>
                <a:latin typeface="Times New Roman" panose="02020603050405020304" pitchFamily="18" charset="0"/>
              </a:rPr>
            </a:br>
            <a:endParaRPr lang="en-GB" dirty="0">
              <a:effectLst/>
              <a:latin typeface="Times New Roman" panose="02020603050405020304" pitchFamily="18" charset="0"/>
            </a:endParaRPr>
          </a:p>
          <a:p>
            <a:endParaRPr lang="en-AE" dirty="0"/>
          </a:p>
        </p:txBody>
      </p:sp>
      <p:sp>
        <p:nvSpPr>
          <p:cNvPr id="4" name="TextBox 3">
            <a:extLst>
              <a:ext uri="{FF2B5EF4-FFF2-40B4-BE49-F238E27FC236}">
                <a16:creationId xmlns:a16="http://schemas.microsoft.com/office/drawing/2014/main" id="{ABD9E361-E748-A0FF-7FE2-A5CFE12A081A}"/>
              </a:ext>
            </a:extLst>
          </p:cNvPr>
          <p:cNvSpPr txBox="1"/>
          <p:nvPr/>
        </p:nvSpPr>
        <p:spPr>
          <a:xfrm>
            <a:off x="4872625" y="1360487"/>
            <a:ext cx="4271375" cy="3720465"/>
          </a:xfrm>
          <a:prstGeom prst="plaque">
            <a:avLst/>
          </a:prstGeom>
          <a:solidFill>
            <a:srgbClr val="D5FC79"/>
          </a:solidFill>
          <a:ln w="28575">
            <a:solidFill>
              <a:schemeClr val="tx1"/>
            </a:solidFill>
          </a:ln>
        </p:spPr>
        <p:txBody>
          <a:bodyPr wrap="square" rtlCol="0">
            <a:spAutoFit/>
          </a:bodyPr>
          <a:lstStyle/>
          <a:p>
            <a:pPr algn="ctr"/>
            <a:r>
              <a:rPr lang="en-GB" sz="1800" dirty="0">
                <a:latin typeface="Times New Roman" panose="02020603050405020304" pitchFamily="18" charset="0"/>
              </a:rPr>
              <a:t>Seeking help is to be encouraged. Some young people may worry about how they think, feel or behave and wonder if they could have a mental illness. Encouraging them to share how they feel with a trusted adult or to seek help from a mental health professional is a good way to alleviate or lessen their anxiety)</a:t>
            </a:r>
            <a:endParaRPr lang="en-GB" sz="1800" dirty="0">
              <a:effectLst/>
              <a:latin typeface="Times New Roman" panose="02020603050405020304" pitchFamily="18" charset="0"/>
            </a:endParaRPr>
          </a:p>
        </p:txBody>
      </p:sp>
    </p:spTree>
    <p:extLst>
      <p:ext uri="{BB962C8B-B14F-4D97-AF65-F5344CB8AC3E}">
        <p14:creationId xmlns:p14="http://schemas.microsoft.com/office/powerpoint/2010/main" val="345469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TotalTime>
  <Words>578</Words>
  <Application>Microsoft Macintosh PowerPoint</Application>
  <PresentationFormat>On-screen Show (16:9)</PresentationFormat>
  <Paragraphs>55</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Times New Roman</vt:lpstr>
      <vt:lpstr>Century Gothic</vt:lpstr>
      <vt:lpstr>Sagona Book</vt:lpstr>
      <vt:lpstr>Simple Light</vt:lpstr>
      <vt:lpstr>PowerPoint Presentation</vt:lpstr>
      <vt:lpstr>PowerPoint Presentation</vt:lpstr>
      <vt:lpstr>Discussion</vt:lpstr>
      <vt:lpstr>Mental Health and Mental Illness</vt:lpstr>
      <vt:lpstr>Being healthy includes</vt:lpstr>
      <vt:lpstr>Mental illness can occur only after a person has reached adulthood.</vt:lpstr>
      <vt:lpstr>Having a mental illness can affect the way that a person</vt:lpstr>
      <vt:lpstr>If a person who is physically sick goes to see a medical doctor, a person who has a mental health problem sees a ________________?</vt:lpstr>
      <vt:lpstr>What is the least effective way of dealing with a mental health challenge or mental illness?</vt:lpstr>
      <vt:lpstr>People with a mental illness will always be ill. </vt:lpstr>
      <vt:lpstr>REFLECT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Black Joshua</dc:creator>
  <cp:lastModifiedBy>Mona Mohamed Arshe</cp:lastModifiedBy>
  <cp:revision>7</cp:revision>
  <dcterms:modified xsi:type="dcterms:W3CDTF">2024-04-28T13:31:09Z</dcterms:modified>
</cp:coreProperties>
</file>