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4C7D4D-D14D-4C7A-9E41-26A29EB8492A}">
  <a:tblStyle styleId="{D54C7D4D-D14D-4C7A-9E41-26A29EB849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d9993703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3d999370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99937035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99937035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ed196e5f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bed196e5f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ed196e5f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bed196e5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99937035_3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d99937035_3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037fe8d8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b037fe8d8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e5c7e5d4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e5c7e5d4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d5c331cd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d5c331c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d99937035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d99937035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d99937035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d99937035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c805eb96_8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c805eb96_8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037fe8d8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037fe8d8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99937035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d99937035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99937035_3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99937035_3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://www.youtube.com/watch?v=6ctd75a7_Yw" TargetMode="External"/><Relationship Id="rId5" Type="http://schemas.openxmlformats.org/officeDocument/2006/relationships/image" Target="../media/image9.jpg"/><Relationship Id="rId6" Type="http://schemas.openxmlformats.org/officeDocument/2006/relationships/hyperlink" Target="https://www.commonsense.org/education/videos/whats-cyberbully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3350" y="1741900"/>
            <a:ext cx="34377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Is It</a:t>
            </a:r>
            <a:r>
              <a:rPr lang="en" sz="3600">
                <a:latin typeface="Rubik"/>
                <a:ea typeface="Rubik"/>
                <a:cs typeface="Rubik"/>
                <a:sym typeface="Rubik"/>
              </a:rPr>
              <a:t> Cyberbullying?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5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5">
            <a:alphaModFix/>
          </a:blip>
          <a:srcRect b="1855" l="32729" r="29615" t="45270"/>
          <a:stretch/>
        </p:blipFill>
        <p:spPr>
          <a:xfrm>
            <a:off x="3631050" y="-3075"/>
            <a:ext cx="5512954" cy="51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481450" y="1122550"/>
            <a:ext cx="21060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 Bystander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1448" y="1706900"/>
            <a:ext cx="2106000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753800" y="1980300"/>
            <a:ext cx="35613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person who observes a conflict or unacceptable behavior, but does not take part in it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5381288" y="1122550"/>
            <a:ext cx="24612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An Upstander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423" y="1706900"/>
            <a:ext cx="2264125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5257975" y="1980310"/>
            <a:ext cx="27078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person who supports and stands up for someone else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9" name="Google Shape;109;p13"/>
          <p:cNvCxnSpPr/>
          <p:nvPr/>
        </p:nvCxnSpPr>
        <p:spPr>
          <a:xfrm flipH="1">
            <a:off x="4631125" y="1657060"/>
            <a:ext cx="2400" cy="651600"/>
          </a:xfrm>
          <a:prstGeom prst="straightConnector1">
            <a:avLst/>
          </a:prstGeom>
          <a:noFill/>
          <a:ln cap="flat" cmpd="sng" w="9525">
            <a:solidFill>
              <a:srgbClr val="683FF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" name="Google Shape;110;p13"/>
          <p:cNvPicPr preferRelativeResize="0"/>
          <p:nvPr/>
        </p:nvPicPr>
        <p:blipFill rotWithShape="1">
          <a:blip r:embed="rId5">
            <a:alphaModFix/>
          </a:blip>
          <a:srcRect b="72240" l="0" r="0" t="8"/>
          <a:stretch/>
        </p:blipFill>
        <p:spPr>
          <a:xfrm>
            <a:off x="2670538" y="3002400"/>
            <a:ext cx="3923585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imagine the feelings that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someone else is experiencing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887850" y="1020500"/>
            <a:ext cx="34635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Empathy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00" y="1516125"/>
            <a:ext cx="28575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5">
            <a:alphaModFix/>
          </a:blip>
          <a:srcRect b="-3472" l="-14207" r="0" t="-4694"/>
          <a:stretch/>
        </p:blipFill>
        <p:spPr>
          <a:xfrm>
            <a:off x="4920625" y="1115613"/>
            <a:ext cx="3074675" cy="29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400">
              <a:solidFill>
                <a:srgbClr val="683FF2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507950" y="190700"/>
            <a:ext cx="3369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PARTNER ACTIVITY: SONDRA'S STORY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45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507950" y="1566800"/>
            <a:ext cx="81906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Read the story of Sondra. Then discuss the questions that follow with a partner and write your responses.</a:t>
            </a:r>
            <a:endParaRPr i="0" sz="2000" u="none" cap="none" strike="noStrik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0" name="Google Shape;130;p15"/>
          <p:cNvPicPr preferRelativeResize="0"/>
          <p:nvPr/>
        </p:nvPicPr>
        <p:blipFill rotWithShape="1">
          <a:blip r:embed="rId4">
            <a:alphaModFix/>
          </a:blip>
          <a:srcRect b="52068" l="624" r="12660" t="-5647"/>
          <a:stretch/>
        </p:blipFill>
        <p:spPr>
          <a:xfrm flipH="1">
            <a:off x="-1" y="2690525"/>
            <a:ext cx="2088451" cy="197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/>
        </p:nvSpPr>
        <p:spPr>
          <a:xfrm>
            <a:off x="507950" y="190700"/>
            <a:ext cx="3369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WRAP UP: UPSTANDER CARDS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45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>
            <a:off x="339250" y="1195725"/>
            <a:ext cx="4965600" cy="3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Imagine you see a cyberbullying situation. You're going to create a card to help stop it.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card can be for the target, the bully, or someone seeing the cyberbullying.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It can give them advice, give them action steps, or just say something nice that will make them feel better.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It should be colorful and creative and use both words and images.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0" y="768375"/>
            <a:ext cx="545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5450100" y="1627050"/>
            <a:ext cx="3369900" cy="188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60000" dist="57150">
              <a:srgbClr val="000000">
                <a:alpha val="3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5460025" y="1632075"/>
            <a:ext cx="19647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83FF2"/>
                </a:solidFill>
                <a:latin typeface="Caveat"/>
                <a:ea typeface="Caveat"/>
                <a:cs typeface="Caveat"/>
                <a:sym typeface="Caveat"/>
              </a:rPr>
              <a:t>You're awesome just the way you are!</a:t>
            </a:r>
            <a:endParaRPr b="1" sz="2000">
              <a:solidFill>
                <a:srgbClr val="683FF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683FF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83FF2"/>
                </a:solidFill>
                <a:latin typeface="Caveat"/>
                <a:ea typeface="Caveat"/>
                <a:cs typeface="Caveat"/>
                <a:sym typeface="Caveat"/>
              </a:rPr>
              <a:t>Thanks for </a:t>
            </a:r>
            <a:br>
              <a:rPr b="1" lang="en" sz="2000">
                <a:solidFill>
                  <a:srgbClr val="683FF2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en" sz="2000">
                <a:solidFill>
                  <a:srgbClr val="683FF2"/>
                </a:solidFill>
                <a:latin typeface="Caveat"/>
                <a:ea typeface="Caveat"/>
                <a:cs typeface="Caveat"/>
                <a:sym typeface="Caveat"/>
              </a:rPr>
              <a:t>being you!</a:t>
            </a:r>
            <a:endParaRPr b="1" sz="2000">
              <a:solidFill>
                <a:srgbClr val="683FF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4725" y="2032450"/>
            <a:ext cx="1088651" cy="108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725" y="831875"/>
            <a:ext cx="3594550" cy="12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92061">
            <a:off x="2883465" y="1104004"/>
            <a:ext cx="504571" cy="65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549140">
            <a:off x="5764565" y="1103997"/>
            <a:ext cx="504571" cy="65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0" y="22573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683FF2"/>
                </a:solidFill>
                <a:latin typeface="Indie Flower"/>
                <a:ea typeface="Indie Flower"/>
                <a:cs typeface="Indie Flower"/>
                <a:sym typeface="Indie Flower"/>
              </a:rPr>
              <a:t>What is cyberbullying, and what can you do to stop </a:t>
            </a:r>
            <a:r>
              <a:rPr b="1" lang="en" sz="2400">
                <a:solidFill>
                  <a:srgbClr val="683FF2"/>
                </a:solidFill>
                <a:latin typeface="Indie Flower"/>
                <a:ea typeface="Indie Flower"/>
                <a:cs typeface="Indie Flower"/>
                <a:sym typeface="Indie Flower"/>
              </a:rPr>
              <a:t>it</a:t>
            </a:r>
            <a:r>
              <a:rPr lang="en" sz="2400">
                <a:solidFill>
                  <a:srgbClr val="683FF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?</a:t>
            </a:r>
            <a:endParaRPr b="1" sz="2400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0962">
            <a:off x="1064350" y="22678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274069">
            <a:off x="8248300" y="2573852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2213400" y="1313600"/>
            <a:ext cx="61407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Recognize similarities and differences among being mean, in-person bullying, and cyberbullying.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Empathize with the targets of cyberbullying.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Identify strategies for dealing with cyberbullying and how they can be upstanders for those being bullied.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25" y="190700"/>
            <a:ext cx="353421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Are there differences among joking, being mean, and bullying? What are they?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i="0" sz="2000" u="none" cap="none" strike="noStrike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507950" y="190700"/>
            <a:ext cx="18786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THINK-PAIR-SHARE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4">
            <a:alphaModFix/>
          </a:blip>
          <a:srcRect b="39859" l="-10977" r="27941" t="-4119"/>
          <a:stretch/>
        </p:blipFill>
        <p:spPr>
          <a:xfrm>
            <a:off x="6799075" y="2078625"/>
            <a:ext cx="2344923" cy="259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oogle Shape;57;p8"/>
          <p:cNvGraphicFramePr/>
          <p:nvPr/>
        </p:nvGraphicFramePr>
        <p:xfrm>
          <a:off x="675550" y="58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{D54C7D4D-D14D-4C7A-9E41-26A29EB8492A}</a:tableStyleId>
              </a:tblPr>
              <a:tblGrid>
                <a:gridCol w="2638850"/>
                <a:gridCol w="2638850"/>
                <a:gridCol w="26388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ubik"/>
                          <a:ea typeface="Rubik"/>
                          <a:cs typeface="Rubik"/>
                          <a:sym typeface="Rubik"/>
                        </a:rPr>
                        <a:t>Joking</a:t>
                      </a:r>
                      <a:endParaRPr sz="18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ubik"/>
                          <a:ea typeface="Rubik"/>
                          <a:cs typeface="Rubik"/>
                          <a:sym typeface="Rubik"/>
                        </a:rPr>
                        <a:t>Being Mean</a:t>
                      </a:r>
                      <a:endParaRPr sz="18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ubik"/>
                          <a:ea typeface="Rubik"/>
                          <a:cs typeface="Rubik"/>
                          <a:sym typeface="Rubik"/>
                        </a:rPr>
                        <a:t>Bullying</a:t>
                      </a:r>
                      <a:endParaRPr sz="18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83F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4854400" y="544100"/>
            <a:ext cx="4128300" cy="3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Discuss: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According to the video, what is cyberbullying?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DISCUSS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descr="Looking for a lesson plan on this topic? Visit: https://www.commonsense.org/education/digital-citizenship/lesson/whats-cyberbullying&#10;&#10;It's an unfortunate truth of the internet: Some online spaces can be full of negative, rude, or downright mean behavior. But what kinds of behaviors qualify as cyberbullying? Help your students learn what is -- and what isn't -- cyberbullying, and give them important tools they'll need to combat the problem." id="65" name="Google Shape;65;p9" title="What's Cyberbullying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14950"/>
            <a:ext cx="4549600" cy="34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152400" y="412715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b="1" lang="en" sz="700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700">
                <a:latin typeface="Lato"/>
                <a:ea typeface="Lato"/>
                <a:cs typeface="Lato"/>
                <a:sym typeface="Lato"/>
              </a:rPr>
              <a:t>.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Using digital devices, sites,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and apps to intimidate, harm,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and upset someone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887850" y="1020500"/>
            <a:ext cx="34635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Cyberbullying 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750" y="1516125"/>
            <a:ext cx="33906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3550" y="1188350"/>
            <a:ext cx="2480650" cy="24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1948700" y="1171510"/>
            <a:ext cx="11715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Target</a:t>
            </a:r>
            <a:endParaRPr sz="2400"/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1413" y="1706910"/>
            <a:ext cx="1086075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/>
        </p:nvSpPr>
        <p:spPr>
          <a:xfrm>
            <a:off x="1014350" y="1931360"/>
            <a:ext cx="30402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p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erson who is on the receiving end of the bullying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6084025" y="1171510"/>
            <a:ext cx="10557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Bully</a:t>
            </a:r>
            <a:endParaRPr sz="2400"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838" y="1706910"/>
            <a:ext cx="1086075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/>
          <p:nvPr/>
        </p:nvSpPr>
        <p:spPr>
          <a:xfrm>
            <a:off x="5257975" y="1980310"/>
            <a:ext cx="27078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person who is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doing the bullying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7" name="Google Shape;87;p11"/>
          <p:cNvCxnSpPr/>
          <p:nvPr/>
        </p:nvCxnSpPr>
        <p:spPr>
          <a:xfrm flipH="1">
            <a:off x="4631125" y="1657060"/>
            <a:ext cx="2400" cy="651600"/>
          </a:xfrm>
          <a:prstGeom prst="straightConnector1">
            <a:avLst/>
          </a:prstGeom>
          <a:noFill/>
          <a:ln cap="flat" cmpd="sng" w="9525">
            <a:solidFill>
              <a:srgbClr val="683FF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" name="Google Shape;88;p11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3123" y="3159225"/>
            <a:ext cx="2958403" cy="15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 flipH="1">
            <a:off x="-125" y="0"/>
            <a:ext cx="9144000" cy="4667100"/>
          </a:xfrm>
          <a:prstGeom prst="rect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" name="Google Shape;96;p12"/>
          <p:cNvGraphicFramePr/>
          <p:nvPr/>
        </p:nvGraphicFramePr>
        <p:xfrm>
          <a:off x="595538" y="57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{D54C7D4D-D14D-4C7A-9E41-26A29EB8492A}</a:tableStyleId>
              </a:tblPr>
              <a:tblGrid>
                <a:gridCol w="2732925"/>
                <a:gridCol w="2548350"/>
                <a:gridCol w="2671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Reasons Why Cyberbullying Occurs</a:t>
                      </a:r>
                      <a:endParaRPr sz="1800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Ways to Respond if You Are Cyberbullied</a:t>
                      </a:r>
                      <a:endParaRPr sz="1800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Ways to Be an Upstander</a:t>
                      </a:r>
                      <a:endParaRPr sz="1800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