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7"/>
  </p:notesMasterIdLst>
  <p:sldIdLst>
    <p:sldId id="271" r:id="rId5"/>
    <p:sldId id="272" r:id="rId6"/>
    <p:sldId id="265" r:id="rId7"/>
    <p:sldId id="296" r:id="rId8"/>
    <p:sldId id="299" r:id="rId9"/>
    <p:sldId id="298" r:id="rId10"/>
    <p:sldId id="291" r:id="rId11"/>
    <p:sldId id="300" r:id="rId12"/>
    <p:sldId id="283" r:id="rId13"/>
    <p:sldId id="301" r:id="rId14"/>
    <p:sldId id="286" r:id="rId15"/>
    <p:sldId id="27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MT" panose="020B0502020104020203"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eague Spartan" panose="020B0604020202020204" charset="0"/>
      <p:bold r:id="rId32"/>
    </p:embeddedFont>
    <p:embeddedFont>
      <p:font typeface="Open Sans Light" panose="020B030603050402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71"/>
            <p14:sldId id="272"/>
            <p14:sldId id="265"/>
            <p14:sldId id="296"/>
            <p14:sldId id="299"/>
            <p14:sldId id="298"/>
            <p14:sldId id="291"/>
            <p14:sldId id="300"/>
            <p14:sldId id="283"/>
            <p14:sldId id="301"/>
            <p14:sldId id="286"/>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izabeth Laming" initials="EL" lastIdx="2" clrIdx="6">
    <p:extLst>
      <p:ext uri="{19B8F6BF-5375-455C-9EA6-DF929625EA0E}">
        <p15:presenceInfo xmlns:p15="http://schemas.microsoft.com/office/powerpoint/2012/main" userId="S-1-5-21-1285066173-1815393381-3561576999-2642" providerId="AD"/>
      </p:ext>
    </p:extLst>
  </p:cmAuthor>
  <p:cmAuthor id="1" name="Sally Martin" initials="SM" lastIdx="68" clrIdx="0"/>
  <p:cmAuthor id="2" name="Karen" initials="KS" lastIdx="7" clrIdx="1"/>
  <p:cmAuthor id="3" name="Jenny Barksfield" initials="JB" lastIdx="9" clrIdx="2">
    <p:extLst>
      <p:ext uri="{19B8F6BF-5375-455C-9EA6-DF929625EA0E}">
        <p15:presenceInfo xmlns:p15="http://schemas.microsoft.com/office/powerpoint/2012/main" userId="S-1-5-21-1285066173-1815393381-3561576999-2204" providerId="AD"/>
      </p:ext>
    </p:extLst>
  </p:cmAuthor>
  <p:cmAuthor id="4" name="Jenny Fox" initials="JF" lastIdx="10" clrIdx="3">
    <p:extLst>
      <p:ext uri="{19B8F6BF-5375-455C-9EA6-DF929625EA0E}">
        <p15:presenceInfo xmlns:p15="http://schemas.microsoft.com/office/powerpoint/2012/main" userId="S-1-5-21-1285066173-1815393381-3561576999-2620" providerId="AD"/>
      </p:ext>
    </p:extLst>
  </p:cmAuthor>
  <p:cmAuthor id="5" name="Claire Keech" initials="CK" lastIdx="12" clrIdx="4">
    <p:extLst>
      <p:ext uri="{19B8F6BF-5375-455C-9EA6-DF929625EA0E}">
        <p15:presenceInfo xmlns:p15="http://schemas.microsoft.com/office/powerpoint/2012/main" userId="S-1-5-21-1285066173-1815393381-3561576999-2232" providerId="AD"/>
      </p:ext>
    </p:extLst>
  </p:cmAuthor>
  <p:cmAuthor id="6" name="claire keech" initials="ck" lastIdx="1" clrIdx="5">
    <p:extLst>
      <p:ext uri="{19B8F6BF-5375-455C-9EA6-DF929625EA0E}">
        <p15:presenceInfo xmlns:p15="http://schemas.microsoft.com/office/powerpoint/2012/main" userId="43401e3d6294bf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DFF"/>
    <a:srgbClr val="CC99FF"/>
    <a:srgbClr val="95519E"/>
    <a:srgbClr val="CC66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60050" autoAdjust="0"/>
  </p:normalViewPr>
  <p:slideViewPr>
    <p:cSldViewPr snapToGrid="0">
      <p:cViewPr varScale="1">
        <p:scale>
          <a:sx n="51" d="100"/>
          <a:sy n="51" d="100"/>
        </p:scale>
        <p:origin x="113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19/01/2022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Endpoint assessment (10 mins)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Working on their own, ask pupils to return to the email from the start of the lesson. Using what they have learnt this lesson, ask them to write a reply, acknowledging how the character might be feeling, suggesting some things they could do that might help them, and giving advice about where to get appropriate help and support.</a:t>
            </a:r>
          </a:p>
          <a:p>
            <a:r>
              <a:rPr lang="en-GB" sz="1200" kern="1200" dirty="0">
                <a:solidFill>
                  <a:schemeClr val="tx1"/>
                </a:solidFill>
                <a:effectLst/>
                <a:latin typeface="+mn-lt"/>
                <a:ea typeface="+mn-ea"/>
                <a:cs typeface="+mn-cs"/>
              </a:rPr>
              <a:t>Emphasise that it is common for someone not to know what to say to a friend who is grieving, but just letting the friend know that they have support can be enough – it is better to acknowledge their feelings than to ignore them.</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8061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Ask pupils to create a mini-guide about what grief is and how to get help with grief.</a:t>
            </a: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objectives and outcomes for the lesson, which will focus on understanding the impact of loss and bereavement and strategies for managing grief.</a:t>
            </a:r>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mins)</a:t>
            </a:r>
            <a:endParaRPr lang="en-US" b="0" dirty="0"/>
          </a:p>
          <a:p>
            <a:r>
              <a:rPr lang="en-GB" sz="1200" kern="1200" dirty="0">
                <a:solidFill>
                  <a:schemeClr val="tx1"/>
                </a:solidFill>
                <a:effectLst/>
                <a:latin typeface="+mn-lt"/>
                <a:ea typeface="+mn-ea"/>
                <a:cs typeface="+mn-cs"/>
              </a:rPr>
              <a:t>Ask pupils to read Resource 1: </a:t>
            </a:r>
            <a:r>
              <a:rPr lang="en-GB" sz="1200" i="1" kern="1200" dirty="0">
                <a:solidFill>
                  <a:schemeClr val="tx1"/>
                </a:solidFill>
                <a:effectLst/>
                <a:latin typeface="+mn-lt"/>
                <a:ea typeface="+mn-ea"/>
                <a:cs typeface="+mn-cs"/>
              </a:rPr>
              <a:t>Email </a:t>
            </a:r>
            <a:r>
              <a:rPr lang="en-GB" sz="1200" kern="1200" dirty="0">
                <a:solidFill>
                  <a:schemeClr val="tx1"/>
                </a:solidFill>
                <a:effectLst/>
                <a:latin typeface="+mn-lt"/>
                <a:ea typeface="+mn-ea"/>
                <a:cs typeface="+mn-cs"/>
              </a:rPr>
              <a:t>and respond to the questions underneath. As this is a baseline assessment, they should work on their own, without any prompting or examples. Afterwards, ask pupils to share their ideas as a class with you. This will allow you to gauge their current knowledge and understanding.  </a:t>
            </a:r>
          </a:p>
          <a:p>
            <a:r>
              <a:rPr lang="en-GB" sz="1200" i="1" kern="1200" dirty="0">
                <a:solidFill>
                  <a:schemeClr val="tx1"/>
                </a:solidFill>
                <a:effectLst/>
                <a:latin typeface="+mn-lt"/>
                <a:ea typeface="+mn-ea"/>
                <a:cs typeface="+mn-cs"/>
              </a:rPr>
              <a:t>Pupils might suggest that Alex has experienced: a death in the family, parental separation, or someone moving away - any of these could be true and all might cause someone to grieve.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grief is a natural response to change and loss and can cause someone to experience a wide range of feelings, emotions, or physical reactions. Although grief is often experienced in response to a bereavement (the death of a family member/ friend/ loved one), it can occur in response to other losses too, for example: injury or illness (experienced by self or others); separation from home or family; changes to family arrangements.</a:t>
            </a:r>
          </a:p>
          <a:p>
            <a:r>
              <a:rPr lang="en-GB" sz="1200" kern="1200" dirty="0">
                <a:solidFill>
                  <a:schemeClr val="tx1"/>
                </a:solidFill>
                <a:effectLst/>
                <a:latin typeface="+mn-lt"/>
                <a:ea typeface="+mn-ea"/>
                <a:cs typeface="+mn-cs"/>
              </a:rPr>
              <a:t>Once completed, make sure pupils have added their names to their sheets and put them to one side, as these will be revisited at the end of the lesson to demonstrate progress. </a:t>
            </a: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Scenarios (10 mins, including next slide)</a:t>
            </a:r>
            <a:endParaRPr lang="en-US" b="0" dirty="0"/>
          </a:p>
          <a:p>
            <a:r>
              <a:rPr lang="en-GB" sz="1200" kern="1200" dirty="0">
                <a:solidFill>
                  <a:schemeClr val="tx1"/>
                </a:solidFill>
                <a:effectLst/>
                <a:latin typeface="+mn-lt"/>
                <a:ea typeface="+mn-ea"/>
                <a:cs typeface="+mn-cs"/>
              </a:rPr>
              <a:t>Ask  pupils to read the scenarios in Resource 2: </a:t>
            </a:r>
            <a:r>
              <a:rPr lang="en-GB" sz="1200" i="1" kern="1200" dirty="0">
                <a:solidFill>
                  <a:schemeClr val="tx1"/>
                </a:solidFill>
                <a:effectLst/>
                <a:latin typeface="+mn-lt"/>
                <a:ea typeface="+mn-ea"/>
                <a:cs typeface="+mn-cs"/>
              </a:rPr>
              <a:t>Scenarios. </a:t>
            </a:r>
            <a:r>
              <a:rPr lang="en-GB" sz="1200" kern="1200" dirty="0">
                <a:solidFill>
                  <a:schemeClr val="tx1"/>
                </a:solidFill>
                <a:effectLst/>
                <a:latin typeface="+mn-lt"/>
                <a:ea typeface="+mn-ea"/>
                <a:cs typeface="+mn-cs"/>
              </a:rPr>
              <a:t> Then, in small groups, ask them to brainstorm all the ways that grief might affect someone, using the characters’ responses in the scenarios as a starting point.</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Take feedback, using the following slide to help guide the discussions</a:t>
            </a:r>
            <a:endParaRPr lang="en-GB" sz="1200" kern="1200" dirty="0">
              <a:solidFill>
                <a:schemeClr val="tx1"/>
              </a:solidFill>
              <a:effectLst/>
              <a:latin typeface="+mn-lt"/>
              <a:ea typeface="+mn-ea"/>
              <a:cs typeface="+mn-cs"/>
            </a:endParaRPr>
          </a:p>
          <a:p>
            <a:endParaRPr lang="en-US" dirty="0"/>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 Provide  pupils with Resource 2a: </a:t>
            </a:r>
            <a:r>
              <a:rPr lang="en-GB" sz="1200" i="1" kern="1200" dirty="0">
                <a:solidFill>
                  <a:schemeClr val="tx1"/>
                </a:solidFill>
                <a:effectLst/>
                <a:latin typeface="+mn-lt"/>
                <a:ea typeface="+mn-ea"/>
                <a:cs typeface="+mn-cs"/>
              </a:rPr>
              <a:t>Responses to loss </a:t>
            </a:r>
            <a:r>
              <a:rPr lang="en-GB" sz="1200" kern="1200" dirty="0">
                <a:solidFill>
                  <a:schemeClr val="tx1"/>
                </a:solidFill>
                <a:effectLst/>
                <a:latin typeface="+mn-lt"/>
                <a:ea typeface="+mn-ea"/>
                <a:cs typeface="+mn-cs"/>
              </a:rPr>
              <a:t>and ask them to match the cards to the appropriate scenarios.</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discuss what similarities and differences there are in the feelings the characters have experienced.</a:t>
            </a: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132587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Scenarios (10 mins, including next slide)</a:t>
            </a:r>
            <a:endParaRPr lang="en-US" b="0" dirty="0"/>
          </a:p>
          <a:p>
            <a:r>
              <a:rPr lang="en-GB" sz="1200" kern="1200" dirty="0">
                <a:solidFill>
                  <a:schemeClr val="tx1"/>
                </a:solidFill>
                <a:effectLst/>
                <a:latin typeface="+mn-lt"/>
                <a:ea typeface="+mn-ea"/>
                <a:cs typeface="+mn-cs"/>
              </a:rPr>
              <a:t>Ask  pupils to read the scenarios in Resource 2: </a:t>
            </a:r>
            <a:r>
              <a:rPr lang="en-GB" sz="1200" i="1" kern="1200" dirty="0">
                <a:solidFill>
                  <a:schemeClr val="tx1"/>
                </a:solidFill>
                <a:effectLst/>
                <a:latin typeface="+mn-lt"/>
                <a:ea typeface="+mn-ea"/>
                <a:cs typeface="+mn-cs"/>
              </a:rPr>
              <a:t>Scenarios. </a:t>
            </a:r>
            <a:r>
              <a:rPr lang="en-GB" sz="1200" kern="1200" dirty="0">
                <a:solidFill>
                  <a:schemeClr val="tx1"/>
                </a:solidFill>
                <a:effectLst/>
                <a:latin typeface="+mn-lt"/>
                <a:ea typeface="+mn-ea"/>
                <a:cs typeface="+mn-cs"/>
              </a:rPr>
              <a:t> Then, in small groups, ask them to brainstorm all the ways that grief might affect someone, using the characters’ responses in the scenarios as a starting point.</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Take feedback, using the following slide to help guide the discussions</a:t>
            </a:r>
            <a:endParaRPr lang="en-GB" sz="1200" kern="1200" dirty="0">
              <a:solidFill>
                <a:schemeClr val="tx1"/>
              </a:solidFill>
              <a:effectLst/>
              <a:latin typeface="+mn-lt"/>
              <a:ea typeface="+mn-ea"/>
              <a:cs typeface="+mn-cs"/>
            </a:endParaRPr>
          </a:p>
          <a:p>
            <a:endParaRPr lang="en-US" dirty="0"/>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 Provide  pupils with Resource 2a: </a:t>
            </a:r>
            <a:r>
              <a:rPr lang="en-GB" sz="1200" i="1" kern="1200" dirty="0">
                <a:solidFill>
                  <a:schemeClr val="tx1"/>
                </a:solidFill>
                <a:effectLst/>
                <a:latin typeface="+mn-lt"/>
                <a:ea typeface="+mn-ea"/>
                <a:cs typeface="+mn-cs"/>
              </a:rPr>
              <a:t>Responses to loss </a:t>
            </a:r>
            <a:r>
              <a:rPr lang="en-GB" sz="1200" kern="1200" dirty="0">
                <a:solidFill>
                  <a:schemeClr val="tx1"/>
                </a:solidFill>
                <a:effectLst/>
                <a:latin typeface="+mn-lt"/>
                <a:ea typeface="+mn-ea"/>
                <a:cs typeface="+mn-cs"/>
              </a:rPr>
              <a:t>and ask them to match the cards to the appropriate scenarios.</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discuss what similarities and differences there are in the feelings the characters have experienced.</a:t>
            </a: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17716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Scenarios (10 mins, including previous slide)</a:t>
            </a:r>
            <a:endParaRPr lang="en-US" b="0" dirty="0"/>
          </a:p>
          <a:p>
            <a:r>
              <a:rPr lang="en-GB" sz="1200" i="1" kern="1200" dirty="0">
                <a:solidFill>
                  <a:schemeClr val="tx1"/>
                </a:solidFill>
                <a:effectLst/>
                <a:latin typeface="+mn-lt"/>
                <a:ea typeface="+mn-ea"/>
                <a:cs typeface="+mn-cs"/>
              </a:rPr>
              <a:t>Take feedback, ensuring that a range of responses are discussed. Pupils may identify specific responses from the scenarios, including:</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Hollie and Jakub: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Jakub is grieving the death of his grandad and feeling very upset; Hollie is upset that her friend is sad but is also worried about her own family and feeling uncertain and anxious about changes/losses that might happen in the future. This is also an opportunity to discuss with pupils that people use lots of different ways of saying someone has died, such as 'lost', 'passed away' etc..</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Daniel and his parents: Daniel’s parents are grieving the loss of their child; Daniel may not fully understand how they feel, especially as he did not know his sister. However, he is feeling worried and unsure about how to respond and is being more withdrawn, not discussing it with his parents, as a result.</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Leo: Leo is grieving the death of his pet dog. You may need to explain that 'put down’ means that, when an animal is very sick and in pain and won't recover, the vet can give them an injection, so they die peacefully and quickly</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He feels upset and lonely, but also angry that his friends and family don’t seem to feel the same way as him about the loss.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Finn: Finn is grieving for his uncle who will soon die. He is concerned about his dad and consequently hiding his emotions for fear of upsetting him. He is sad and worried about the future, and this is starting to affect his school life.</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Pupils may also suggest: someone might experience feelings of sadness, numbness, anger, anxiety, confusion, hurt, uncertainty, abandonment (being left behind/left alone). Some people might become more withdrawn, or others more outgoing to hide their feelings. Others might experience physical responses, such as tiredness or exhaustion, anxiety or panic attacks, feeling unwell. Some people might blame themselves for the loss (emphasise to pupils that it is not their fault), or feel guilty, or wish they could turn the clock back. Some people might refuse to, or find themselves unable to, acknowledge that the loss is real. Some people might prefer carrying on as normal (and it might help them to do so), while others might need some time to work through some of their feelings and emotions. </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that grieving isn’t a linear process, and some people don’t experience all these different feelings or experience the feelings in a particular order. Feelings can also change from day to day – some days might be better than others. Often people don’t know what to say to someone who is grieving (e.g. Hollie in scenario 1, or Daniel in scenario 2), but just recognising that they are going through a tough time and saying that they are there for the person grieving if they want to talk, can be enough – it is better to acknowledge that someone is grieving than to ignore it completely.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any feedback from pupils who answered the challenge question and discuss with the class some of the similarities and differences in feelings the characters have experienced. For example, they have all felt sadness, but they have not all been angry, and they have not all wanted to talk about their feelings.</a:t>
            </a: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136855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GB" b="1" dirty="0"/>
              <a:t>Card sort (10 mins)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Hand out Resource 3: C</a:t>
            </a:r>
            <a:r>
              <a:rPr lang="en-GB" sz="1200" i="1" kern="1200" dirty="0">
                <a:solidFill>
                  <a:schemeClr val="tx1"/>
                </a:solidFill>
                <a:effectLst/>
                <a:latin typeface="+mn-lt"/>
                <a:ea typeface="+mn-ea"/>
                <a:cs typeface="+mn-cs"/>
              </a:rPr>
              <a:t>ard sort </a:t>
            </a:r>
            <a:r>
              <a:rPr lang="en-GB" sz="1200" kern="1200" dirty="0">
                <a:solidFill>
                  <a:schemeClr val="tx1"/>
                </a:solidFill>
                <a:effectLst/>
                <a:latin typeface="+mn-lt"/>
                <a:ea typeface="+mn-ea"/>
                <a:cs typeface="+mn-cs"/>
              </a:rPr>
              <a:t>and ask pupils to work in pairs to categorise the strategies that might help someone, such as the characters in the scenarios, to manage their grief, into the following categories:</a:t>
            </a:r>
          </a:p>
          <a:p>
            <a:pPr lvl="0"/>
            <a:r>
              <a:rPr lang="en-GB" sz="1200" kern="1200" dirty="0">
                <a:solidFill>
                  <a:schemeClr val="tx1"/>
                </a:solidFill>
                <a:effectLst/>
                <a:latin typeface="+mn-lt"/>
                <a:ea typeface="+mn-ea"/>
                <a:cs typeface="+mn-cs"/>
              </a:rPr>
              <a:t>Useful immediately after the loss</a:t>
            </a:r>
          </a:p>
          <a:p>
            <a:pPr lvl="0"/>
            <a:r>
              <a:rPr lang="en-GB" sz="1200" kern="1200" dirty="0">
                <a:solidFill>
                  <a:schemeClr val="tx1"/>
                </a:solidFill>
                <a:effectLst/>
                <a:latin typeface="+mn-lt"/>
                <a:ea typeface="+mn-ea"/>
                <a:cs typeface="+mn-cs"/>
              </a:rPr>
              <a:t>Useful in the long-term</a:t>
            </a:r>
          </a:p>
          <a:p>
            <a:pPr lvl="0"/>
            <a:r>
              <a:rPr lang="en-GB" sz="1200" kern="1200" dirty="0">
                <a:solidFill>
                  <a:schemeClr val="tx1"/>
                </a:solidFill>
                <a:effectLst/>
                <a:latin typeface="+mn-lt"/>
                <a:ea typeface="+mn-ea"/>
                <a:cs typeface="+mn-cs"/>
              </a:rPr>
              <a:t>Both</a:t>
            </a: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and stress that there are no right or wrong answers - different strategies might work for different people and at different times, and nobody’s response to grief is the same.</a:t>
            </a: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 Ask pupils to select the strategy that they think is most useful and explain why they have chosen it.</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select their ‘top 3’ strategies to help someone manage their grief, and be prepared to explain why.</a:t>
            </a: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31879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Support (10 mins)</a:t>
            </a:r>
            <a:endParaRPr lang="en-US" b="0" dirty="0"/>
          </a:p>
          <a:p>
            <a:r>
              <a:rPr lang="en-GB" sz="1200" kern="1200" dirty="0">
                <a:solidFill>
                  <a:schemeClr val="tx1"/>
                </a:solidFill>
                <a:effectLst/>
                <a:latin typeface="+mn-lt"/>
                <a:ea typeface="+mn-ea"/>
                <a:cs typeface="+mn-cs"/>
              </a:rPr>
              <a:t>Discuss with the class that there are different sources of support to help with grief. Grief can sometimes be difficult to manage alongside having a busy life and can affect mental health and emotional wellbeing. Family members and friends can help people, however sometimes people need professional help from those whose job it is to support someone when they are grieving.  </a:t>
            </a:r>
          </a:p>
          <a:p>
            <a:r>
              <a:rPr lang="en-GB" sz="1200" kern="1200" dirty="0">
                <a:solidFill>
                  <a:schemeClr val="tx1"/>
                </a:solidFill>
                <a:effectLst/>
                <a:latin typeface="+mn-lt"/>
                <a:ea typeface="+mn-ea"/>
                <a:cs typeface="+mn-cs"/>
              </a:rPr>
              <a:t>Divide the class into groups of five and give each a pack of character cards from Resource 4: </a:t>
            </a:r>
            <a:r>
              <a:rPr lang="en-GB" sz="1200" i="1" kern="1200" dirty="0">
                <a:solidFill>
                  <a:schemeClr val="tx1"/>
                </a:solidFill>
                <a:effectLst/>
                <a:latin typeface="+mn-lt"/>
                <a:ea typeface="+mn-ea"/>
                <a:cs typeface="+mn-cs"/>
              </a:rPr>
              <a:t>Character cards.  </a:t>
            </a:r>
            <a:r>
              <a:rPr lang="en-GB" sz="1200" kern="1200" dirty="0">
                <a:solidFill>
                  <a:schemeClr val="tx1"/>
                </a:solidFill>
                <a:effectLst/>
                <a:latin typeface="+mn-lt"/>
                <a:ea typeface="+mn-ea"/>
                <a:cs typeface="+mn-cs"/>
              </a:rPr>
              <a:t>Ask each group to read the character cards (for example, each person could read one) and then ask each group to decide which character(s) could best support the person in each scenario from the previous activity.</a:t>
            </a:r>
          </a:p>
          <a:p>
            <a:r>
              <a:rPr lang="en-GB" sz="1200" i="1" kern="1200" dirty="0">
                <a:solidFill>
                  <a:schemeClr val="tx1"/>
                </a:solidFill>
                <a:effectLst/>
                <a:latin typeface="+mn-lt"/>
                <a:ea typeface="+mn-ea"/>
                <a:cs typeface="+mn-cs"/>
              </a:rPr>
              <a:t>Pupils may have a variety of opinions about who might support each character from the scenarios best – the most important thing is that they recognise that help and support can be given in a variety of ways – face-to-face, online, over the phone, one-to-one, in a group setting etc. and that there are lots of different people who can support an individual who is grieving.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205547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Support (10 mins)</a:t>
            </a:r>
            <a:endParaRPr lang="en-US" b="0" dirty="0"/>
          </a:p>
          <a:p>
            <a:r>
              <a:rPr lang="en-GB" sz="1200" kern="1200" dirty="0">
                <a:solidFill>
                  <a:schemeClr val="tx1"/>
                </a:solidFill>
                <a:effectLst/>
                <a:latin typeface="+mn-lt"/>
                <a:ea typeface="+mn-ea"/>
                <a:cs typeface="+mn-cs"/>
              </a:rPr>
              <a:t>Discuss with the class that there are different sources of support to help with grief. Grief can sometimes be difficult to manage alongside having a busy life and can affect mental health and emotional wellbeing. Family members and friends can help people, however sometimes people need professional help from those whose job it is to support someone when they are grieving.  </a:t>
            </a:r>
          </a:p>
          <a:p>
            <a:r>
              <a:rPr lang="en-GB" sz="1200" kern="1200" dirty="0">
                <a:solidFill>
                  <a:schemeClr val="tx1"/>
                </a:solidFill>
                <a:effectLst/>
                <a:latin typeface="+mn-lt"/>
                <a:ea typeface="+mn-ea"/>
                <a:cs typeface="+mn-cs"/>
              </a:rPr>
              <a:t>Divide the class into groups of five and give each a pack of character cards from Resource 4: </a:t>
            </a:r>
            <a:r>
              <a:rPr lang="en-GB" sz="1200" i="1" kern="1200" dirty="0">
                <a:solidFill>
                  <a:schemeClr val="tx1"/>
                </a:solidFill>
                <a:effectLst/>
                <a:latin typeface="+mn-lt"/>
                <a:ea typeface="+mn-ea"/>
                <a:cs typeface="+mn-cs"/>
              </a:rPr>
              <a:t>Character cards.  </a:t>
            </a:r>
            <a:r>
              <a:rPr lang="en-GB" sz="1200" kern="1200" dirty="0">
                <a:solidFill>
                  <a:schemeClr val="tx1"/>
                </a:solidFill>
                <a:effectLst/>
                <a:latin typeface="+mn-lt"/>
                <a:ea typeface="+mn-ea"/>
                <a:cs typeface="+mn-cs"/>
              </a:rPr>
              <a:t>Ask each group to read the character cards (for example, each person could read one) and then ask each group to decide which character(s) could best support the person in each scenario from the previous activity.</a:t>
            </a:r>
          </a:p>
          <a:p>
            <a:r>
              <a:rPr lang="en-GB" sz="1200" i="1" kern="1200" dirty="0">
                <a:solidFill>
                  <a:schemeClr val="tx1"/>
                </a:solidFill>
                <a:effectLst/>
                <a:latin typeface="+mn-lt"/>
                <a:ea typeface="+mn-ea"/>
                <a:cs typeface="+mn-cs"/>
              </a:rPr>
              <a:t>Pupils may have a variety of opinions about who might support each character from the scenarios best – the most important thing is that they recognise that help and support can be given in a variety of ways – face-to-face, online, over the phone, one-to-one, in a group setting etc. and that there are lots of different people who can support an individual who is grieving.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10579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19/01/2022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19/01/2022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19/01/2022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19/01/2022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19/01/2022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8" y="3777107"/>
            <a:ext cx="10096499"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latin typeface="League Spartan" panose="00000800000000000000" pitchFamily="50" charset="0"/>
              </a:rPr>
              <a:t>Lesson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95519E"/>
                </a:solidFill>
                <a:latin typeface="League Spartan" panose="00000800000000000000" pitchFamily="50" charset="0"/>
              </a:rPr>
              <a:t> Managing loss and bereavement</a:t>
            </a:r>
            <a:endParaRPr kumimoji="0" lang="en-GB" sz="48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6" name="Picture 5">
            <a:extLst>
              <a:ext uri="{FF2B5EF4-FFF2-40B4-BE49-F238E27FC236}">
                <a16:creationId xmlns:a16="http://schemas.microsoft.com/office/drawing/2014/main" id="{26A603AD-704B-4A0C-8C11-0E9091D17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63" y="-286264"/>
            <a:ext cx="10206681" cy="5103341"/>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4603468" y="4741948"/>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a:solidFill>
                  <a:srgbClr val="FFFFFF"/>
                </a:solidFill>
                <a:latin typeface="+mj-lt"/>
                <a:ea typeface="+mj-ea"/>
                <a:cs typeface="+mj-cs"/>
              </a:rPr>
              <a:t>Support</a:t>
            </a:r>
          </a:p>
        </p:txBody>
      </p:sp>
      <p:pic>
        <p:nvPicPr>
          <p:cNvPr id="5" name="Picture 4">
            <a:extLst>
              <a:ext uri="{FF2B5EF4-FFF2-40B4-BE49-F238E27FC236}">
                <a16:creationId xmlns:a16="http://schemas.microsoft.com/office/drawing/2014/main" id="{0ACF6CFF-458D-4432-88A1-4FBB826F5AE3}"/>
              </a:ext>
            </a:extLst>
          </p:cNvPr>
          <p:cNvPicPr>
            <a:picLocks noChangeAspect="1"/>
          </p:cNvPicPr>
          <p:nvPr/>
        </p:nvPicPr>
        <p:blipFill>
          <a:blip r:embed="rId3"/>
          <a:stretch>
            <a:fillRect/>
          </a:stretch>
        </p:blipFill>
        <p:spPr>
          <a:xfrm>
            <a:off x="317636" y="909277"/>
            <a:ext cx="3797570" cy="835465"/>
          </a:xfrm>
          <a:prstGeom prst="rect">
            <a:avLst/>
          </a:prstGeom>
        </p:spPr>
      </p:pic>
      <p:pic>
        <p:nvPicPr>
          <p:cNvPr id="14" name="Picture 13">
            <a:extLst>
              <a:ext uri="{FF2B5EF4-FFF2-40B4-BE49-F238E27FC236}">
                <a16:creationId xmlns:a16="http://schemas.microsoft.com/office/drawing/2014/main" id="{EE75CE87-61B1-4312-B398-A9B6A3E7687E}"/>
              </a:ext>
            </a:extLst>
          </p:cNvPr>
          <p:cNvPicPr>
            <a:picLocks noChangeAspect="1"/>
          </p:cNvPicPr>
          <p:nvPr/>
        </p:nvPicPr>
        <p:blipFill>
          <a:blip r:embed="rId4"/>
          <a:stretch>
            <a:fillRect/>
          </a:stretch>
        </p:blipFill>
        <p:spPr>
          <a:xfrm>
            <a:off x="317634" y="2945167"/>
            <a:ext cx="3794760" cy="967664"/>
          </a:xfrm>
          <a:prstGeom prst="rect">
            <a:avLst/>
          </a:prstGeom>
        </p:spPr>
      </p:pic>
      <p:pic>
        <p:nvPicPr>
          <p:cNvPr id="16" name="Picture 15">
            <a:extLst>
              <a:ext uri="{FF2B5EF4-FFF2-40B4-BE49-F238E27FC236}">
                <a16:creationId xmlns:a16="http://schemas.microsoft.com/office/drawing/2014/main" id="{2AEE3C49-A16F-4D41-92C0-2050990FD956}"/>
              </a:ext>
            </a:extLst>
          </p:cNvPr>
          <p:cNvPicPr>
            <a:picLocks noChangeAspect="1"/>
          </p:cNvPicPr>
          <p:nvPr/>
        </p:nvPicPr>
        <p:blipFill>
          <a:blip r:embed="rId5"/>
          <a:stretch>
            <a:fillRect/>
          </a:stretch>
        </p:blipFill>
        <p:spPr>
          <a:xfrm>
            <a:off x="4202549" y="1841566"/>
            <a:ext cx="3793472" cy="1071655"/>
          </a:xfrm>
          <a:prstGeom prst="rect">
            <a:avLst/>
          </a:prstGeom>
        </p:spPr>
      </p:pic>
      <p:pic>
        <p:nvPicPr>
          <p:cNvPr id="12" name="Picture 11">
            <a:extLst>
              <a:ext uri="{FF2B5EF4-FFF2-40B4-BE49-F238E27FC236}">
                <a16:creationId xmlns:a16="http://schemas.microsoft.com/office/drawing/2014/main" id="{23F0855F-E626-4B1D-9765-132A8BD1955B}"/>
              </a:ext>
            </a:extLst>
          </p:cNvPr>
          <p:cNvPicPr>
            <a:picLocks noChangeAspect="1"/>
          </p:cNvPicPr>
          <p:nvPr/>
        </p:nvPicPr>
        <p:blipFill>
          <a:blip r:embed="rId6"/>
          <a:stretch>
            <a:fillRect/>
          </a:stretch>
        </p:blipFill>
        <p:spPr>
          <a:xfrm>
            <a:off x="8086176" y="1883656"/>
            <a:ext cx="3797984" cy="987475"/>
          </a:xfrm>
          <a:prstGeom prst="rect">
            <a:avLst/>
          </a:prstGeom>
        </p:spPr>
      </p:pic>
      <p:cxnSp>
        <p:nvCxnSpPr>
          <p:cNvPr id="23" name="Straight Connector 2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BC77949F-5BB9-4B51-9B59-0226C2EA54B2}"/>
              </a:ext>
            </a:extLst>
          </p:cNvPr>
          <p:cNvSpPr>
            <a:spLocks noGrp="1"/>
          </p:cNvSpPr>
          <p:nvPr>
            <p:ph type="ftr" sz="quarter" idx="11"/>
          </p:nvPr>
        </p:nvSpPr>
        <p:spPr>
          <a:xfrm>
            <a:off x="3649579" y="6536267"/>
            <a:ext cx="4892842" cy="306928"/>
          </a:xfrm>
        </p:spPr>
        <p:txBody>
          <a:bodyPr vert="horz" lIns="91440" tIns="45720" rIns="91440" bIns="45720" rtlCol="0" anchor="ctr">
            <a:normAutofit/>
          </a:bodyPr>
          <a:lstStyle/>
          <a:p>
            <a:pPr>
              <a:spcAft>
                <a:spcPts val="600"/>
              </a:spcAft>
            </a:pPr>
            <a:r>
              <a:rPr lang="en-US" sz="1200" kern="1200">
                <a:solidFill>
                  <a:schemeClr val="tx1">
                    <a:lumMod val="75000"/>
                    <a:lumOff val="25000"/>
                  </a:schemeClr>
                </a:solidFill>
                <a:latin typeface="+mn-lt"/>
                <a:ea typeface="+mn-ea"/>
                <a:cs typeface="+mn-cs"/>
              </a:rPr>
              <a:t>© PSHE Association 2021 </a:t>
            </a:r>
          </a:p>
        </p:txBody>
      </p:sp>
      <p:pic>
        <p:nvPicPr>
          <p:cNvPr id="9" name="Picture 8">
            <a:extLst>
              <a:ext uri="{FF2B5EF4-FFF2-40B4-BE49-F238E27FC236}">
                <a16:creationId xmlns:a16="http://schemas.microsoft.com/office/drawing/2014/main" id="{0977F3F7-E61D-47B1-9FE7-C816AB6192D3}"/>
              </a:ext>
            </a:extLst>
          </p:cNvPr>
          <p:cNvPicPr>
            <a:picLocks noChangeAspect="1"/>
          </p:cNvPicPr>
          <p:nvPr/>
        </p:nvPicPr>
        <p:blipFill>
          <a:blip r:embed="rId7"/>
          <a:stretch>
            <a:fillRect/>
          </a:stretch>
        </p:blipFill>
        <p:spPr>
          <a:xfrm>
            <a:off x="317634" y="5104080"/>
            <a:ext cx="3794760" cy="853821"/>
          </a:xfrm>
          <a:prstGeom prst="rect">
            <a:avLst/>
          </a:prstGeom>
        </p:spPr>
      </p:pic>
      <p:sp>
        <p:nvSpPr>
          <p:cNvPr id="2" name="Slide Number Placeholder 1"/>
          <p:cNvSpPr>
            <a:spLocks noGrp="1"/>
          </p:cNvSpPr>
          <p:nvPr>
            <p:ph type="sldNum" sz="quarter" idx="12"/>
          </p:nvPr>
        </p:nvSpPr>
        <p:spPr>
          <a:xfrm>
            <a:off x="9057372" y="6536267"/>
            <a:ext cx="2743200" cy="306928"/>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a:solidFill>
                  <a:schemeClr val="tx1">
                    <a:lumMod val="75000"/>
                    <a:lumOff val="25000"/>
                  </a:schemeClr>
                </a:solidFill>
                <a:latin typeface="+mn-lt"/>
                <a:ea typeface="+mn-ea"/>
                <a:cs typeface="+mn-cs"/>
              </a:rPr>
              <a:pPr algn="r">
                <a:spcAft>
                  <a:spcPts val="600"/>
                </a:spcAft>
              </a:pPr>
              <a:t>10</a:t>
            </a:fld>
            <a:endParaRPr lang="en-US" sz="120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44639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32638" y="1498142"/>
            <a:ext cx="7006281" cy="4524315"/>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Return to the email from the start of the lesson and write a reply to Alex. Your response should include:</a:t>
            </a:r>
          </a:p>
          <a:p>
            <a:endParaRPr lang="en-GB" sz="32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How Alex might be feeling</a:t>
            </a:r>
          </a:p>
          <a:p>
            <a:pPr marL="45720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What Alex could do to help manage these feelings  </a:t>
            </a:r>
          </a:p>
          <a:p>
            <a:pPr marL="45720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Advice about where Alex could go to get appropriate help and support</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20" name="TextBox 19">
            <a:extLst>
              <a:ext uri="{FF2B5EF4-FFF2-40B4-BE49-F238E27FC236}">
                <a16:creationId xmlns:a16="http://schemas.microsoft.com/office/drawing/2014/main" id="{8E879CFB-1124-4AA5-B11B-D87118907E5D}"/>
              </a:ext>
            </a:extLst>
          </p:cNvPr>
          <p:cNvSpPr txBox="1"/>
          <p:nvPr/>
        </p:nvSpPr>
        <p:spPr>
          <a:xfrm>
            <a:off x="225227" y="3614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Responding to Alex</a:t>
            </a:r>
          </a:p>
        </p:txBody>
      </p:sp>
      <p:sp>
        <p:nvSpPr>
          <p:cNvPr id="21" name="Footer Placeholder 3">
            <a:extLst>
              <a:ext uri="{FF2B5EF4-FFF2-40B4-BE49-F238E27FC236}">
                <a16:creationId xmlns:a16="http://schemas.microsoft.com/office/drawing/2014/main" id="{6C97DE52-5FF4-49F2-8A6F-DA952AB3F732}"/>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3" name="Picture 2">
            <a:extLst>
              <a:ext uri="{FF2B5EF4-FFF2-40B4-BE49-F238E27FC236}">
                <a16:creationId xmlns:a16="http://schemas.microsoft.com/office/drawing/2014/main" id="{F954A497-5312-411D-B340-18EA524C4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27" y="2077437"/>
            <a:ext cx="4409672" cy="3575968"/>
          </a:xfrm>
          <a:prstGeom prst="rect">
            <a:avLst/>
          </a:prstGeom>
        </p:spPr>
      </p:pic>
    </p:spTree>
    <p:extLst>
      <p:ext uri="{BB962C8B-B14F-4D97-AF65-F5344CB8AC3E}">
        <p14:creationId xmlns:p14="http://schemas.microsoft.com/office/powerpoint/2010/main" val="21082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493" y="53003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4" name="Rectangle 3"/>
          <p:cNvSpPr/>
          <p:nvPr/>
        </p:nvSpPr>
        <p:spPr>
          <a:xfrm>
            <a:off x="556493" y="1643846"/>
            <a:ext cx="5539507" cy="1569660"/>
          </a:xfrm>
          <a:prstGeom prst="rect">
            <a:avLst/>
          </a:prstGeom>
        </p:spPr>
        <p:txBody>
          <a:bodyPr wrap="square">
            <a:spAutoFit/>
          </a:bodyPr>
          <a:lstStyle/>
          <a:p>
            <a:pPr lvl="0">
              <a:defRPr/>
            </a:pPr>
            <a:r>
              <a:rPr lang="en-GB" sz="3200" dirty="0">
                <a:latin typeface="Lato" panose="020B0604020202020204" charset="0"/>
                <a:ea typeface="Lato" panose="020B0604020202020204" charset="0"/>
                <a:cs typeface="Lato" panose="020B0604020202020204" charset="0"/>
              </a:rPr>
              <a:t>Create a mini-guide about what grief is and how to get help with grief.</a:t>
            </a:r>
          </a:p>
        </p:txBody>
      </p:sp>
      <p:sp>
        <p:nvSpPr>
          <p:cNvPr id="9" name="Footer Placeholder 3">
            <a:extLst>
              <a:ext uri="{FF2B5EF4-FFF2-40B4-BE49-F238E27FC236}">
                <a16:creationId xmlns:a16="http://schemas.microsoft.com/office/drawing/2014/main" id="{177F1E87-5FB2-44E1-9943-20B00A9492BE}"/>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6" name="Picture 5">
            <a:extLst>
              <a:ext uri="{FF2B5EF4-FFF2-40B4-BE49-F238E27FC236}">
                <a16:creationId xmlns:a16="http://schemas.microsoft.com/office/drawing/2014/main" id="{B63370F0-0E32-47CE-9EDE-3F177371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102" y="767126"/>
            <a:ext cx="5624384" cy="5624384"/>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4270" y="2804742"/>
            <a:ext cx="11590637" cy="3851182"/>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identify how loss and bereavement might affect someone</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recognize grieving takes time and can include many different feelings </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describe self-help strategies for managing change, loss or bereavement</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identify ways to support someone who is grieving</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describe different sources of support and information available to help someone who is grieving</a:t>
            </a:r>
            <a:endParaRPr lang="en-GB" sz="8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615383" y="724205"/>
            <a:ext cx="10602492" cy="170816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t>
            </a:r>
            <a:r>
              <a:rPr lang="en-GB" sz="3200" b="1" dirty="0">
                <a:latin typeface="League Spartan" panose="020B0604020202020204" charset="0"/>
              </a:rPr>
              <a:t>are learning </a:t>
            </a:r>
            <a:r>
              <a:rPr lang="en-GB" sz="3200" dirty="0">
                <a:latin typeface="League Spartan" panose="020B0604020202020204" charset="0"/>
                <a:ea typeface="Lato" panose="020B0604020202020204" charset="0"/>
                <a:cs typeface="Lato" panose="020B0604020202020204" charset="0"/>
              </a:rPr>
              <a:t>about the impact of loss and bereavement and strategies for dealing with grief</a:t>
            </a:r>
            <a:endParaRPr lang="en-GB" sz="3200" b="1" dirty="0">
              <a:latin typeface="League Spartan" panose="020B0604020202020204" charset="0"/>
              <a:ea typeface="Lato" panose="020B0604020202020204" charset="0"/>
              <a:cs typeface="Lato" panose="020B0604020202020204" charset="0"/>
            </a:endParaRPr>
          </a:p>
          <a:p>
            <a:pPr lvl="3"/>
            <a:endParaRPr lang="en-GB" sz="900" b="1" dirty="0">
              <a:latin typeface="League Spartan" panose="020B060402020202020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89" y="61399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82077" y="2183073"/>
            <a:ext cx="877333" cy="1001704"/>
          </a:xfrm>
          <a:prstGeom prst="rect">
            <a:avLst/>
          </a:prstGeom>
        </p:spPr>
      </p:pic>
      <p:sp>
        <p:nvSpPr>
          <p:cNvPr id="8" name="Footer Placeholder 3">
            <a:extLst>
              <a:ext uri="{FF2B5EF4-FFF2-40B4-BE49-F238E27FC236}">
                <a16:creationId xmlns:a16="http://schemas.microsoft.com/office/drawing/2014/main" id="{2C396305-59F1-403F-9FE4-58A5041A6CE5}"/>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51" y="35760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Alex and River</a:t>
            </a:r>
          </a:p>
        </p:txBody>
      </p:sp>
      <p:sp>
        <p:nvSpPr>
          <p:cNvPr id="8" name="TextBox 7"/>
          <p:cNvSpPr txBox="1"/>
          <p:nvPr/>
        </p:nvSpPr>
        <p:spPr>
          <a:xfrm>
            <a:off x="469923" y="1703679"/>
            <a:ext cx="2678391" cy="4031873"/>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Read the email exchange between Alex and River and answer the questions underneath.</a:t>
            </a:r>
            <a:endParaRPr lang="en-US" sz="32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1" name="Footer Placeholder 3">
            <a:extLst>
              <a:ext uri="{FF2B5EF4-FFF2-40B4-BE49-F238E27FC236}">
                <a16:creationId xmlns:a16="http://schemas.microsoft.com/office/drawing/2014/main" id="{FCD6A678-3318-44D7-980E-17FC4B6690CB}"/>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6" name="Picture 5">
            <a:extLst>
              <a:ext uri="{FF2B5EF4-FFF2-40B4-BE49-F238E27FC236}">
                <a16:creationId xmlns:a16="http://schemas.microsoft.com/office/drawing/2014/main" id="{8198A25E-E4ED-4A75-9567-5BED7857FB5C}"/>
              </a:ext>
            </a:extLst>
          </p:cNvPr>
          <p:cNvPicPr>
            <a:picLocks noChangeAspect="1"/>
          </p:cNvPicPr>
          <p:nvPr/>
        </p:nvPicPr>
        <p:blipFill>
          <a:blip r:embed="rId3"/>
          <a:stretch>
            <a:fillRect/>
          </a:stretch>
        </p:blipFill>
        <p:spPr>
          <a:xfrm>
            <a:off x="3534520" y="1127049"/>
            <a:ext cx="9077325" cy="5629585"/>
          </a:xfrm>
          <a:prstGeom prst="rect">
            <a:avLst/>
          </a:prstGeom>
        </p:spPr>
      </p:pic>
    </p:spTree>
    <p:extLst>
      <p:ext uri="{BB962C8B-B14F-4D97-AF65-F5344CB8AC3E}">
        <p14:creationId xmlns:p14="http://schemas.microsoft.com/office/powerpoint/2010/main" val="5766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51" y="35760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Scenarios</a:t>
            </a:r>
          </a:p>
        </p:txBody>
      </p:sp>
      <p:sp>
        <p:nvSpPr>
          <p:cNvPr id="8" name="TextBox 7"/>
          <p:cNvSpPr txBox="1"/>
          <p:nvPr/>
        </p:nvSpPr>
        <p:spPr>
          <a:xfrm>
            <a:off x="780474" y="1703557"/>
            <a:ext cx="4705011" cy="100027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6" name="TextBox 5"/>
          <p:cNvSpPr txBox="1"/>
          <p:nvPr/>
        </p:nvSpPr>
        <p:spPr>
          <a:xfrm>
            <a:off x="459005" y="1806374"/>
            <a:ext cx="4102054" cy="2554545"/>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Using the scenarios as a starting point, brainstorm all of the ways that grief might affect someone.</a:t>
            </a:r>
          </a:p>
        </p:txBody>
      </p:sp>
      <p:sp>
        <p:nvSpPr>
          <p:cNvPr id="7" name="Footer Placeholder 3">
            <a:extLst>
              <a:ext uri="{FF2B5EF4-FFF2-40B4-BE49-F238E27FC236}">
                <a16:creationId xmlns:a16="http://schemas.microsoft.com/office/drawing/2014/main" id="{CC7C61F8-A4BE-48F6-957C-6800B6F4F243}"/>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9" name="Picture 8">
            <a:extLst>
              <a:ext uri="{FF2B5EF4-FFF2-40B4-BE49-F238E27FC236}">
                <a16:creationId xmlns:a16="http://schemas.microsoft.com/office/drawing/2014/main" id="{BD7AA4C1-2B9D-4CA1-AAF0-5133DB672D47}"/>
              </a:ext>
            </a:extLst>
          </p:cNvPr>
          <p:cNvPicPr>
            <a:picLocks noChangeAspect="1"/>
          </p:cNvPicPr>
          <p:nvPr/>
        </p:nvPicPr>
        <p:blipFill>
          <a:blip r:embed="rId3"/>
          <a:stretch>
            <a:fillRect/>
          </a:stretch>
        </p:blipFill>
        <p:spPr>
          <a:xfrm>
            <a:off x="391854" y="5825067"/>
            <a:ext cx="677649" cy="743886"/>
          </a:xfrm>
          <a:prstGeom prst="rect">
            <a:avLst/>
          </a:prstGeom>
        </p:spPr>
      </p:pic>
      <p:pic>
        <p:nvPicPr>
          <p:cNvPr id="10" name="Picture 9">
            <a:extLst>
              <a:ext uri="{FF2B5EF4-FFF2-40B4-BE49-F238E27FC236}">
                <a16:creationId xmlns:a16="http://schemas.microsoft.com/office/drawing/2014/main" id="{CCD307BA-050A-4ED9-BAF0-2FDE05A17448}"/>
              </a:ext>
            </a:extLst>
          </p:cNvPr>
          <p:cNvPicPr>
            <a:picLocks noChangeAspect="1"/>
          </p:cNvPicPr>
          <p:nvPr/>
        </p:nvPicPr>
        <p:blipFill>
          <a:blip r:embed="rId4"/>
          <a:stretch>
            <a:fillRect/>
          </a:stretch>
        </p:blipFill>
        <p:spPr>
          <a:xfrm>
            <a:off x="1127176" y="5691742"/>
            <a:ext cx="668362" cy="995331"/>
          </a:xfrm>
          <a:prstGeom prst="rect">
            <a:avLst/>
          </a:prstGeom>
        </p:spPr>
      </p:pic>
      <p:pic>
        <p:nvPicPr>
          <p:cNvPr id="5" name="Picture 4">
            <a:extLst>
              <a:ext uri="{FF2B5EF4-FFF2-40B4-BE49-F238E27FC236}">
                <a16:creationId xmlns:a16="http://schemas.microsoft.com/office/drawing/2014/main" id="{75C02806-D038-4588-ADC4-DCC1EF4C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696" y="851779"/>
            <a:ext cx="7314231" cy="4839964"/>
          </a:xfrm>
          <a:prstGeom prst="rect">
            <a:avLst/>
          </a:prstGeom>
        </p:spPr>
      </p:pic>
    </p:spTree>
    <p:extLst>
      <p:ext uri="{BB962C8B-B14F-4D97-AF65-F5344CB8AC3E}">
        <p14:creationId xmlns:p14="http://schemas.microsoft.com/office/powerpoint/2010/main" val="95719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3AC08E-B674-4E52-831A-08E1CF55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4179" y="1183759"/>
            <a:ext cx="3527117" cy="23479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a:latin typeface="+mj-lt"/>
                <a:ea typeface="+mj-ea"/>
                <a:cs typeface="+mj-cs"/>
              </a:rPr>
              <a:t>Scenarios</a:t>
            </a:r>
          </a:p>
        </p:txBody>
      </p:sp>
      <p:sp>
        <p:nvSpPr>
          <p:cNvPr id="29" name="Rectangle 28">
            <a:extLst>
              <a:ext uri="{FF2B5EF4-FFF2-40B4-BE49-F238E27FC236}">
                <a16:creationId xmlns:a16="http://schemas.microsoft.com/office/drawing/2014/main" id="{77D859EF-0C2A-487B-A0C6-A8276E48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0" y="0"/>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69B80C7-2B0D-4C19-AF01-91BFC4EBC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05" y="-2"/>
            <a:ext cx="7154095"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pic>
        <p:nvPicPr>
          <p:cNvPr id="13" name="Picture 12">
            <a:extLst>
              <a:ext uri="{FF2B5EF4-FFF2-40B4-BE49-F238E27FC236}">
                <a16:creationId xmlns:a16="http://schemas.microsoft.com/office/drawing/2014/main" id="{6BD24F89-5B7C-4B75-A564-0BA26B7338F2}"/>
              </a:ext>
            </a:extLst>
          </p:cNvPr>
          <p:cNvPicPr>
            <a:picLocks noChangeAspect="1"/>
          </p:cNvPicPr>
          <p:nvPr/>
        </p:nvPicPr>
        <p:blipFill>
          <a:blip r:embed="rId3"/>
          <a:stretch>
            <a:fillRect/>
          </a:stretch>
        </p:blipFill>
        <p:spPr>
          <a:xfrm>
            <a:off x="5774362" y="499740"/>
            <a:ext cx="5672476" cy="1772648"/>
          </a:xfrm>
          <a:prstGeom prst="rect">
            <a:avLst/>
          </a:prstGeom>
        </p:spPr>
      </p:pic>
      <p:pic>
        <p:nvPicPr>
          <p:cNvPr id="11" name="Picture 10">
            <a:extLst>
              <a:ext uri="{FF2B5EF4-FFF2-40B4-BE49-F238E27FC236}">
                <a16:creationId xmlns:a16="http://schemas.microsoft.com/office/drawing/2014/main" id="{660172FF-C58C-4F2D-BA44-83ABA940ED31}"/>
              </a:ext>
            </a:extLst>
          </p:cNvPr>
          <p:cNvPicPr>
            <a:picLocks noChangeAspect="1"/>
          </p:cNvPicPr>
          <p:nvPr/>
        </p:nvPicPr>
        <p:blipFill>
          <a:blip r:embed="rId4"/>
          <a:stretch>
            <a:fillRect/>
          </a:stretch>
        </p:blipFill>
        <p:spPr>
          <a:xfrm>
            <a:off x="5681324" y="2653911"/>
            <a:ext cx="5672476" cy="1659199"/>
          </a:xfrm>
          <a:prstGeom prst="rect">
            <a:avLst/>
          </a:prstGeom>
        </p:spPr>
      </p:pic>
      <p:pic>
        <p:nvPicPr>
          <p:cNvPr id="15" name="Picture 14">
            <a:extLst>
              <a:ext uri="{FF2B5EF4-FFF2-40B4-BE49-F238E27FC236}">
                <a16:creationId xmlns:a16="http://schemas.microsoft.com/office/drawing/2014/main" id="{5B94F03E-181B-435A-A9FA-20679398A409}"/>
              </a:ext>
            </a:extLst>
          </p:cNvPr>
          <p:cNvPicPr>
            <a:picLocks noChangeAspect="1"/>
          </p:cNvPicPr>
          <p:nvPr/>
        </p:nvPicPr>
        <p:blipFill>
          <a:blip r:embed="rId5"/>
          <a:stretch>
            <a:fillRect/>
          </a:stretch>
        </p:blipFill>
        <p:spPr>
          <a:xfrm>
            <a:off x="5774362" y="4618755"/>
            <a:ext cx="5672476" cy="1616656"/>
          </a:xfrm>
          <a:prstGeom prst="rect">
            <a:avLst/>
          </a:prstGeom>
        </p:spPr>
      </p:pic>
      <p:sp>
        <p:nvSpPr>
          <p:cNvPr id="7" name="Footer Placeholder 3">
            <a:extLst>
              <a:ext uri="{FF2B5EF4-FFF2-40B4-BE49-F238E27FC236}">
                <a16:creationId xmlns:a16="http://schemas.microsoft.com/office/drawing/2014/main" id="{CC7C61F8-A4BE-48F6-957C-6800B6F4F24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 PSHE Association 2021 </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a:solidFill>
                  <a:schemeClr val="tx1">
                    <a:tint val="75000"/>
                  </a:schemeClr>
                </a:solidFill>
                <a:latin typeface="+mn-lt"/>
                <a:ea typeface="+mn-ea"/>
                <a:cs typeface="+mn-cs"/>
              </a:rPr>
              <a:pPr algn="r">
                <a:spcAft>
                  <a:spcPts val="600"/>
                </a:spcAft>
              </a:pPr>
              <a:t>5</a:t>
            </a:fld>
            <a:endParaRPr lang="en-US" sz="1200">
              <a:solidFill>
                <a:schemeClr val="tx1">
                  <a:tint val="75000"/>
                </a:schemeClr>
              </a:solidFill>
              <a:latin typeface="+mn-lt"/>
              <a:ea typeface="+mn-ea"/>
              <a:cs typeface="+mn-cs"/>
            </a:endParaRPr>
          </a:p>
        </p:txBody>
      </p:sp>
      <p:sp>
        <p:nvSpPr>
          <p:cNvPr id="33" name="Rectangle 32">
            <a:extLst>
              <a:ext uri="{FF2B5EF4-FFF2-40B4-BE49-F238E27FC236}">
                <a16:creationId xmlns:a16="http://schemas.microsoft.com/office/drawing/2014/main" id="{EDB19A81-C621-40A1-87E0-015F982C4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797570"/>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0474" y="1703557"/>
            <a:ext cx="4705011" cy="1154162"/>
          </a:xfrm>
          <a:prstGeom prst="rect">
            <a:avLst/>
          </a:prstGeom>
          <a:noFill/>
        </p:spPr>
        <p:txBody>
          <a:bodyPr wrap="square" rtlCol="0">
            <a:spAutoFit/>
          </a:bodyPr>
          <a:lstStyle/>
          <a:p>
            <a:pPr>
              <a:spcAft>
                <a:spcPts val="600"/>
              </a:spcAft>
            </a:pPr>
            <a:r>
              <a:rPr lang="en-US" sz="2400" dirty="0">
                <a:latin typeface="Lato" panose="020F0502020204030203" pitchFamily="34" charset="0"/>
                <a:ea typeface="Lato" panose="020F0502020204030203" pitchFamily="34" charset="0"/>
                <a:cs typeface="Lato" panose="020F0502020204030203" pitchFamily="34" charset="0"/>
              </a:rPr>
              <a:t> </a:t>
            </a:r>
            <a:endParaRPr lang="en-US" sz="2400">
              <a:latin typeface="Lato" panose="020F0502020204030203" pitchFamily="34" charset="0"/>
              <a:ea typeface="Lato" panose="020F0502020204030203" pitchFamily="34" charset="0"/>
              <a:cs typeface="Lato" panose="020F0502020204030203" pitchFamily="34" charset="0"/>
            </a:endParaRPr>
          </a:p>
          <a:p>
            <a:pPr>
              <a:spcAft>
                <a:spcPts val="600"/>
              </a:spcAft>
            </a:pPr>
            <a:endParaRPr lang="en-US" sz="2400" b="1"/>
          </a:p>
          <a:p>
            <a:pPr>
              <a:spcAft>
                <a:spcPts val="600"/>
              </a:spcAft>
            </a:pPr>
            <a:endParaRPr lang="en-US" sz="1100" b="1">
              <a:latin typeface="League Spartan" panose="00000800000000000000" pitchFamily="50" charset="0"/>
            </a:endParaRPr>
          </a:p>
        </p:txBody>
      </p:sp>
      <p:pic>
        <p:nvPicPr>
          <p:cNvPr id="9" name="Picture 8">
            <a:extLst>
              <a:ext uri="{FF2B5EF4-FFF2-40B4-BE49-F238E27FC236}">
                <a16:creationId xmlns:a16="http://schemas.microsoft.com/office/drawing/2014/main" id="{BD7AA4C1-2B9D-4CA1-AAF0-5133DB672D47}"/>
              </a:ext>
            </a:extLst>
          </p:cNvPr>
          <p:cNvPicPr>
            <a:picLocks noChangeAspect="1"/>
          </p:cNvPicPr>
          <p:nvPr/>
        </p:nvPicPr>
        <p:blipFill>
          <a:blip r:embed="rId6"/>
          <a:stretch>
            <a:fillRect/>
          </a:stretch>
        </p:blipFill>
        <p:spPr>
          <a:xfrm>
            <a:off x="391854" y="5825067"/>
            <a:ext cx="677649" cy="743886"/>
          </a:xfrm>
          <a:prstGeom prst="rect">
            <a:avLst/>
          </a:prstGeom>
        </p:spPr>
      </p:pic>
      <p:pic>
        <p:nvPicPr>
          <p:cNvPr id="10" name="Picture 9">
            <a:extLst>
              <a:ext uri="{FF2B5EF4-FFF2-40B4-BE49-F238E27FC236}">
                <a16:creationId xmlns:a16="http://schemas.microsoft.com/office/drawing/2014/main" id="{CCD307BA-050A-4ED9-BAF0-2FDE05A17448}"/>
              </a:ext>
            </a:extLst>
          </p:cNvPr>
          <p:cNvPicPr>
            <a:picLocks noChangeAspect="1"/>
          </p:cNvPicPr>
          <p:nvPr/>
        </p:nvPicPr>
        <p:blipFill>
          <a:blip r:embed="rId7"/>
          <a:stretch>
            <a:fillRect/>
          </a:stretch>
        </p:blipFill>
        <p:spPr>
          <a:xfrm>
            <a:off x="1127176" y="5691742"/>
            <a:ext cx="668362" cy="995331"/>
          </a:xfrm>
          <a:prstGeom prst="rect">
            <a:avLst/>
          </a:prstGeom>
        </p:spPr>
      </p:pic>
    </p:spTree>
    <p:extLst>
      <p:ext uri="{BB962C8B-B14F-4D97-AF65-F5344CB8AC3E}">
        <p14:creationId xmlns:p14="http://schemas.microsoft.com/office/powerpoint/2010/main" val="25681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51" y="357609"/>
            <a:ext cx="4941084"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How might grief affect someone?</a:t>
            </a:r>
          </a:p>
        </p:txBody>
      </p:sp>
      <p:sp>
        <p:nvSpPr>
          <p:cNvPr id="8" name="TextBox 7"/>
          <p:cNvSpPr txBox="1"/>
          <p:nvPr/>
        </p:nvSpPr>
        <p:spPr>
          <a:xfrm>
            <a:off x="780474" y="1703557"/>
            <a:ext cx="4705011" cy="100027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6</a:t>
            </a:fld>
            <a:endParaRPr lang="en-GB" dirty="0"/>
          </a:p>
        </p:txBody>
      </p:sp>
      <p:sp>
        <p:nvSpPr>
          <p:cNvPr id="6" name="TextBox 5"/>
          <p:cNvSpPr txBox="1"/>
          <p:nvPr/>
        </p:nvSpPr>
        <p:spPr>
          <a:xfrm>
            <a:off x="5721558" y="556055"/>
            <a:ext cx="6301006" cy="5835456"/>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Someone might feel: sadness, numbness, anger, anxiety, confusion, hurt, uncertainty, abandonment (being left behind/left alone), blame, guilt, unable to accept that the loss is real.</a:t>
            </a:r>
          </a:p>
          <a:p>
            <a:endParaRPr lang="en-GB" sz="24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Someone might experience: tiredness, exhaustion, anxiety/panic attacks, feeling unwell.</a:t>
            </a:r>
          </a:p>
          <a:p>
            <a:endParaRPr lang="en-GB" sz="24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Some people might become more withdrawn or more outgoing, some might prefer carrying on as normal, while others might need some time to work through some of their feelings and emotions. </a:t>
            </a:r>
          </a:p>
        </p:txBody>
      </p:sp>
      <p:sp>
        <p:nvSpPr>
          <p:cNvPr id="7" name="Footer Placeholder 3">
            <a:extLst>
              <a:ext uri="{FF2B5EF4-FFF2-40B4-BE49-F238E27FC236}">
                <a16:creationId xmlns:a16="http://schemas.microsoft.com/office/drawing/2014/main" id="{CC7C61F8-A4BE-48F6-957C-6800B6F4F243}"/>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10" name="Picture 9">
            <a:extLst>
              <a:ext uri="{FF2B5EF4-FFF2-40B4-BE49-F238E27FC236}">
                <a16:creationId xmlns:a16="http://schemas.microsoft.com/office/drawing/2014/main" id="{364644A2-1C22-4477-84C3-B50B3B3FB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74" y="2328508"/>
            <a:ext cx="4430046" cy="3163330"/>
          </a:xfrm>
          <a:prstGeom prst="rect">
            <a:avLst/>
          </a:prstGeom>
        </p:spPr>
      </p:pic>
    </p:spTree>
    <p:extLst>
      <p:ext uri="{BB962C8B-B14F-4D97-AF65-F5344CB8AC3E}">
        <p14:creationId xmlns:p14="http://schemas.microsoft.com/office/powerpoint/2010/main" val="14289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514" y="357609"/>
            <a:ext cx="11281641" cy="738664"/>
          </a:xfrm>
          <a:prstGeom prst="rect">
            <a:avLst/>
          </a:prstGeom>
          <a:noFill/>
        </p:spPr>
        <p:txBody>
          <a:bodyPr wrap="square" rtlCol="0">
            <a:spAutoFit/>
          </a:bodyPr>
          <a:lstStyle/>
          <a:p>
            <a:r>
              <a:rPr lang="en-GB" sz="4200" b="1" dirty="0">
                <a:solidFill>
                  <a:srgbClr val="95519E"/>
                </a:solidFill>
                <a:latin typeface="League Spartan" panose="00000800000000000000" pitchFamily="50" charset="0"/>
              </a:rPr>
              <a:t>Strategies - Card sort</a:t>
            </a:r>
          </a:p>
        </p:txBody>
      </p:sp>
      <p:sp>
        <p:nvSpPr>
          <p:cNvPr id="8" name="TextBox 7"/>
          <p:cNvSpPr txBox="1"/>
          <p:nvPr/>
        </p:nvSpPr>
        <p:spPr>
          <a:xfrm>
            <a:off x="780474" y="1703557"/>
            <a:ext cx="4705011" cy="100027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6" name="TextBox 5"/>
          <p:cNvSpPr txBox="1"/>
          <p:nvPr/>
        </p:nvSpPr>
        <p:spPr>
          <a:xfrm>
            <a:off x="325102" y="1426558"/>
            <a:ext cx="11532972" cy="1569660"/>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Sort the strategies that might help someone to manage their grief into the following categories:</a:t>
            </a:r>
          </a:p>
          <a:p>
            <a:endParaRPr lang="en-GB" sz="3200" dirty="0">
              <a:latin typeface="Lato" panose="020B0604020202020204" charset="0"/>
              <a:ea typeface="Lato" panose="020B0604020202020204" charset="0"/>
              <a:cs typeface="Lato" panose="020B0604020202020204" charset="0"/>
            </a:endParaRPr>
          </a:p>
        </p:txBody>
      </p:sp>
      <p:sp>
        <p:nvSpPr>
          <p:cNvPr id="7" name="Footer Placeholder 3">
            <a:extLst>
              <a:ext uri="{FF2B5EF4-FFF2-40B4-BE49-F238E27FC236}">
                <a16:creationId xmlns:a16="http://schemas.microsoft.com/office/drawing/2014/main" id="{CC7C61F8-A4BE-48F6-957C-6800B6F4F243}"/>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9" name="Picture 8">
            <a:extLst>
              <a:ext uri="{FF2B5EF4-FFF2-40B4-BE49-F238E27FC236}">
                <a16:creationId xmlns:a16="http://schemas.microsoft.com/office/drawing/2014/main" id="{C131EEAE-540C-4DA3-9A1C-80BE55ECC05D}"/>
              </a:ext>
            </a:extLst>
          </p:cNvPr>
          <p:cNvPicPr>
            <a:picLocks noChangeAspect="1"/>
          </p:cNvPicPr>
          <p:nvPr/>
        </p:nvPicPr>
        <p:blipFill>
          <a:blip r:embed="rId3"/>
          <a:stretch>
            <a:fillRect/>
          </a:stretch>
        </p:blipFill>
        <p:spPr>
          <a:xfrm>
            <a:off x="391854" y="5825067"/>
            <a:ext cx="677649" cy="743886"/>
          </a:xfrm>
          <a:prstGeom prst="rect">
            <a:avLst/>
          </a:prstGeom>
        </p:spPr>
      </p:pic>
      <p:pic>
        <p:nvPicPr>
          <p:cNvPr id="10" name="Picture 9">
            <a:extLst>
              <a:ext uri="{FF2B5EF4-FFF2-40B4-BE49-F238E27FC236}">
                <a16:creationId xmlns:a16="http://schemas.microsoft.com/office/drawing/2014/main" id="{CFB0939E-EB5D-43CE-837F-F0D6FB878159}"/>
              </a:ext>
            </a:extLst>
          </p:cNvPr>
          <p:cNvPicPr>
            <a:picLocks noChangeAspect="1"/>
          </p:cNvPicPr>
          <p:nvPr/>
        </p:nvPicPr>
        <p:blipFill>
          <a:blip r:embed="rId4"/>
          <a:stretch>
            <a:fillRect/>
          </a:stretch>
        </p:blipFill>
        <p:spPr>
          <a:xfrm>
            <a:off x="1127176" y="5691742"/>
            <a:ext cx="668362" cy="995331"/>
          </a:xfrm>
          <a:prstGeom prst="rect">
            <a:avLst/>
          </a:prstGeom>
        </p:spPr>
      </p:pic>
      <p:sp>
        <p:nvSpPr>
          <p:cNvPr id="4" name="Rectangle 3">
            <a:extLst>
              <a:ext uri="{FF2B5EF4-FFF2-40B4-BE49-F238E27FC236}">
                <a16:creationId xmlns:a16="http://schemas.microsoft.com/office/drawing/2014/main" id="{36632D48-CD74-407D-B872-6131684C41AF}"/>
              </a:ext>
            </a:extLst>
          </p:cNvPr>
          <p:cNvSpPr/>
          <p:nvPr/>
        </p:nvSpPr>
        <p:spPr>
          <a:xfrm>
            <a:off x="325102" y="2830731"/>
            <a:ext cx="5267183" cy="2062103"/>
          </a:xfrm>
          <a:prstGeom prst="rect">
            <a:avLst/>
          </a:prstGeom>
        </p:spPr>
        <p:txBody>
          <a:bodyPr wrap="square">
            <a:spAutoFit/>
          </a:bodyPr>
          <a:lstStyle/>
          <a:p>
            <a:pPr marL="457200" lvl="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Useful immediately after the loss</a:t>
            </a:r>
          </a:p>
          <a:p>
            <a:pPr marL="457200" lvl="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Useful in the long-term</a:t>
            </a:r>
          </a:p>
          <a:p>
            <a:pPr marL="457200" lvl="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Both</a:t>
            </a:r>
          </a:p>
        </p:txBody>
      </p:sp>
      <p:pic>
        <p:nvPicPr>
          <p:cNvPr id="12" name="Picture 11">
            <a:extLst>
              <a:ext uri="{FF2B5EF4-FFF2-40B4-BE49-F238E27FC236}">
                <a16:creationId xmlns:a16="http://schemas.microsoft.com/office/drawing/2014/main" id="{61542D86-F1EC-475B-8DCF-A8ECF5D350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32" r="6021"/>
          <a:stretch/>
        </p:blipFill>
        <p:spPr>
          <a:xfrm>
            <a:off x="6284991" y="2711480"/>
            <a:ext cx="5515155" cy="3330146"/>
          </a:xfrm>
          <a:prstGeom prst="rect">
            <a:avLst/>
          </a:prstGeom>
        </p:spPr>
      </p:pic>
    </p:spTree>
    <p:extLst>
      <p:ext uri="{BB962C8B-B14F-4D97-AF65-F5344CB8AC3E}">
        <p14:creationId xmlns:p14="http://schemas.microsoft.com/office/powerpoint/2010/main" val="341693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937AC-EDCF-4FEB-8DA5-2B0F79A4E0FD}"/>
              </a:ext>
            </a:extLst>
          </p:cNvPr>
          <p:cNvPicPr>
            <a:picLocks noChangeAspect="1"/>
          </p:cNvPicPr>
          <p:nvPr/>
        </p:nvPicPr>
        <p:blipFill>
          <a:blip r:embed="rId2"/>
          <a:stretch>
            <a:fillRect/>
          </a:stretch>
        </p:blipFill>
        <p:spPr>
          <a:xfrm>
            <a:off x="3387069" y="643466"/>
            <a:ext cx="5417862" cy="5571067"/>
          </a:xfrm>
          <a:prstGeom prst="rect">
            <a:avLst/>
          </a:prstGeom>
        </p:spPr>
      </p:pic>
      <p:sp>
        <p:nvSpPr>
          <p:cNvPr id="2" name="Footer Placeholder 1">
            <a:extLst>
              <a:ext uri="{FF2B5EF4-FFF2-40B4-BE49-F238E27FC236}">
                <a16:creationId xmlns:a16="http://schemas.microsoft.com/office/drawing/2014/main" id="{AC20817A-3679-4D55-8FAF-5FD77CD4F0E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 PSHE Association 2018   </a:t>
            </a:r>
          </a:p>
        </p:txBody>
      </p:sp>
      <p:sp>
        <p:nvSpPr>
          <p:cNvPr id="3" name="Slide Number Placeholder 2">
            <a:extLst>
              <a:ext uri="{FF2B5EF4-FFF2-40B4-BE49-F238E27FC236}">
                <a16:creationId xmlns:a16="http://schemas.microsoft.com/office/drawing/2014/main" id="{A4958780-0356-4DC0-8F9F-7D3E395B086D}"/>
              </a:ext>
            </a:extLst>
          </p:cNvPr>
          <p:cNvSpPr>
            <a:spLocks noGrp="1"/>
          </p:cNvSpPr>
          <p:nvPr>
            <p:ph type="sldNum" sz="quarter" idx="12"/>
          </p:nvPr>
        </p:nvSpPr>
        <p:spPr>
          <a:xfrm>
            <a:off x="8610600" y="6356350"/>
            <a:ext cx="2743200" cy="365125"/>
          </a:xfrm>
        </p:spPr>
        <p:txBody>
          <a:bodyPr>
            <a:normAutofit/>
          </a:bodyPr>
          <a:lstStyle/>
          <a:p>
            <a:pPr>
              <a:spcAft>
                <a:spcPts val="600"/>
              </a:spcAft>
            </a:pPr>
            <a:fld id="{2D651D86-383D-45DB-A701-76B5BFCFE28F}" type="slidenum">
              <a:rPr lang="en-GB" smtClean="0"/>
              <a:pPr>
                <a:spcAft>
                  <a:spcPts val="600"/>
                </a:spcAft>
              </a:pPr>
              <a:t>8</a:t>
            </a:fld>
            <a:endParaRPr lang="en-GB"/>
          </a:p>
        </p:txBody>
      </p:sp>
    </p:spTree>
    <p:extLst>
      <p:ext uri="{BB962C8B-B14F-4D97-AF65-F5344CB8AC3E}">
        <p14:creationId xmlns:p14="http://schemas.microsoft.com/office/powerpoint/2010/main" val="29244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900" y="28904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Support</a:t>
            </a:r>
          </a:p>
        </p:txBody>
      </p:sp>
      <p:sp>
        <p:nvSpPr>
          <p:cNvPr id="8" name="TextBox 7"/>
          <p:cNvSpPr txBox="1"/>
          <p:nvPr/>
        </p:nvSpPr>
        <p:spPr>
          <a:xfrm>
            <a:off x="253899" y="1146897"/>
            <a:ext cx="11485019" cy="2062103"/>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Read the character cards and decide which character(s) could best support the person in each scenario.</a:t>
            </a:r>
          </a:p>
          <a:p>
            <a:endParaRPr lang="en-US" sz="3200" b="1" dirty="0">
              <a:latin typeface="Lato" panose="020B0604020202020204" charset="0"/>
              <a:ea typeface="Lato" panose="020B0604020202020204" charset="0"/>
              <a:cs typeface="Lato" panose="020B0604020202020204" charset="0"/>
            </a:endParaRPr>
          </a:p>
          <a:p>
            <a:endParaRPr lang="en-US" sz="32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1" name="Footer Placeholder 3">
            <a:extLst>
              <a:ext uri="{FF2B5EF4-FFF2-40B4-BE49-F238E27FC236}">
                <a16:creationId xmlns:a16="http://schemas.microsoft.com/office/drawing/2014/main" id="{BC77949F-5BB9-4B51-9B59-0226C2EA54B2}"/>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6" name="Picture 5">
            <a:extLst>
              <a:ext uri="{FF2B5EF4-FFF2-40B4-BE49-F238E27FC236}">
                <a16:creationId xmlns:a16="http://schemas.microsoft.com/office/drawing/2014/main" id="{B31410C0-CB1D-4039-8593-7F65EF23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231" y="2431574"/>
            <a:ext cx="6882714" cy="3871527"/>
          </a:xfrm>
          <a:prstGeom prst="rect">
            <a:avLst/>
          </a:prstGeom>
        </p:spPr>
      </p:pic>
    </p:spTree>
    <p:extLst>
      <p:ext uri="{BB962C8B-B14F-4D97-AF65-F5344CB8AC3E}">
        <p14:creationId xmlns:p14="http://schemas.microsoft.com/office/powerpoint/2010/main" val="1164648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84015-4E45-4968-A96A-686BBF8E8669}"/>
</file>

<file path=customXml/itemProps2.xml><?xml version="1.0" encoding="utf-8"?>
<ds:datastoreItem xmlns:ds="http://schemas.openxmlformats.org/officeDocument/2006/customXml" ds:itemID="{219843F2-EF4E-490E-94A6-9FF8FD7F44C9}">
  <ds:schemaRefs>
    <ds:schemaRef ds:uri="6ded5182-507a-430e-922d-50a9575e5a4a"/>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88f9c89a-407a-49b7-9ca1-7578c3d06dfc"/>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E4C7D3A-6C1A-4A46-AE29-8A57B2C5E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2232</Words>
  <Application>Microsoft Office PowerPoint</Application>
  <PresentationFormat>Widescreen</PresentationFormat>
  <Paragraphs>131</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 Light</vt:lpstr>
      <vt:lpstr>Lato</vt:lpstr>
      <vt:lpstr>Gill Sans MT</vt:lpstr>
      <vt:lpstr>Arial</vt:lpstr>
      <vt:lpstr>Open Sans Light</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Sara Hollis</cp:lastModifiedBy>
  <cp:revision>319</cp:revision>
  <dcterms:created xsi:type="dcterms:W3CDTF">2018-11-29T11:01:12Z</dcterms:created>
  <dcterms:modified xsi:type="dcterms:W3CDTF">2022-01-20T07:28:28Z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1674400</vt:r8>
  </property>
</Properties>
</file>