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5A5B02-6B31-4F30-B9BC-40952CE67C3E}">
  <a:tblStyle styleId="{B35A5B02-6B31-4F30-B9BC-40952CE67C3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77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
        <p:cNvGrpSpPr/>
        <p:nvPr/>
      </p:nvGrpSpPr>
      <p:grpSpPr>
        <a:xfrm>
          <a:off x="0" y="0"/>
          <a:ext cx="0" cy="0"/>
          <a:chOff x="0" y="0"/>
          <a:chExt cx="0" cy="0"/>
        </a:xfrm>
      </p:grpSpPr>
      <p:sp>
        <p:nvSpPr>
          <p:cNvPr id="21" name="Google Shape;21;g4d3d0549d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 name="Google Shape;22;g4d3d0549d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8484307d3e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8484307d3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d99937035_3_1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d99937035_3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43662dce4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43662dce4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8484307d3e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8484307d3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b037fe8d8_1_1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3b037fe8d8_1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g3d597aba82_3_1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 name="Google Shape;33;g3d597aba82_3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3d5c331cdf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 name="Google Shape;41;g3d5c331cd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lnSpc>
                <a:spcPct val="112500"/>
              </a:lnSpc>
              <a:spcBef>
                <a:spcPts val="0"/>
              </a:spcBef>
              <a:spcAft>
                <a:spcPts val="0"/>
              </a:spcAft>
              <a:buClr>
                <a:srgbClr val="3A3A3A"/>
              </a:buClr>
              <a:buSzPts val="1200"/>
              <a:buFont typeface="Lato"/>
              <a:buChar cha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51f94330e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51f94330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f52f51178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f52f51178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51f94330e_1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51f94330e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751f94330e_1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751f94330e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8484307d3e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8484307d3e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53bb5986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53bb5986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CUSTOM">
    <p:spTree>
      <p:nvGrpSpPr>
        <p:cNvPr id="1" name="Shape 1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5200"/>
              <a:buChar char="●"/>
              <a:defRPr sz="5200"/>
            </a:lvl1pPr>
            <a:lvl2pPr lvl="1" algn="ctr" rtl="0">
              <a:spcBef>
                <a:spcPts val="0"/>
              </a:spcBef>
              <a:spcAft>
                <a:spcPts val="0"/>
              </a:spcAft>
              <a:buSzPts val="5200"/>
              <a:buChar char="○"/>
              <a:defRPr sz="5200"/>
            </a:lvl2pPr>
            <a:lvl3pPr lvl="2" algn="ctr" rtl="0">
              <a:spcBef>
                <a:spcPts val="0"/>
              </a:spcBef>
              <a:spcAft>
                <a:spcPts val="0"/>
              </a:spcAft>
              <a:buSzPts val="5200"/>
              <a:buChar char="■"/>
              <a:defRPr sz="5200"/>
            </a:lvl3pPr>
            <a:lvl4pPr lvl="3" algn="ctr" rtl="0">
              <a:spcBef>
                <a:spcPts val="0"/>
              </a:spcBef>
              <a:spcAft>
                <a:spcPts val="0"/>
              </a:spcAft>
              <a:buSzPts val="5200"/>
              <a:buChar char="●"/>
              <a:defRPr sz="5200"/>
            </a:lvl4pPr>
            <a:lvl5pPr lvl="4" algn="ctr" rtl="0">
              <a:spcBef>
                <a:spcPts val="0"/>
              </a:spcBef>
              <a:spcAft>
                <a:spcPts val="0"/>
              </a:spcAft>
              <a:buSzPts val="5200"/>
              <a:buChar char="○"/>
              <a:defRPr sz="5200"/>
            </a:lvl5pPr>
            <a:lvl6pPr lvl="5" algn="ctr" rtl="0">
              <a:spcBef>
                <a:spcPts val="0"/>
              </a:spcBef>
              <a:spcAft>
                <a:spcPts val="0"/>
              </a:spcAft>
              <a:buSzPts val="5200"/>
              <a:buChar char="■"/>
              <a:defRPr sz="5200"/>
            </a:lvl6pPr>
            <a:lvl7pPr lvl="6" algn="ctr" rtl="0">
              <a:spcBef>
                <a:spcPts val="0"/>
              </a:spcBef>
              <a:spcAft>
                <a:spcPts val="0"/>
              </a:spcAft>
              <a:buSzPts val="5200"/>
              <a:buChar char="●"/>
              <a:defRPr sz="5200"/>
            </a:lvl7pPr>
            <a:lvl8pPr lvl="7" algn="ctr" rtl="0">
              <a:spcBef>
                <a:spcPts val="0"/>
              </a:spcBef>
              <a:spcAft>
                <a:spcPts val="0"/>
              </a:spcAft>
              <a:buSzPts val="5200"/>
              <a:buChar char="○"/>
              <a:defRPr sz="5200"/>
            </a:lvl8pPr>
            <a:lvl9pPr lvl="8" algn="ctr" rtl="0">
              <a:spcBef>
                <a:spcPts val="0"/>
              </a:spcBef>
              <a:spcAft>
                <a:spcPts val="0"/>
              </a:spcAft>
              <a:buSzPts val="5200"/>
              <a:buChar char="■"/>
              <a:defRPr sz="5200"/>
            </a:lvl9pPr>
          </a:lstStyle>
          <a:p>
            <a:endParaRPr/>
          </a:p>
        </p:txBody>
      </p:sp>
      <p:sp>
        <p:nvSpPr>
          <p:cNvPr id="13" name="Google Shape;13;p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4" name="Google Shape;14;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Key Vocabulary">
  <p:cSld name="CUSTOM_1_1_1">
    <p:spTree>
      <p:nvGrpSpPr>
        <p:cNvPr id="1" name="Shape 15"/>
        <p:cNvGrpSpPr/>
        <p:nvPr/>
      </p:nvGrpSpPr>
      <p:grpSpPr>
        <a:xfrm>
          <a:off x="0" y="0"/>
          <a:ext cx="0" cy="0"/>
          <a:chOff x="0" y="0"/>
          <a:chExt cx="0" cy="0"/>
        </a:xfrm>
      </p:grpSpPr>
      <p:sp>
        <p:nvSpPr>
          <p:cNvPr id="16" name="Google Shape;16;p4"/>
          <p:cNvSpPr txBox="1"/>
          <p:nvPr/>
        </p:nvSpPr>
        <p:spPr>
          <a:xfrm>
            <a:off x="887850" y="1020500"/>
            <a:ext cx="17358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4000">
              <a:latin typeface="Rubik"/>
              <a:ea typeface="Rubik"/>
              <a:cs typeface="Rubik"/>
              <a:sym typeface="Rubik"/>
            </a:endParaRPr>
          </a:p>
        </p:txBody>
      </p:sp>
      <p:sp>
        <p:nvSpPr>
          <p:cNvPr id="17" name="Google Shape;17;p4"/>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
        <p:nvSpPr>
          <p:cNvPr id="18" name="Google Shape;18;p4"/>
          <p:cNvSpPr txBox="1">
            <a:spLocks noGrp="1"/>
          </p:cNvSpPr>
          <p:nvPr>
            <p:ph type="title"/>
          </p:nvPr>
        </p:nvSpPr>
        <p:spPr>
          <a:xfrm>
            <a:off x="915375" y="1035250"/>
            <a:ext cx="7170300" cy="6453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4000">
                <a:latin typeface="Rubik"/>
                <a:ea typeface="Rubik"/>
                <a:cs typeface="Rubik"/>
                <a:sym typeface="Rubik"/>
              </a:defRPr>
            </a:lvl1pPr>
            <a:lvl2pPr lvl="1" rtl="0">
              <a:spcBef>
                <a:spcPts val="0"/>
              </a:spcBef>
              <a:spcAft>
                <a:spcPts val="0"/>
              </a:spcAft>
              <a:buNone/>
              <a:defRPr sz="4000">
                <a:latin typeface="Rubik"/>
                <a:ea typeface="Rubik"/>
                <a:cs typeface="Rubik"/>
                <a:sym typeface="Rubik"/>
              </a:defRPr>
            </a:lvl2pPr>
            <a:lvl3pPr lvl="2" rtl="0">
              <a:spcBef>
                <a:spcPts val="0"/>
              </a:spcBef>
              <a:spcAft>
                <a:spcPts val="0"/>
              </a:spcAft>
              <a:buNone/>
              <a:defRPr sz="4000">
                <a:latin typeface="Rubik"/>
                <a:ea typeface="Rubik"/>
                <a:cs typeface="Rubik"/>
                <a:sym typeface="Rubik"/>
              </a:defRPr>
            </a:lvl3pPr>
            <a:lvl4pPr lvl="3" rtl="0">
              <a:spcBef>
                <a:spcPts val="0"/>
              </a:spcBef>
              <a:spcAft>
                <a:spcPts val="0"/>
              </a:spcAft>
              <a:buNone/>
              <a:defRPr sz="4000">
                <a:latin typeface="Rubik"/>
                <a:ea typeface="Rubik"/>
                <a:cs typeface="Rubik"/>
                <a:sym typeface="Rubik"/>
              </a:defRPr>
            </a:lvl4pPr>
            <a:lvl5pPr lvl="4" rtl="0">
              <a:spcBef>
                <a:spcPts val="0"/>
              </a:spcBef>
              <a:spcAft>
                <a:spcPts val="0"/>
              </a:spcAft>
              <a:buNone/>
              <a:defRPr sz="4000">
                <a:latin typeface="Rubik"/>
                <a:ea typeface="Rubik"/>
                <a:cs typeface="Rubik"/>
                <a:sym typeface="Rubik"/>
              </a:defRPr>
            </a:lvl5pPr>
            <a:lvl6pPr lvl="5" rtl="0">
              <a:spcBef>
                <a:spcPts val="0"/>
              </a:spcBef>
              <a:spcAft>
                <a:spcPts val="0"/>
              </a:spcAft>
              <a:buNone/>
              <a:defRPr sz="4000">
                <a:latin typeface="Rubik"/>
                <a:ea typeface="Rubik"/>
                <a:cs typeface="Rubik"/>
                <a:sym typeface="Rubik"/>
              </a:defRPr>
            </a:lvl6pPr>
            <a:lvl7pPr lvl="6" rtl="0">
              <a:spcBef>
                <a:spcPts val="0"/>
              </a:spcBef>
              <a:spcAft>
                <a:spcPts val="0"/>
              </a:spcAft>
              <a:buNone/>
              <a:defRPr sz="4000">
                <a:latin typeface="Rubik"/>
                <a:ea typeface="Rubik"/>
                <a:cs typeface="Rubik"/>
                <a:sym typeface="Rubik"/>
              </a:defRPr>
            </a:lvl7pPr>
            <a:lvl8pPr lvl="7" rtl="0">
              <a:spcBef>
                <a:spcPts val="0"/>
              </a:spcBef>
              <a:spcAft>
                <a:spcPts val="0"/>
              </a:spcAft>
              <a:buNone/>
              <a:defRPr sz="4000">
                <a:latin typeface="Rubik"/>
                <a:ea typeface="Rubik"/>
                <a:cs typeface="Rubik"/>
                <a:sym typeface="Rubik"/>
              </a:defRPr>
            </a:lvl8pPr>
            <a:lvl9pPr lvl="8" rtl="0">
              <a:spcBef>
                <a:spcPts val="0"/>
              </a:spcBef>
              <a:spcAft>
                <a:spcPts val="0"/>
              </a:spcAft>
              <a:buNone/>
              <a:defRPr sz="4000">
                <a:latin typeface="Rubik"/>
                <a:ea typeface="Rubik"/>
                <a:cs typeface="Rubik"/>
                <a:sym typeface="Rubik"/>
              </a:defRPr>
            </a:lvl9pPr>
          </a:lstStyle>
          <a:p>
            <a:endParaRPr/>
          </a:p>
        </p:txBody>
      </p:sp>
      <p:sp>
        <p:nvSpPr>
          <p:cNvPr id="19" name="Google Shape;19;p4"/>
          <p:cNvSpPr txBox="1">
            <a:spLocks noGrp="1"/>
          </p:cNvSpPr>
          <p:nvPr>
            <p:ph type="body" idx="2"/>
          </p:nvPr>
        </p:nvSpPr>
        <p:spPr>
          <a:xfrm>
            <a:off x="893575" y="2190350"/>
            <a:ext cx="7344600" cy="2005200"/>
          </a:xfrm>
          <a:prstGeom prst="rect">
            <a:avLst/>
          </a:prstGeom>
          <a:noFill/>
          <a:ln>
            <a:noFill/>
          </a:ln>
        </p:spPr>
        <p:txBody>
          <a:bodyPr spcFirstLastPara="1" wrap="square" lIns="91425" tIns="91425" rIns="91425" bIns="91425" anchor="t" anchorCtr="0">
            <a:noAutofit/>
          </a:bodyPr>
          <a:lstStyle>
            <a:lvl1pPr marL="457200" lvl="0" indent="-381000" rtl="0">
              <a:spcBef>
                <a:spcPts val="0"/>
              </a:spcBef>
              <a:spcAft>
                <a:spcPts val="0"/>
              </a:spcAft>
              <a:buSzPts val="2400"/>
              <a:buFont typeface="Lato"/>
              <a:buChar char="●"/>
              <a:defRPr sz="2400">
                <a:latin typeface="Lato"/>
                <a:ea typeface="Lato"/>
                <a:cs typeface="Lato"/>
                <a:sym typeface="Lato"/>
              </a:defRPr>
            </a:lvl1pPr>
            <a:lvl2pPr marL="914400" lvl="1" indent="-381000" rtl="0">
              <a:spcBef>
                <a:spcPts val="0"/>
              </a:spcBef>
              <a:spcAft>
                <a:spcPts val="0"/>
              </a:spcAft>
              <a:buSzPts val="2400"/>
              <a:buFont typeface="Lato"/>
              <a:buChar char="○"/>
              <a:defRPr sz="2400">
                <a:latin typeface="Lato"/>
                <a:ea typeface="Lato"/>
                <a:cs typeface="Lato"/>
                <a:sym typeface="Lato"/>
              </a:defRPr>
            </a:lvl2pPr>
            <a:lvl3pPr marL="1371600" lvl="2" indent="-381000" rtl="0">
              <a:spcBef>
                <a:spcPts val="0"/>
              </a:spcBef>
              <a:spcAft>
                <a:spcPts val="0"/>
              </a:spcAft>
              <a:buSzPts val="2400"/>
              <a:buFont typeface="Lato"/>
              <a:buChar char="■"/>
              <a:defRPr sz="2400">
                <a:latin typeface="Lato"/>
                <a:ea typeface="Lato"/>
                <a:cs typeface="Lato"/>
                <a:sym typeface="Lato"/>
              </a:defRPr>
            </a:lvl3pPr>
            <a:lvl4pPr marL="1828800" lvl="3" indent="-381000" rtl="0">
              <a:spcBef>
                <a:spcPts val="0"/>
              </a:spcBef>
              <a:spcAft>
                <a:spcPts val="0"/>
              </a:spcAft>
              <a:buSzPts val="2400"/>
              <a:buFont typeface="Lato"/>
              <a:buChar char="●"/>
              <a:defRPr sz="2400">
                <a:latin typeface="Lato"/>
                <a:ea typeface="Lato"/>
                <a:cs typeface="Lato"/>
                <a:sym typeface="Lato"/>
              </a:defRPr>
            </a:lvl4pPr>
            <a:lvl5pPr marL="2286000" lvl="4" indent="-381000" rtl="0">
              <a:spcBef>
                <a:spcPts val="0"/>
              </a:spcBef>
              <a:spcAft>
                <a:spcPts val="0"/>
              </a:spcAft>
              <a:buSzPts val="2400"/>
              <a:buFont typeface="Lato"/>
              <a:buChar char="○"/>
              <a:defRPr sz="2400">
                <a:latin typeface="Lato"/>
                <a:ea typeface="Lato"/>
                <a:cs typeface="Lato"/>
                <a:sym typeface="Lato"/>
              </a:defRPr>
            </a:lvl5pPr>
            <a:lvl6pPr marL="2743200" lvl="5" indent="-381000" rtl="0">
              <a:spcBef>
                <a:spcPts val="0"/>
              </a:spcBef>
              <a:spcAft>
                <a:spcPts val="0"/>
              </a:spcAft>
              <a:buSzPts val="2400"/>
              <a:buFont typeface="Lato"/>
              <a:buChar char="■"/>
              <a:defRPr sz="2400">
                <a:latin typeface="Lato"/>
                <a:ea typeface="Lato"/>
                <a:cs typeface="Lato"/>
                <a:sym typeface="Lato"/>
              </a:defRPr>
            </a:lvl6pPr>
            <a:lvl7pPr marL="3200400" lvl="6" indent="-381000" rtl="0">
              <a:spcBef>
                <a:spcPts val="0"/>
              </a:spcBef>
              <a:spcAft>
                <a:spcPts val="0"/>
              </a:spcAft>
              <a:buSzPts val="2400"/>
              <a:buFont typeface="Lato"/>
              <a:buChar char="●"/>
              <a:defRPr sz="2400">
                <a:latin typeface="Lato"/>
                <a:ea typeface="Lato"/>
                <a:cs typeface="Lato"/>
                <a:sym typeface="Lato"/>
              </a:defRPr>
            </a:lvl7pPr>
            <a:lvl8pPr marL="3657600" lvl="7" indent="-381000" rtl="0">
              <a:spcBef>
                <a:spcPts val="0"/>
              </a:spcBef>
              <a:spcAft>
                <a:spcPts val="0"/>
              </a:spcAft>
              <a:buSzPts val="2400"/>
              <a:buFont typeface="Lato"/>
              <a:buChar char="○"/>
              <a:defRPr sz="2400">
                <a:latin typeface="Lato"/>
                <a:ea typeface="Lato"/>
                <a:cs typeface="Lato"/>
                <a:sym typeface="Lato"/>
              </a:defRPr>
            </a:lvl8pPr>
            <a:lvl9pPr marL="4114800" lvl="8" indent="-381000" rtl="0">
              <a:spcBef>
                <a:spcPts val="0"/>
              </a:spcBef>
              <a:spcAft>
                <a:spcPts val="0"/>
              </a:spcAft>
              <a:buSzPts val="2400"/>
              <a:buFont typeface="Lato"/>
              <a:buChar char="■"/>
              <a:defRPr sz="2400">
                <a:latin typeface="Lato"/>
                <a:ea typeface="Lato"/>
                <a:cs typeface="Lato"/>
                <a:sym typeface="Lato"/>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pic>
        <p:nvPicPr>
          <p:cNvPr id="6" name="Google Shape;6;p1"/>
          <p:cNvPicPr preferRelativeResize="0"/>
          <p:nvPr/>
        </p:nvPicPr>
        <p:blipFill rotWithShape="1">
          <a:blip r:embed="rId5">
            <a:alphaModFix/>
          </a:blip>
          <a:srcRect/>
          <a:stretch/>
        </p:blipFill>
        <p:spPr>
          <a:xfrm>
            <a:off x="6476875" y="4767625"/>
            <a:ext cx="2532437" cy="240275"/>
          </a:xfrm>
          <a:prstGeom prst="rect">
            <a:avLst/>
          </a:prstGeom>
          <a:noFill/>
          <a:ln>
            <a:noFill/>
          </a:ln>
        </p:spPr>
      </p:pic>
      <p:sp>
        <p:nvSpPr>
          <p:cNvPr id="7" name="Google Shape;7;p1"/>
          <p:cNvSpPr txBox="1"/>
          <p:nvPr/>
        </p:nvSpPr>
        <p:spPr>
          <a:xfrm>
            <a:off x="622525" y="4720200"/>
            <a:ext cx="5026500" cy="33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b="1">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marL="0" lvl="0" indent="0" algn="l" rtl="0">
              <a:spcBef>
                <a:spcPts val="0"/>
              </a:spcBef>
              <a:spcAft>
                <a:spcPts val="0"/>
              </a:spcAft>
              <a:buNone/>
            </a:pPr>
            <a:r>
              <a:rPr lang="en" sz="600">
                <a:solidFill>
                  <a:srgbClr val="999999"/>
                </a:solidFill>
                <a:highlight>
                  <a:srgbClr val="FFFFFF"/>
                </a:highlight>
                <a:latin typeface="Lato"/>
                <a:ea typeface="Lato"/>
                <a:cs typeface="Lato"/>
                <a:sym typeface="Lato"/>
              </a:rPr>
              <a:t>Shareable with attribution for noncommercial use. Remixing is permitted.</a:t>
            </a:r>
            <a:endParaRPr sz="600">
              <a:solidFill>
                <a:srgbClr val="999999"/>
              </a:solidFill>
              <a:latin typeface="Lato"/>
              <a:ea typeface="Lato"/>
              <a:cs typeface="Lato"/>
              <a:sym typeface="Lato"/>
            </a:endParaRPr>
          </a:p>
        </p:txBody>
      </p:sp>
      <p:pic>
        <p:nvPicPr>
          <p:cNvPr id="8" name="Google Shape;8;p1"/>
          <p:cNvPicPr preferRelativeResize="0"/>
          <p:nvPr/>
        </p:nvPicPr>
        <p:blipFill rotWithShape="1">
          <a:blip r:embed="rId6">
            <a:alphaModFix/>
          </a:blip>
          <a:srcRect l="357" r="357"/>
          <a:stretch/>
        </p:blipFill>
        <p:spPr>
          <a:xfrm>
            <a:off x="134575" y="4835977"/>
            <a:ext cx="487950" cy="171950"/>
          </a:xfrm>
          <a:prstGeom prst="rect">
            <a:avLst/>
          </a:prstGeom>
          <a:noFill/>
          <a:ln>
            <a:noFill/>
          </a:ln>
        </p:spPr>
      </p:pic>
      <p:sp>
        <p:nvSpPr>
          <p:cNvPr id="9" name="Google Shape;9;p1"/>
          <p:cNvSpPr/>
          <p:nvPr/>
        </p:nvSpPr>
        <p:spPr>
          <a:xfrm>
            <a:off x="0" y="4656675"/>
            <a:ext cx="9144000" cy="9600"/>
          </a:xfrm>
          <a:prstGeom prst="rect">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jamesjoyce.co.uk/" TargetMode="Externa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
        <p:cNvGrpSpPr/>
        <p:nvPr/>
      </p:nvGrpSpPr>
      <p:grpSpPr>
        <a:xfrm>
          <a:off x="0" y="0"/>
          <a:ext cx="0" cy="0"/>
          <a:chOff x="0" y="0"/>
          <a:chExt cx="0" cy="0"/>
        </a:xfrm>
      </p:grpSpPr>
      <p:sp>
        <p:nvSpPr>
          <p:cNvPr id="24" name="Google Shape;24;p5"/>
          <p:cNvSpPr/>
          <p:nvPr/>
        </p:nvSpPr>
        <p:spPr>
          <a:xfrm>
            <a:off x="-150" y="-3075"/>
            <a:ext cx="3631200" cy="5160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 name="Google Shape;25;p5"/>
          <p:cNvPicPr preferRelativeResize="0"/>
          <p:nvPr/>
        </p:nvPicPr>
        <p:blipFill>
          <a:blip r:embed="rId3">
            <a:alphaModFix/>
          </a:blip>
          <a:stretch>
            <a:fillRect/>
          </a:stretch>
        </p:blipFill>
        <p:spPr>
          <a:xfrm>
            <a:off x="279275" y="4563276"/>
            <a:ext cx="3064000" cy="290700"/>
          </a:xfrm>
          <a:prstGeom prst="rect">
            <a:avLst/>
          </a:prstGeom>
          <a:noFill/>
          <a:ln>
            <a:noFill/>
          </a:ln>
        </p:spPr>
      </p:pic>
      <p:sp>
        <p:nvSpPr>
          <p:cNvPr id="26" name="Google Shape;26;p5"/>
          <p:cNvSpPr/>
          <p:nvPr/>
        </p:nvSpPr>
        <p:spPr>
          <a:xfrm rot="10800000" flipH="1">
            <a:off x="280125" y="4329642"/>
            <a:ext cx="3063300" cy="34500"/>
          </a:xfrm>
          <a:prstGeom prst="rect">
            <a:avLst/>
          </a:pr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7" name="Google Shape;27;p5"/>
          <p:cNvPicPr preferRelativeResize="0"/>
          <p:nvPr/>
        </p:nvPicPr>
        <p:blipFill>
          <a:blip r:embed="rId4">
            <a:alphaModFix/>
          </a:blip>
          <a:stretch>
            <a:fillRect/>
          </a:stretch>
        </p:blipFill>
        <p:spPr>
          <a:xfrm>
            <a:off x="-11850" y="0"/>
            <a:ext cx="3642899" cy="910718"/>
          </a:xfrm>
          <a:prstGeom prst="rect">
            <a:avLst/>
          </a:prstGeom>
          <a:noFill/>
          <a:ln>
            <a:noFill/>
          </a:ln>
        </p:spPr>
      </p:pic>
      <p:sp>
        <p:nvSpPr>
          <p:cNvPr id="28" name="Google Shape;28;p5"/>
          <p:cNvSpPr txBox="1"/>
          <p:nvPr/>
        </p:nvSpPr>
        <p:spPr>
          <a:xfrm>
            <a:off x="193350" y="1741900"/>
            <a:ext cx="3437700" cy="241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3600">
                <a:solidFill>
                  <a:schemeClr val="dk1"/>
                </a:solidFill>
                <a:latin typeface="Rubik"/>
                <a:ea typeface="Rubik"/>
                <a:cs typeface="Rubik"/>
                <a:sym typeface="Rubik"/>
              </a:rPr>
              <a:t>Responding </a:t>
            </a:r>
            <a:br>
              <a:rPr lang="en" sz="3600">
                <a:solidFill>
                  <a:schemeClr val="dk1"/>
                </a:solidFill>
                <a:latin typeface="Rubik"/>
                <a:ea typeface="Rubik"/>
                <a:cs typeface="Rubik"/>
                <a:sym typeface="Rubik"/>
              </a:rPr>
            </a:br>
            <a:r>
              <a:rPr lang="en" sz="3600">
                <a:solidFill>
                  <a:schemeClr val="dk1"/>
                </a:solidFill>
                <a:latin typeface="Rubik"/>
                <a:ea typeface="Rubik"/>
                <a:cs typeface="Rubik"/>
                <a:sym typeface="Rubik"/>
              </a:rPr>
              <a:t>to Online </a:t>
            </a:r>
            <a:br>
              <a:rPr lang="en" sz="3600">
                <a:solidFill>
                  <a:schemeClr val="dk1"/>
                </a:solidFill>
                <a:latin typeface="Rubik"/>
                <a:ea typeface="Rubik"/>
                <a:cs typeface="Rubik"/>
                <a:sym typeface="Rubik"/>
              </a:rPr>
            </a:br>
            <a:r>
              <a:rPr lang="en" sz="3600">
                <a:solidFill>
                  <a:schemeClr val="dk1"/>
                </a:solidFill>
                <a:latin typeface="Rubik"/>
                <a:ea typeface="Rubik"/>
                <a:cs typeface="Rubik"/>
                <a:sym typeface="Rubik"/>
              </a:rPr>
              <a:t>Hate Speech</a:t>
            </a:r>
            <a:endParaRPr sz="3600">
              <a:latin typeface="Rubik Light"/>
              <a:ea typeface="Rubik Light"/>
              <a:cs typeface="Rubik Light"/>
              <a:sym typeface="Rubik Light"/>
            </a:endParaRPr>
          </a:p>
        </p:txBody>
      </p:sp>
      <p:sp>
        <p:nvSpPr>
          <p:cNvPr id="29" name="Google Shape;29;p5"/>
          <p:cNvSpPr txBox="1"/>
          <p:nvPr/>
        </p:nvSpPr>
        <p:spPr>
          <a:xfrm>
            <a:off x="193350" y="1423068"/>
            <a:ext cx="2921400" cy="42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999999"/>
                </a:solidFill>
                <a:latin typeface="Rubik"/>
                <a:ea typeface="Rubik"/>
                <a:cs typeface="Rubik"/>
                <a:sym typeface="Rubik"/>
              </a:rPr>
              <a:t>DIGITAL CITIZENSHIP | GRADE 8</a:t>
            </a:r>
            <a:endParaRPr sz="1200">
              <a:solidFill>
                <a:srgbClr val="999999"/>
              </a:solidFill>
            </a:endParaRPr>
          </a:p>
        </p:txBody>
      </p:sp>
      <p:pic>
        <p:nvPicPr>
          <p:cNvPr id="30" name="Google Shape;30;p5"/>
          <p:cNvPicPr preferRelativeResize="0"/>
          <p:nvPr/>
        </p:nvPicPr>
        <p:blipFill rotWithShape="1">
          <a:blip r:embed="rId5">
            <a:alphaModFix/>
          </a:blip>
          <a:srcRect l="14525" t="2728" r="19835" b="5079"/>
          <a:stretch/>
        </p:blipFill>
        <p:spPr>
          <a:xfrm>
            <a:off x="3631050" y="0"/>
            <a:ext cx="5512950" cy="51608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5"/>
          <p:cNvSpPr txBox="1">
            <a:spLocks noGrp="1"/>
          </p:cNvSpPr>
          <p:nvPr>
            <p:ph type="title"/>
          </p:nvPr>
        </p:nvSpPr>
        <p:spPr>
          <a:xfrm>
            <a:off x="0" y="654250"/>
            <a:ext cx="9144000" cy="645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a:solidFill>
                  <a:schemeClr val="dk1"/>
                </a:solidFill>
              </a:rPr>
              <a:t>Feelings &amp; Options</a:t>
            </a:r>
            <a:endParaRPr sz="3000"/>
          </a:p>
        </p:txBody>
      </p:sp>
      <p:sp>
        <p:nvSpPr>
          <p:cNvPr id="115" name="Google Shape;115;p15"/>
          <p:cNvSpPr txBox="1">
            <a:spLocks noGrp="1"/>
          </p:cNvSpPr>
          <p:nvPr>
            <p:ph type="subTitle" idx="1"/>
          </p:nvPr>
        </p:nvSpPr>
        <p:spPr>
          <a:xfrm>
            <a:off x="577550" y="196150"/>
            <a:ext cx="3639600" cy="3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ANALYZE: DIGITAL DILEMMA</a:t>
            </a:r>
            <a:endParaRPr/>
          </a:p>
        </p:txBody>
      </p:sp>
      <p:sp>
        <p:nvSpPr>
          <p:cNvPr id="116" name="Google Shape;116;p15"/>
          <p:cNvSpPr txBox="1">
            <a:spLocks noGrp="1"/>
          </p:cNvSpPr>
          <p:nvPr>
            <p:ph type="body" idx="2"/>
          </p:nvPr>
        </p:nvSpPr>
        <p:spPr>
          <a:xfrm>
            <a:off x="213725" y="1375750"/>
            <a:ext cx="8730900" cy="3161100"/>
          </a:xfrm>
          <a:prstGeom prst="rect">
            <a:avLst/>
          </a:prstGeom>
        </p:spPr>
        <p:txBody>
          <a:bodyPr spcFirstLastPara="1" wrap="square" lIns="91425" tIns="91425" rIns="91425" bIns="91425" anchor="t" anchorCtr="0">
            <a:noAutofit/>
          </a:bodyPr>
          <a:lstStyle/>
          <a:p>
            <a:pPr marL="457200" lvl="0" indent="0" algn="l" rtl="0">
              <a:lnSpc>
                <a:spcPct val="113000"/>
              </a:lnSpc>
              <a:spcBef>
                <a:spcPts val="0"/>
              </a:spcBef>
              <a:spcAft>
                <a:spcPts val="0"/>
              </a:spcAft>
              <a:buNone/>
            </a:pPr>
            <a:r>
              <a:rPr lang="en" sz="1600" b="1" u="sng">
                <a:solidFill>
                  <a:schemeClr val="dk1"/>
                </a:solidFill>
              </a:rPr>
              <a:t>Identify</a:t>
            </a:r>
            <a:r>
              <a:rPr lang="en" sz="1600" b="1">
                <a:solidFill>
                  <a:schemeClr val="dk1"/>
                </a:solidFill>
              </a:rPr>
              <a:t>.</a:t>
            </a:r>
            <a:r>
              <a:rPr lang="en" sz="1600"/>
              <a:t> Who are the different people involved in the scenario? What dilemma or challenge are they facing? </a:t>
            </a:r>
            <a:endParaRPr sz="1600"/>
          </a:p>
          <a:p>
            <a:pPr marL="457200" lvl="0" indent="0" algn="l" rtl="0">
              <a:lnSpc>
                <a:spcPct val="113000"/>
              </a:lnSpc>
              <a:spcBef>
                <a:spcPts val="0"/>
              </a:spcBef>
              <a:spcAft>
                <a:spcPts val="0"/>
              </a:spcAft>
              <a:buNone/>
            </a:pPr>
            <a:endParaRPr sz="1000"/>
          </a:p>
          <a:p>
            <a:pPr marL="457200" lvl="0" indent="0" algn="l" rtl="0">
              <a:lnSpc>
                <a:spcPct val="113000"/>
              </a:lnSpc>
              <a:spcBef>
                <a:spcPts val="0"/>
              </a:spcBef>
              <a:spcAft>
                <a:spcPts val="0"/>
              </a:spcAft>
              <a:buNone/>
            </a:pPr>
            <a:r>
              <a:rPr lang="en" sz="1600" b="1" u="sng">
                <a:solidFill>
                  <a:schemeClr val="dk1"/>
                </a:solidFill>
              </a:rPr>
              <a:t>Fe</a:t>
            </a:r>
            <a:r>
              <a:rPr lang="en" sz="1600" b="1" u="sng"/>
              <a:t>el</a:t>
            </a:r>
            <a:r>
              <a:rPr lang="en" sz="1600" b="1"/>
              <a:t>.</a:t>
            </a:r>
            <a:r>
              <a:rPr lang="en" sz="1600"/>
              <a:t> </a:t>
            </a:r>
            <a:r>
              <a:rPr lang="en" sz="1600">
                <a:solidFill>
                  <a:schemeClr val="dk1"/>
                </a:solidFill>
              </a:rPr>
              <a:t>What do you think each person in the dilemma is </a:t>
            </a:r>
            <a:r>
              <a:rPr lang="en" sz="1600" i="1">
                <a:solidFill>
                  <a:schemeClr val="dk1"/>
                </a:solidFill>
              </a:rPr>
              <a:t>feeling</a:t>
            </a:r>
            <a:r>
              <a:rPr lang="en" sz="1600">
                <a:solidFill>
                  <a:schemeClr val="dk1"/>
                </a:solidFill>
              </a:rPr>
              <a:t>? Why might the situation be hard or challenging for each of them?</a:t>
            </a:r>
            <a:endParaRPr sz="1600"/>
          </a:p>
          <a:p>
            <a:pPr marL="457200" lvl="0" indent="0" algn="l" rtl="0">
              <a:lnSpc>
                <a:spcPct val="113000"/>
              </a:lnSpc>
              <a:spcBef>
                <a:spcPts val="0"/>
              </a:spcBef>
              <a:spcAft>
                <a:spcPts val="0"/>
              </a:spcAft>
              <a:buNone/>
            </a:pPr>
            <a:endParaRPr sz="1000">
              <a:solidFill>
                <a:schemeClr val="dk1"/>
              </a:solidFill>
            </a:endParaRPr>
          </a:p>
          <a:p>
            <a:pPr marL="457200" lvl="0" indent="0" algn="l" rtl="0">
              <a:lnSpc>
                <a:spcPct val="113000"/>
              </a:lnSpc>
              <a:spcBef>
                <a:spcPts val="0"/>
              </a:spcBef>
              <a:spcAft>
                <a:spcPts val="0"/>
              </a:spcAft>
              <a:buNone/>
            </a:pPr>
            <a:r>
              <a:rPr lang="en" sz="1600" b="1" u="sng">
                <a:solidFill>
                  <a:schemeClr val="dk1"/>
                </a:solidFill>
              </a:rPr>
              <a:t>Imagine</a:t>
            </a:r>
            <a:r>
              <a:rPr lang="en" sz="1600" b="1">
                <a:solidFill>
                  <a:schemeClr val="dk1"/>
                </a:solidFill>
              </a:rPr>
              <a:t>.</a:t>
            </a:r>
            <a:r>
              <a:rPr lang="en" sz="1600">
                <a:solidFill>
                  <a:schemeClr val="dk1"/>
                </a:solidFill>
              </a:rPr>
              <a:t> Imagine </a:t>
            </a:r>
            <a:r>
              <a:rPr lang="en" sz="1600" i="1">
                <a:solidFill>
                  <a:schemeClr val="dk1"/>
                </a:solidFill>
              </a:rPr>
              <a:t>options</a:t>
            </a:r>
            <a:r>
              <a:rPr lang="en" sz="1600">
                <a:solidFill>
                  <a:schemeClr val="dk1"/>
                </a:solidFill>
              </a:rPr>
              <a:t> for how the situation could be handled. Come up with as many ideas as possible. Then, choose which option might lead to the most positive outcome, where most people feel good or taken care of.</a:t>
            </a:r>
            <a:endParaRPr sz="1600" i="1">
              <a:solidFill>
                <a:schemeClr val="dk1"/>
              </a:solidFill>
            </a:endParaRPr>
          </a:p>
          <a:p>
            <a:pPr marL="457200" lvl="0" indent="0" algn="l" rtl="0">
              <a:lnSpc>
                <a:spcPct val="113000"/>
              </a:lnSpc>
              <a:spcBef>
                <a:spcPts val="0"/>
              </a:spcBef>
              <a:spcAft>
                <a:spcPts val="0"/>
              </a:spcAft>
              <a:buNone/>
            </a:pPr>
            <a:endParaRPr sz="1000">
              <a:solidFill>
                <a:schemeClr val="dk1"/>
              </a:solidFill>
            </a:endParaRPr>
          </a:p>
          <a:p>
            <a:pPr marL="457200" lvl="0" indent="0" algn="l" rtl="0">
              <a:lnSpc>
                <a:spcPct val="113000"/>
              </a:lnSpc>
              <a:spcBef>
                <a:spcPts val="0"/>
              </a:spcBef>
              <a:spcAft>
                <a:spcPts val="0"/>
              </a:spcAft>
              <a:buNone/>
            </a:pPr>
            <a:r>
              <a:rPr lang="en" sz="1600" b="1" u="sng">
                <a:solidFill>
                  <a:schemeClr val="dk1"/>
                </a:solidFill>
              </a:rPr>
              <a:t>Say</a:t>
            </a:r>
            <a:r>
              <a:rPr lang="en" sz="1600" b="1">
                <a:solidFill>
                  <a:schemeClr val="dk1"/>
                </a:solidFill>
              </a:rPr>
              <a:t>.</a:t>
            </a:r>
            <a:r>
              <a:rPr lang="en" sz="1600">
                <a:solidFill>
                  <a:schemeClr val="dk1"/>
                </a:solidFill>
              </a:rPr>
              <a:t> Thinking more about the idea you chose for handling the situation, what could the people involved say? Be as specific as possible.</a:t>
            </a:r>
            <a:endParaRPr sz="1600" b="1" u="sng">
              <a:solidFill>
                <a:schemeClr val="dk1"/>
              </a:solidFill>
            </a:endParaRPr>
          </a:p>
        </p:txBody>
      </p:sp>
      <p:pic>
        <p:nvPicPr>
          <p:cNvPr id="117" name="Google Shape;117;p15"/>
          <p:cNvPicPr preferRelativeResize="0"/>
          <p:nvPr/>
        </p:nvPicPr>
        <p:blipFill>
          <a:blip r:embed="rId3">
            <a:alphaModFix/>
          </a:blip>
          <a:stretch>
            <a:fillRect/>
          </a:stretch>
        </p:blipFill>
        <p:spPr>
          <a:xfrm>
            <a:off x="213725" y="235024"/>
            <a:ext cx="264750" cy="264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6"/>
          <p:cNvSpPr/>
          <p:nvPr/>
        </p:nvSpPr>
        <p:spPr>
          <a:xfrm flipH="1">
            <a:off x="-125" y="0"/>
            <a:ext cx="9144000" cy="4667100"/>
          </a:xfrm>
          <a:prstGeom prst="rect">
            <a:avLst/>
          </a:prstGeom>
          <a:solidFill>
            <a:srgbClr val="683FF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525"/>
              <a:buFont typeface="Arial"/>
              <a:buNone/>
            </a:pPr>
            <a:endParaRPr sz="525" b="0" i="0" u="none" strike="noStrike" cap="none">
              <a:solidFill>
                <a:srgbClr val="FFFFFF"/>
              </a:solidFill>
              <a:latin typeface="Arial"/>
              <a:ea typeface="Arial"/>
              <a:cs typeface="Arial"/>
              <a:sym typeface="Arial"/>
            </a:endParaRPr>
          </a:p>
        </p:txBody>
      </p:sp>
      <p:graphicFrame>
        <p:nvGraphicFramePr>
          <p:cNvPr id="123" name="Google Shape;123;p16"/>
          <p:cNvGraphicFramePr/>
          <p:nvPr/>
        </p:nvGraphicFramePr>
        <p:xfrm>
          <a:off x="783513" y="1341125"/>
          <a:ext cx="3000000" cy="3000000"/>
        </p:xfrm>
        <a:graphic>
          <a:graphicData uri="http://schemas.openxmlformats.org/drawingml/2006/table">
            <a:tbl>
              <a:tblPr>
                <a:noFill/>
                <a:tableStyleId>{B35A5B02-6B31-4F30-B9BC-40952CE67C3E}</a:tableStyleId>
              </a:tblPr>
              <a:tblGrid>
                <a:gridCol w="7361325">
                  <a:extLst>
                    <a:ext uri="{9D8B030D-6E8A-4147-A177-3AD203B41FA5}">
                      <a16:colId xmlns:a16="http://schemas.microsoft.com/office/drawing/2014/main" val="20000"/>
                    </a:ext>
                  </a:extLst>
                </a:gridCol>
              </a:tblGrid>
              <a:tr h="2455225">
                <a:tc>
                  <a:txBody>
                    <a:bodyPr/>
                    <a:lstStyle/>
                    <a:p>
                      <a:pPr marL="457200" lvl="0" indent="-317500" algn="l" rtl="0">
                        <a:spcBef>
                          <a:spcPts val="0"/>
                        </a:spcBef>
                        <a:spcAft>
                          <a:spcPts val="0"/>
                        </a:spcAft>
                        <a:buClr>
                          <a:srgbClr val="FFFFFF"/>
                        </a:buClr>
                        <a:buSzPts val="1400"/>
                        <a:buFont typeface="Lato"/>
                        <a:buAutoNum type="arabicPeriod"/>
                      </a:pPr>
                      <a:r>
                        <a:rPr lang="en">
                          <a:solidFill>
                            <a:srgbClr val="FFFFFF"/>
                          </a:solidFill>
                          <a:latin typeface="Lato"/>
                          <a:ea typeface="Lato"/>
                          <a:cs typeface="Lato"/>
                          <a:sym typeface="Lato"/>
                        </a:rPr>
                        <a:t>[Enter student responses here.]</a:t>
                      </a:r>
                      <a:endParaRPr>
                        <a:solidFill>
                          <a:srgbClr val="FFFFFF"/>
                        </a:solidFill>
                        <a:latin typeface="Lato"/>
                        <a:ea typeface="Lato"/>
                        <a:cs typeface="Lato"/>
                        <a:sym typeface="Lato"/>
                      </a:endParaRPr>
                    </a:p>
                  </a:txBody>
                  <a:tcPr marL="91425" marR="91425" marT="91425" marB="91425">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24" name="Google Shape;124;p16"/>
          <p:cNvSpPr txBox="1"/>
          <p:nvPr/>
        </p:nvSpPr>
        <p:spPr>
          <a:xfrm>
            <a:off x="0" y="581700"/>
            <a:ext cx="9144000" cy="6009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None/>
            </a:pPr>
            <a:r>
              <a:rPr lang="en" sz="3000">
                <a:solidFill>
                  <a:srgbClr val="FFFFFF"/>
                </a:solidFill>
                <a:latin typeface="Rubik"/>
                <a:ea typeface="Rubik"/>
                <a:cs typeface="Rubik"/>
                <a:sym typeface="Rubik"/>
              </a:rPr>
              <a:t>Ways to Respond to Hate Speech</a:t>
            </a:r>
            <a:endParaRPr sz="3000">
              <a:solidFill>
                <a:srgbClr val="FFFFFF"/>
              </a:solidFill>
              <a:latin typeface="Rubik"/>
              <a:ea typeface="Rubik"/>
              <a:cs typeface="Rubik"/>
              <a:sym typeface="Rubi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p:nvPr/>
        </p:nvSpPr>
        <p:spPr>
          <a:xfrm>
            <a:off x="887850" y="2187300"/>
            <a:ext cx="7368300" cy="76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600"/>
              </a:spcAft>
              <a:buNone/>
            </a:pPr>
            <a:r>
              <a:rPr lang="en" sz="2400">
                <a:latin typeface="Lato"/>
                <a:ea typeface="Lato"/>
                <a:cs typeface="Lato"/>
                <a:sym typeface="Lato"/>
              </a:rPr>
              <a:t>Using digital devices, sites, and apps to intimidate, harm, and upset someone</a:t>
            </a:r>
            <a:endParaRPr sz="2400">
              <a:latin typeface="Lato"/>
              <a:ea typeface="Lato"/>
              <a:cs typeface="Lato"/>
              <a:sym typeface="Lato"/>
            </a:endParaRPr>
          </a:p>
        </p:txBody>
      </p:sp>
      <p:sp>
        <p:nvSpPr>
          <p:cNvPr id="130" name="Google Shape;130;p17"/>
          <p:cNvSpPr txBox="1"/>
          <p:nvPr/>
        </p:nvSpPr>
        <p:spPr>
          <a:xfrm>
            <a:off x="887850" y="1020500"/>
            <a:ext cx="35721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4000">
                <a:latin typeface="Rubik"/>
                <a:ea typeface="Rubik"/>
                <a:cs typeface="Rubik"/>
                <a:sym typeface="Rubik"/>
              </a:rPr>
              <a:t>Cyberbullying</a:t>
            </a:r>
            <a:endParaRPr sz="4000">
              <a:latin typeface="Rubik"/>
              <a:ea typeface="Rubik"/>
              <a:cs typeface="Rubik"/>
              <a:sym typeface="Rubik"/>
            </a:endParaRPr>
          </a:p>
        </p:txBody>
      </p:sp>
      <p:pic>
        <p:nvPicPr>
          <p:cNvPr id="131" name="Google Shape;131;p17"/>
          <p:cNvPicPr preferRelativeResize="0"/>
          <p:nvPr/>
        </p:nvPicPr>
        <p:blipFill>
          <a:blip r:embed="rId3">
            <a:alphaModFix/>
          </a:blip>
          <a:stretch>
            <a:fillRect/>
          </a:stretch>
        </p:blipFill>
        <p:spPr>
          <a:xfrm>
            <a:off x="823375" y="1516125"/>
            <a:ext cx="3527975" cy="614475"/>
          </a:xfrm>
          <a:prstGeom prst="rect">
            <a:avLst/>
          </a:prstGeom>
          <a:noFill/>
          <a:ln>
            <a:noFill/>
          </a:ln>
        </p:spPr>
      </p:pic>
      <p:pic>
        <p:nvPicPr>
          <p:cNvPr id="132" name="Google Shape;132;p17"/>
          <p:cNvPicPr preferRelativeResize="0"/>
          <p:nvPr/>
        </p:nvPicPr>
        <p:blipFill rotWithShape="1">
          <a:blip r:embed="rId4">
            <a:alphaModFix/>
          </a:blip>
          <a:srcRect l="39" r="29"/>
          <a:stretch/>
        </p:blipFill>
        <p:spPr>
          <a:xfrm>
            <a:off x="198825" y="205553"/>
            <a:ext cx="294540" cy="323700"/>
          </a:xfrm>
          <a:prstGeom prst="rect">
            <a:avLst/>
          </a:prstGeom>
          <a:noFill/>
          <a:ln>
            <a:noFill/>
          </a:ln>
        </p:spPr>
      </p:pic>
      <p:sp>
        <p:nvSpPr>
          <p:cNvPr id="133" name="Google Shape;133;p17"/>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8"/>
          <p:cNvSpPr txBox="1">
            <a:spLocks noGrp="1"/>
          </p:cNvSpPr>
          <p:nvPr>
            <p:ph type="title"/>
          </p:nvPr>
        </p:nvSpPr>
        <p:spPr>
          <a:xfrm>
            <a:off x="0" y="654250"/>
            <a:ext cx="9144000" cy="645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a:solidFill>
                  <a:schemeClr val="dk1"/>
                </a:solidFill>
              </a:rPr>
              <a:t>Ways to Be an Upstander to Hate Speech</a:t>
            </a:r>
            <a:endParaRPr sz="3000"/>
          </a:p>
        </p:txBody>
      </p:sp>
      <p:sp>
        <p:nvSpPr>
          <p:cNvPr id="139" name="Google Shape;139;p18"/>
          <p:cNvSpPr txBox="1">
            <a:spLocks noGrp="1"/>
          </p:cNvSpPr>
          <p:nvPr>
            <p:ph type="body" idx="2"/>
          </p:nvPr>
        </p:nvSpPr>
        <p:spPr>
          <a:xfrm>
            <a:off x="215475" y="1375750"/>
            <a:ext cx="8766600" cy="3021900"/>
          </a:xfrm>
          <a:prstGeom prst="rect">
            <a:avLst/>
          </a:prstGeom>
        </p:spPr>
        <p:txBody>
          <a:bodyPr spcFirstLastPara="1" wrap="square" lIns="91425" tIns="91425" rIns="91425" bIns="91425" anchor="t" anchorCtr="0">
            <a:noAutofit/>
          </a:bodyPr>
          <a:lstStyle/>
          <a:p>
            <a:pPr marL="698500" lvl="0" indent="-355600" algn="l" rtl="0">
              <a:lnSpc>
                <a:spcPct val="200000"/>
              </a:lnSpc>
              <a:spcBef>
                <a:spcPts val="0"/>
              </a:spcBef>
              <a:spcAft>
                <a:spcPts val="0"/>
              </a:spcAft>
              <a:buClr>
                <a:srgbClr val="3A3A3A"/>
              </a:buClr>
              <a:buSzPts val="2000"/>
              <a:buChar char="●"/>
            </a:pPr>
            <a:r>
              <a:rPr lang="en" sz="2000">
                <a:solidFill>
                  <a:srgbClr val="3A3A3A"/>
                </a:solidFill>
              </a:rPr>
              <a:t>Confront the perpetrator: Say something.</a:t>
            </a:r>
            <a:endParaRPr sz="2000">
              <a:solidFill>
                <a:srgbClr val="3A3A3A"/>
              </a:solidFill>
            </a:endParaRPr>
          </a:p>
          <a:p>
            <a:pPr marL="698500" lvl="0" indent="-355600" algn="l" rtl="0">
              <a:lnSpc>
                <a:spcPct val="200000"/>
              </a:lnSpc>
              <a:spcBef>
                <a:spcPts val="0"/>
              </a:spcBef>
              <a:spcAft>
                <a:spcPts val="0"/>
              </a:spcAft>
              <a:buClr>
                <a:srgbClr val="3A3A3A"/>
              </a:buClr>
              <a:buSzPts val="2000"/>
              <a:buChar char="●"/>
            </a:pPr>
            <a:r>
              <a:rPr lang="en" sz="2000">
                <a:solidFill>
                  <a:srgbClr val="3A3A3A"/>
                </a:solidFill>
              </a:rPr>
              <a:t>Reach out to the person being targeted to support them.</a:t>
            </a:r>
            <a:endParaRPr sz="2000">
              <a:solidFill>
                <a:srgbClr val="3A3A3A"/>
              </a:solidFill>
            </a:endParaRPr>
          </a:p>
          <a:p>
            <a:pPr marL="698500" lvl="0" indent="-355600" algn="l" rtl="0">
              <a:lnSpc>
                <a:spcPct val="200000"/>
              </a:lnSpc>
              <a:spcBef>
                <a:spcPts val="0"/>
              </a:spcBef>
              <a:spcAft>
                <a:spcPts val="0"/>
              </a:spcAft>
              <a:buClr>
                <a:srgbClr val="3A3A3A"/>
              </a:buClr>
              <a:buSzPts val="2000"/>
              <a:buChar char="●"/>
            </a:pPr>
            <a:r>
              <a:rPr lang="en" sz="2000">
                <a:solidFill>
                  <a:srgbClr val="3A3A3A"/>
                </a:solidFill>
              </a:rPr>
              <a:t>Tell a trusted adult about the situation.</a:t>
            </a:r>
            <a:endParaRPr sz="2000">
              <a:solidFill>
                <a:srgbClr val="3A3A3A"/>
              </a:solidFill>
            </a:endParaRPr>
          </a:p>
          <a:p>
            <a:pPr marL="698500" lvl="0" indent="-355600" algn="l" rtl="0">
              <a:lnSpc>
                <a:spcPct val="200000"/>
              </a:lnSpc>
              <a:spcBef>
                <a:spcPts val="0"/>
              </a:spcBef>
              <a:spcAft>
                <a:spcPts val="0"/>
              </a:spcAft>
              <a:buClr>
                <a:srgbClr val="3A3A3A"/>
              </a:buClr>
              <a:buSzPts val="2000"/>
              <a:buChar char="●"/>
            </a:pPr>
            <a:r>
              <a:rPr lang="en" sz="2000">
                <a:solidFill>
                  <a:srgbClr val="3A3A3A"/>
                </a:solidFill>
              </a:rPr>
              <a:t>Report or flag the post to the website or app. </a:t>
            </a:r>
            <a:endParaRPr sz="2000">
              <a:solidFill>
                <a:srgbClr val="3A3A3A"/>
              </a:solidFill>
            </a:endParaRPr>
          </a:p>
          <a:p>
            <a:pPr marL="698500" lvl="0" indent="-355600" algn="l" rtl="0">
              <a:lnSpc>
                <a:spcPct val="200000"/>
              </a:lnSpc>
              <a:spcBef>
                <a:spcPts val="0"/>
              </a:spcBef>
              <a:spcAft>
                <a:spcPts val="0"/>
              </a:spcAft>
              <a:buClr>
                <a:srgbClr val="3A3A3A"/>
              </a:buClr>
              <a:buSzPts val="2000"/>
              <a:buChar char="●"/>
            </a:pPr>
            <a:r>
              <a:rPr lang="en" sz="2000">
                <a:solidFill>
                  <a:srgbClr val="3A3A3A"/>
                </a:solidFill>
              </a:rPr>
              <a:t>Raise awareness about hate speech at school or in your community.</a:t>
            </a:r>
            <a:endParaRPr sz="1600" b="1" u="sng">
              <a:solidFill>
                <a:schemeClr val="dk1"/>
              </a:solidFill>
            </a:endParaRPr>
          </a:p>
        </p:txBody>
      </p:sp>
      <p:pic>
        <p:nvPicPr>
          <p:cNvPr id="140" name="Google Shape;140;p18"/>
          <p:cNvPicPr preferRelativeResize="0"/>
          <p:nvPr/>
        </p:nvPicPr>
        <p:blipFill>
          <a:blip r:embed="rId3">
            <a:alphaModFix/>
          </a:blip>
          <a:stretch>
            <a:fillRect/>
          </a:stretch>
        </p:blipFill>
        <p:spPr>
          <a:xfrm>
            <a:off x="215474" y="198950"/>
            <a:ext cx="354105" cy="336900"/>
          </a:xfrm>
          <a:prstGeom prst="rect">
            <a:avLst/>
          </a:prstGeom>
          <a:noFill/>
          <a:ln>
            <a:noFill/>
          </a:ln>
        </p:spPr>
      </p:pic>
      <p:sp>
        <p:nvSpPr>
          <p:cNvPr id="141" name="Google Shape;141;p18"/>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REFLECT</a:t>
            </a:r>
            <a:endParaRPr sz="1200">
              <a:latin typeface="Rubik"/>
              <a:ea typeface="Rubik"/>
              <a:cs typeface="Rubik"/>
              <a:sym typeface="Rubik"/>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pic>
        <p:nvPicPr>
          <p:cNvPr id="146" name="Google Shape;146;p19"/>
          <p:cNvPicPr preferRelativeResize="0"/>
          <p:nvPr/>
        </p:nvPicPr>
        <p:blipFill>
          <a:blip r:embed="rId3">
            <a:alphaModFix/>
          </a:blip>
          <a:stretch>
            <a:fillRect/>
          </a:stretch>
        </p:blipFill>
        <p:spPr>
          <a:xfrm>
            <a:off x="2774725" y="1967275"/>
            <a:ext cx="3594550" cy="1208925"/>
          </a:xfrm>
          <a:prstGeom prst="rect">
            <a:avLst/>
          </a:prstGeom>
          <a:noFill/>
          <a:ln>
            <a:noFill/>
          </a:ln>
        </p:spPr>
      </p:pic>
      <p:pic>
        <p:nvPicPr>
          <p:cNvPr id="147" name="Google Shape;147;p19"/>
          <p:cNvPicPr preferRelativeResize="0"/>
          <p:nvPr/>
        </p:nvPicPr>
        <p:blipFill rotWithShape="1">
          <a:blip r:embed="rId4">
            <a:alphaModFix/>
          </a:blip>
          <a:srcRect/>
          <a:stretch/>
        </p:blipFill>
        <p:spPr>
          <a:xfrm rot="-1392061">
            <a:off x="2883465" y="2239404"/>
            <a:ext cx="504571" cy="655570"/>
          </a:xfrm>
          <a:prstGeom prst="rect">
            <a:avLst/>
          </a:prstGeom>
          <a:noFill/>
          <a:ln>
            <a:noFill/>
          </a:ln>
        </p:spPr>
      </p:pic>
      <p:pic>
        <p:nvPicPr>
          <p:cNvPr id="148" name="Google Shape;148;p19"/>
          <p:cNvPicPr preferRelativeResize="0"/>
          <p:nvPr/>
        </p:nvPicPr>
        <p:blipFill rotWithShape="1">
          <a:blip r:embed="rId4">
            <a:alphaModFix/>
          </a:blip>
          <a:srcRect/>
          <a:stretch/>
        </p:blipFill>
        <p:spPr>
          <a:xfrm rot="9549140">
            <a:off x="5764565" y="2239397"/>
            <a:ext cx="504571" cy="65557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6"/>
          <p:cNvSpPr txBox="1"/>
          <p:nvPr/>
        </p:nvSpPr>
        <p:spPr>
          <a:xfrm>
            <a:off x="0" y="2182375"/>
            <a:ext cx="9144000" cy="755100"/>
          </a:xfrm>
          <a:prstGeom prst="rect">
            <a:avLst/>
          </a:prstGeom>
          <a:noFill/>
          <a:ln>
            <a:noFill/>
          </a:ln>
        </p:spPr>
        <p:txBody>
          <a:bodyPr spcFirstLastPara="1" wrap="square" lIns="81550" tIns="40750" rIns="81550" bIns="40750" anchor="t" anchorCtr="0">
            <a:noAutofit/>
          </a:bodyPr>
          <a:lstStyle/>
          <a:p>
            <a:pPr marL="0" lvl="0" indent="457200" algn="ctr" rtl="0">
              <a:spcBef>
                <a:spcPts val="0"/>
              </a:spcBef>
              <a:spcAft>
                <a:spcPts val="0"/>
              </a:spcAft>
              <a:buClr>
                <a:schemeClr val="dk1"/>
              </a:buClr>
              <a:buSzPts val="1100"/>
              <a:buFont typeface="Arial"/>
              <a:buNone/>
            </a:pPr>
            <a:r>
              <a:rPr lang="en" sz="2400" b="1">
                <a:solidFill>
                  <a:srgbClr val="683FF2"/>
                </a:solidFill>
                <a:latin typeface="Indie Flower"/>
                <a:ea typeface="Indie Flower"/>
                <a:cs typeface="Indie Flower"/>
                <a:sym typeface="Indie Flower"/>
              </a:rPr>
              <a:t>How should you respond to </a:t>
            </a:r>
            <a:br>
              <a:rPr lang="en" sz="2400" b="1">
                <a:solidFill>
                  <a:srgbClr val="683FF2"/>
                </a:solidFill>
                <a:latin typeface="Indie Flower"/>
                <a:ea typeface="Indie Flower"/>
                <a:cs typeface="Indie Flower"/>
                <a:sym typeface="Indie Flower"/>
              </a:rPr>
            </a:br>
            <a:r>
              <a:rPr lang="en" sz="2400" b="1">
                <a:solidFill>
                  <a:srgbClr val="683FF2"/>
                </a:solidFill>
                <a:latin typeface="Indie Flower"/>
                <a:ea typeface="Indie Flower"/>
                <a:cs typeface="Indie Flower"/>
                <a:sym typeface="Indie Flower"/>
              </a:rPr>
              <a:t>online hate speech?</a:t>
            </a:r>
            <a:endParaRPr sz="2400" b="1">
              <a:solidFill>
                <a:srgbClr val="683FF2"/>
              </a:solidFill>
              <a:latin typeface="Indie Flower"/>
              <a:ea typeface="Indie Flower"/>
              <a:cs typeface="Indie Flower"/>
              <a:sym typeface="Indie Flower"/>
            </a:endParaRPr>
          </a:p>
        </p:txBody>
      </p:sp>
      <p:pic>
        <p:nvPicPr>
          <p:cNvPr id="36" name="Google Shape;36;p6"/>
          <p:cNvPicPr preferRelativeResize="0"/>
          <p:nvPr/>
        </p:nvPicPr>
        <p:blipFill rotWithShape="1">
          <a:blip r:embed="rId3">
            <a:alphaModFix/>
          </a:blip>
          <a:srcRect/>
          <a:stretch/>
        </p:blipFill>
        <p:spPr>
          <a:xfrm>
            <a:off x="2791100" y="2090228"/>
            <a:ext cx="259295" cy="336900"/>
          </a:xfrm>
          <a:prstGeom prst="rect">
            <a:avLst/>
          </a:prstGeom>
          <a:noFill/>
          <a:ln>
            <a:noFill/>
          </a:ln>
        </p:spPr>
      </p:pic>
      <p:pic>
        <p:nvPicPr>
          <p:cNvPr id="37" name="Google Shape;37;p6"/>
          <p:cNvPicPr preferRelativeResize="0"/>
          <p:nvPr/>
        </p:nvPicPr>
        <p:blipFill rotWithShape="1">
          <a:blip r:embed="rId3">
            <a:alphaModFix/>
          </a:blip>
          <a:srcRect/>
          <a:stretch/>
        </p:blipFill>
        <p:spPr>
          <a:xfrm rot="10800000">
            <a:off x="5838025" y="2764353"/>
            <a:ext cx="259295" cy="336900"/>
          </a:xfrm>
          <a:prstGeom prst="rect">
            <a:avLst/>
          </a:prstGeom>
          <a:noFill/>
          <a:ln>
            <a:noFill/>
          </a:ln>
        </p:spPr>
      </p:pic>
      <p:sp>
        <p:nvSpPr>
          <p:cNvPr id="38" name="Google Shape;38;p6"/>
          <p:cNvSpPr txBox="1"/>
          <p:nvPr/>
        </p:nvSpPr>
        <p:spPr>
          <a:xfrm>
            <a:off x="0" y="1231400"/>
            <a:ext cx="9144000" cy="6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a:solidFill>
                  <a:srgbClr val="000000"/>
                </a:solidFill>
                <a:latin typeface="Rubik"/>
                <a:ea typeface="Rubik"/>
                <a:cs typeface="Rubik"/>
                <a:sym typeface="Rubik"/>
              </a:rPr>
              <a:t>Essential Question</a:t>
            </a:r>
            <a:endParaRPr sz="3000">
              <a:latin typeface="Rubik"/>
              <a:ea typeface="Rubik"/>
              <a:cs typeface="Rubik"/>
              <a:sym typeface="Rubi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7"/>
          <p:cNvSpPr txBox="1"/>
          <p:nvPr/>
        </p:nvSpPr>
        <p:spPr>
          <a:xfrm>
            <a:off x="0" y="543792"/>
            <a:ext cx="9144000" cy="423300"/>
          </a:xfrm>
          <a:prstGeom prst="rect">
            <a:avLst/>
          </a:prstGeom>
          <a:noFill/>
          <a:ln>
            <a:noFill/>
          </a:ln>
        </p:spPr>
        <p:txBody>
          <a:bodyPr spcFirstLastPara="1" wrap="square" lIns="68575" tIns="68575" rIns="68575" bIns="68575" anchor="ctr" anchorCtr="0">
            <a:noAutofit/>
          </a:bodyPr>
          <a:lstStyle/>
          <a:p>
            <a:pPr marL="0" lvl="0" indent="0" algn="ctr" rtl="0">
              <a:lnSpc>
                <a:spcPct val="90000"/>
              </a:lnSpc>
              <a:spcBef>
                <a:spcPts val="0"/>
              </a:spcBef>
              <a:spcAft>
                <a:spcPts val="0"/>
              </a:spcAft>
              <a:buNone/>
            </a:pPr>
            <a:r>
              <a:rPr lang="en" sz="3000">
                <a:latin typeface="Rubik"/>
                <a:ea typeface="Rubik"/>
                <a:cs typeface="Rubik"/>
                <a:sym typeface="Rubik"/>
              </a:rPr>
              <a:t>Learning Objectives</a:t>
            </a:r>
            <a:endParaRPr sz="3000">
              <a:latin typeface="Rubik"/>
              <a:ea typeface="Rubik"/>
              <a:cs typeface="Rubik"/>
              <a:sym typeface="Rubik"/>
            </a:endParaRPr>
          </a:p>
        </p:txBody>
      </p:sp>
      <p:sp>
        <p:nvSpPr>
          <p:cNvPr id="44" name="Google Shape;44;p7"/>
          <p:cNvSpPr txBox="1"/>
          <p:nvPr/>
        </p:nvSpPr>
        <p:spPr>
          <a:xfrm>
            <a:off x="2239625" y="1303175"/>
            <a:ext cx="5724900" cy="2868300"/>
          </a:xfrm>
          <a:prstGeom prst="rect">
            <a:avLst/>
          </a:prstGeom>
          <a:noFill/>
          <a:ln>
            <a:noFill/>
          </a:ln>
        </p:spPr>
        <p:txBody>
          <a:bodyPr spcFirstLastPara="1" wrap="square" lIns="68575" tIns="68575" rIns="68575" bIns="68575" anchor="t" anchorCtr="0">
            <a:noAutofit/>
          </a:bodyPr>
          <a:lstStyle/>
          <a:p>
            <a:pPr marL="0" lvl="0" indent="0" algn="l" rtl="0">
              <a:spcBef>
                <a:spcPts val="0"/>
              </a:spcBef>
              <a:spcAft>
                <a:spcPts val="0"/>
              </a:spcAft>
              <a:buNone/>
            </a:pPr>
            <a:r>
              <a:rPr lang="en" sz="2000">
                <a:latin typeface="Lato"/>
                <a:ea typeface="Lato"/>
                <a:cs typeface="Lato"/>
                <a:sym typeface="Lato"/>
              </a:rPr>
              <a:t>Examine and respond to a piece of artwork about the power of technology. </a:t>
            </a:r>
            <a:endParaRPr sz="2000">
              <a:latin typeface="Lato"/>
              <a:ea typeface="Lato"/>
              <a:cs typeface="Lato"/>
              <a:sym typeface="Lato"/>
            </a:endParaRPr>
          </a:p>
          <a:p>
            <a:pPr marL="0" lvl="0" indent="0" algn="l" rtl="0">
              <a:spcBef>
                <a:spcPts val="600"/>
              </a:spcBef>
              <a:spcAft>
                <a:spcPts val="0"/>
              </a:spcAft>
              <a:buNone/>
            </a:pPr>
            <a:endParaRPr sz="2000">
              <a:latin typeface="Lato"/>
              <a:ea typeface="Lato"/>
              <a:cs typeface="Lato"/>
              <a:sym typeface="Lato"/>
            </a:endParaRPr>
          </a:p>
          <a:p>
            <a:pPr marL="0" lvl="0" indent="0" algn="l" rtl="0">
              <a:spcBef>
                <a:spcPts val="600"/>
              </a:spcBef>
              <a:spcAft>
                <a:spcPts val="0"/>
              </a:spcAft>
              <a:buNone/>
            </a:pPr>
            <a:r>
              <a:rPr lang="en" sz="2000">
                <a:latin typeface="Lato"/>
                <a:ea typeface="Lato"/>
                <a:cs typeface="Lato"/>
                <a:sym typeface="Lato"/>
              </a:rPr>
              <a:t>Analyze an online hate speech dilemma using the Feelings &amp; Options steps. </a:t>
            </a:r>
            <a:endParaRPr sz="2000">
              <a:latin typeface="Lato"/>
              <a:ea typeface="Lato"/>
              <a:cs typeface="Lato"/>
              <a:sym typeface="Lato"/>
            </a:endParaRPr>
          </a:p>
          <a:p>
            <a:pPr marL="0" lvl="0" indent="0" algn="l" rtl="0">
              <a:spcBef>
                <a:spcPts val="600"/>
              </a:spcBef>
              <a:spcAft>
                <a:spcPts val="0"/>
              </a:spcAft>
              <a:buNone/>
            </a:pPr>
            <a:endParaRPr sz="2000">
              <a:latin typeface="Lato"/>
              <a:ea typeface="Lato"/>
              <a:cs typeface="Lato"/>
              <a:sym typeface="Lato"/>
            </a:endParaRPr>
          </a:p>
          <a:p>
            <a:pPr marL="0" lvl="0" indent="0" algn="l" rtl="0">
              <a:spcBef>
                <a:spcPts val="600"/>
              </a:spcBef>
              <a:spcAft>
                <a:spcPts val="0"/>
              </a:spcAft>
              <a:buNone/>
            </a:pPr>
            <a:r>
              <a:rPr lang="en" sz="2000">
                <a:latin typeface="Lato"/>
                <a:ea typeface="Lato"/>
                <a:cs typeface="Lato"/>
                <a:sym typeface="Lato"/>
              </a:rPr>
              <a:t>Identify specific actions to positively affect a situation involving hate speech.</a:t>
            </a:r>
            <a:endParaRPr sz="2000">
              <a:latin typeface="Lato"/>
              <a:ea typeface="Lato"/>
              <a:cs typeface="Lato"/>
              <a:sym typeface="Lato"/>
            </a:endParaRPr>
          </a:p>
        </p:txBody>
      </p:sp>
      <p:pic>
        <p:nvPicPr>
          <p:cNvPr id="45" name="Google Shape;45;p7"/>
          <p:cNvPicPr preferRelativeResize="0"/>
          <p:nvPr/>
        </p:nvPicPr>
        <p:blipFill>
          <a:blip r:embed="rId3">
            <a:alphaModFix/>
          </a:blip>
          <a:stretch>
            <a:fillRect/>
          </a:stretch>
        </p:blipFill>
        <p:spPr>
          <a:xfrm>
            <a:off x="1239213" y="1906586"/>
            <a:ext cx="473007" cy="473008"/>
          </a:xfrm>
          <a:prstGeom prst="rect">
            <a:avLst/>
          </a:prstGeom>
          <a:noFill/>
          <a:ln>
            <a:noFill/>
          </a:ln>
        </p:spPr>
      </p:pic>
      <p:pic>
        <p:nvPicPr>
          <p:cNvPr id="46" name="Google Shape;46;p7"/>
          <p:cNvPicPr preferRelativeResize="0"/>
          <p:nvPr/>
        </p:nvPicPr>
        <p:blipFill>
          <a:blip r:embed="rId3">
            <a:alphaModFix/>
          </a:blip>
          <a:stretch>
            <a:fillRect/>
          </a:stretch>
        </p:blipFill>
        <p:spPr>
          <a:xfrm>
            <a:off x="1239213" y="3000954"/>
            <a:ext cx="473007" cy="473008"/>
          </a:xfrm>
          <a:prstGeom prst="rect">
            <a:avLst/>
          </a:prstGeom>
          <a:noFill/>
          <a:ln>
            <a:noFill/>
          </a:ln>
        </p:spPr>
      </p:pic>
      <p:sp>
        <p:nvSpPr>
          <p:cNvPr id="47" name="Google Shape;47;p7"/>
          <p:cNvSpPr/>
          <p:nvPr/>
        </p:nvSpPr>
        <p:spPr>
          <a:xfrm>
            <a:off x="1172975" y="1285275"/>
            <a:ext cx="605400" cy="621300"/>
          </a:xfrm>
          <a:prstGeom prst="ellipse">
            <a:avLst/>
          </a:prstGeom>
          <a:solidFill>
            <a:srgbClr val="413FE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300"/>
              <a:buFont typeface="Lato"/>
              <a:buNone/>
            </a:pPr>
            <a:r>
              <a:rPr lang="en" sz="3000" b="1">
                <a:solidFill>
                  <a:srgbClr val="FFFFFF"/>
                </a:solidFill>
                <a:latin typeface="Indie Flower"/>
                <a:ea typeface="Indie Flower"/>
                <a:cs typeface="Indie Flower"/>
                <a:sym typeface="Indie Flower"/>
              </a:rPr>
              <a:t>l</a:t>
            </a:r>
            <a:endParaRPr sz="3000">
              <a:latin typeface="Indie Flower"/>
              <a:ea typeface="Indie Flower"/>
              <a:cs typeface="Indie Flower"/>
              <a:sym typeface="Indie Flower"/>
            </a:endParaRPr>
          </a:p>
        </p:txBody>
      </p:sp>
      <p:sp>
        <p:nvSpPr>
          <p:cNvPr id="48" name="Google Shape;48;p7"/>
          <p:cNvSpPr/>
          <p:nvPr/>
        </p:nvSpPr>
        <p:spPr>
          <a:xfrm>
            <a:off x="1172975" y="2379624"/>
            <a:ext cx="605400" cy="621300"/>
          </a:xfrm>
          <a:prstGeom prst="ellipse">
            <a:avLst/>
          </a:prstGeom>
          <a:solidFill>
            <a:srgbClr val="683F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300"/>
              <a:buFont typeface="Lato"/>
              <a:buNone/>
            </a:pPr>
            <a:r>
              <a:rPr lang="en" sz="3000" b="1" i="0" u="none" strike="noStrike" cap="none">
                <a:solidFill>
                  <a:srgbClr val="FFFFFF"/>
                </a:solidFill>
                <a:latin typeface="Indie Flower"/>
                <a:ea typeface="Indie Flower"/>
                <a:cs typeface="Indie Flower"/>
                <a:sym typeface="Indie Flower"/>
              </a:rPr>
              <a:t>2</a:t>
            </a:r>
            <a:endParaRPr sz="3000">
              <a:latin typeface="Indie Flower"/>
              <a:ea typeface="Indie Flower"/>
              <a:cs typeface="Indie Flower"/>
              <a:sym typeface="Indie Flower"/>
            </a:endParaRPr>
          </a:p>
        </p:txBody>
      </p:sp>
      <p:sp>
        <p:nvSpPr>
          <p:cNvPr id="49" name="Google Shape;49;p7"/>
          <p:cNvSpPr/>
          <p:nvPr/>
        </p:nvSpPr>
        <p:spPr>
          <a:xfrm>
            <a:off x="1172975" y="3473974"/>
            <a:ext cx="605400" cy="621300"/>
          </a:xfrm>
          <a:prstGeom prst="ellipse">
            <a:avLst/>
          </a:prstGeom>
          <a:solidFill>
            <a:srgbClr val="AE29A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300"/>
              <a:buFont typeface="Lato"/>
              <a:buNone/>
            </a:pPr>
            <a:r>
              <a:rPr lang="en" sz="3000" b="1" i="0" u="none" strike="noStrike" cap="none">
                <a:solidFill>
                  <a:srgbClr val="FFFFFF"/>
                </a:solidFill>
                <a:latin typeface="Indie Flower"/>
                <a:ea typeface="Indie Flower"/>
                <a:cs typeface="Indie Flower"/>
                <a:sym typeface="Indie Flower"/>
              </a:rPr>
              <a:t>3</a:t>
            </a:r>
            <a:endParaRPr sz="3000">
              <a:latin typeface="Indie Flower"/>
              <a:ea typeface="Indie Flower"/>
              <a:cs typeface="Indie Flower"/>
              <a:sym typeface="Indie Flowe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8"/>
          <p:cNvSpPr/>
          <p:nvPr/>
        </p:nvSpPr>
        <p:spPr>
          <a:xfrm>
            <a:off x="5109650" y="1271900"/>
            <a:ext cx="3601500" cy="3009300"/>
          </a:xfrm>
          <a:prstGeom prst="rect">
            <a:avLst/>
          </a:prstGeom>
          <a:noFill/>
          <a:ln>
            <a:noFill/>
          </a:ln>
        </p:spPr>
        <p:txBody>
          <a:bodyPr spcFirstLastPara="1" wrap="square" lIns="274300" tIns="182875" rIns="182875" bIns="182875" anchor="t" anchorCtr="0">
            <a:noAutofit/>
          </a:bodyPr>
          <a:lstStyle/>
          <a:p>
            <a:pPr marL="457200" lvl="0" indent="-355600" algn="l" rtl="0">
              <a:lnSpc>
                <a:spcPct val="112500"/>
              </a:lnSpc>
              <a:spcBef>
                <a:spcPts val="0"/>
              </a:spcBef>
              <a:spcAft>
                <a:spcPts val="0"/>
              </a:spcAft>
              <a:buClr>
                <a:srgbClr val="3A3A3A"/>
              </a:buClr>
              <a:buSzPts val="2000"/>
              <a:buFont typeface="Lato"/>
              <a:buAutoNum type="arabicPeriod"/>
            </a:pPr>
            <a:r>
              <a:rPr lang="en" sz="2000">
                <a:solidFill>
                  <a:srgbClr val="3A3A3A"/>
                </a:solidFill>
                <a:latin typeface="Lato"/>
                <a:ea typeface="Lato"/>
                <a:cs typeface="Lato"/>
                <a:sym typeface="Lato"/>
              </a:rPr>
              <a:t>What do you see?</a:t>
            </a:r>
            <a:endParaRPr sz="2000">
              <a:solidFill>
                <a:srgbClr val="3A3A3A"/>
              </a:solidFill>
              <a:latin typeface="Lato"/>
              <a:ea typeface="Lato"/>
              <a:cs typeface="Lato"/>
              <a:sym typeface="Lato"/>
            </a:endParaRPr>
          </a:p>
          <a:p>
            <a:pPr marL="457200" lvl="0" indent="0" algn="l" rtl="0">
              <a:lnSpc>
                <a:spcPct val="112500"/>
              </a:lnSpc>
              <a:spcBef>
                <a:spcPts val="0"/>
              </a:spcBef>
              <a:spcAft>
                <a:spcPts val="0"/>
              </a:spcAft>
              <a:buNone/>
            </a:pPr>
            <a:endParaRPr sz="2000">
              <a:solidFill>
                <a:srgbClr val="3A3A3A"/>
              </a:solidFill>
              <a:latin typeface="Lato"/>
              <a:ea typeface="Lato"/>
              <a:cs typeface="Lato"/>
              <a:sym typeface="Lato"/>
            </a:endParaRPr>
          </a:p>
          <a:p>
            <a:pPr marL="457200" lvl="0" indent="-355600" algn="l" rtl="0">
              <a:lnSpc>
                <a:spcPct val="112500"/>
              </a:lnSpc>
              <a:spcBef>
                <a:spcPts val="0"/>
              </a:spcBef>
              <a:spcAft>
                <a:spcPts val="0"/>
              </a:spcAft>
              <a:buClr>
                <a:srgbClr val="3A3A3A"/>
              </a:buClr>
              <a:buSzPts val="2000"/>
              <a:buFont typeface="Lato"/>
              <a:buAutoNum type="arabicPeriod"/>
            </a:pPr>
            <a:r>
              <a:rPr lang="en" sz="2000">
                <a:solidFill>
                  <a:srgbClr val="3A3A3A"/>
                </a:solidFill>
                <a:latin typeface="Lato"/>
                <a:ea typeface="Lato"/>
                <a:cs typeface="Lato"/>
                <a:sym typeface="Lato"/>
              </a:rPr>
              <a:t>What do you think about what you see?</a:t>
            </a:r>
            <a:endParaRPr sz="2000">
              <a:solidFill>
                <a:srgbClr val="3A3A3A"/>
              </a:solidFill>
              <a:latin typeface="Lato"/>
              <a:ea typeface="Lato"/>
              <a:cs typeface="Lato"/>
              <a:sym typeface="Lato"/>
            </a:endParaRPr>
          </a:p>
          <a:p>
            <a:pPr marL="457200" lvl="0" indent="0" algn="l" rtl="0">
              <a:lnSpc>
                <a:spcPct val="112500"/>
              </a:lnSpc>
              <a:spcBef>
                <a:spcPts val="0"/>
              </a:spcBef>
              <a:spcAft>
                <a:spcPts val="0"/>
              </a:spcAft>
              <a:buNone/>
            </a:pPr>
            <a:endParaRPr sz="2000">
              <a:solidFill>
                <a:srgbClr val="3A3A3A"/>
              </a:solidFill>
              <a:latin typeface="Lato"/>
              <a:ea typeface="Lato"/>
              <a:cs typeface="Lato"/>
              <a:sym typeface="Lato"/>
            </a:endParaRPr>
          </a:p>
          <a:p>
            <a:pPr marL="457200" lvl="0" indent="-355600" algn="l" rtl="0">
              <a:lnSpc>
                <a:spcPct val="112500"/>
              </a:lnSpc>
              <a:spcBef>
                <a:spcPts val="0"/>
              </a:spcBef>
              <a:spcAft>
                <a:spcPts val="0"/>
              </a:spcAft>
              <a:buClr>
                <a:srgbClr val="3A3A3A"/>
              </a:buClr>
              <a:buSzPts val="2000"/>
              <a:buFont typeface="Lato"/>
              <a:buAutoNum type="arabicPeriod"/>
            </a:pPr>
            <a:r>
              <a:rPr lang="en" sz="2000">
                <a:solidFill>
                  <a:srgbClr val="3A3A3A"/>
                </a:solidFill>
                <a:latin typeface="Lato"/>
                <a:ea typeface="Lato"/>
                <a:cs typeface="Lato"/>
                <a:sym typeface="Lato"/>
              </a:rPr>
              <a:t>What does the artwork make you wonder?</a:t>
            </a:r>
            <a:endParaRPr sz="2000">
              <a:solidFill>
                <a:srgbClr val="3A3A3A"/>
              </a:solidFill>
              <a:latin typeface="Lato"/>
              <a:ea typeface="Lato"/>
              <a:cs typeface="Lato"/>
              <a:sym typeface="Lato"/>
            </a:endParaRPr>
          </a:p>
        </p:txBody>
      </p:sp>
      <p:sp>
        <p:nvSpPr>
          <p:cNvPr id="55" name="Google Shape;55;p8"/>
          <p:cNvSpPr txBox="1"/>
          <p:nvPr/>
        </p:nvSpPr>
        <p:spPr>
          <a:xfrm>
            <a:off x="0" y="848592"/>
            <a:ext cx="9144000" cy="423300"/>
          </a:xfrm>
          <a:prstGeom prst="rect">
            <a:avLst/>
          </a:prstGeom>
          <a:noFill/>
          <a:ln>
            <a:noFill/>
          </a:ln>
        </p:spPr>
        <p:txBody>
          <a:bodyPr spcFirstLastPara="1" wrap="square" lIns="68575" tIns="68575" rIns="68575" bIns="68575" anchor="ctr" anchorCtr="0">
            <a:noAutofit/>
          </a:bodyPr>
          <a:lstStyle/>
          <a:p>
            <a:pPr marL="0" lvl="0" indent="0" algn="ctr" rtl="0">
              <a:lnSpc>
                <a:spcPct val="90000"/>
              </a:lnSpc>
              <a:spcBef>
                <a:spcPts val="0"/>
              </a:spcBef>
              <a:spcAft>
                <a:spcPts val="0"/>
              </a:spcAft>
              <a:buNone/>
            </a:pPr>
            <a:endParaRPr sz="3000">
              <a:latin typeface="Rubik"/>
              <a:ea typeface="Rubik"/>
              <a:cs typeface="Rubik"/>
              <a:sym typeface="Rubik"/>
            </a:endParaRPr>
          </a:p>
        </p:txBody>
      </p:sp>
      <p:pic>
        <p:nvPicPr>
          <p:cNvPr id="56" name="Google Shape;56;p8"/>
          <p:cNvPicPr preferRelativeResize="0"/>
          <p:nvPr/>
        </p:nvPicPr>
        <p:blipFill>
          <a:blip r:embed="rId3">
            <a:alphaModFix/>
          </a:blip>
          <a:stretch>
            <a:fillRect/>
          </a:stretch>
        </p:blipFill>
        <p:spPr>
          <a:xfrm>
            <a:off x="1603525" y="589663"/>
            <a:ext cx="2848250" cy="3736775"/>
          </a:xfrm>
          <a:prstGeom prst="rect">
            <a:avLst/>
          </a:prstGeom>
          <a:noFill/>
          <a:ln>
            <a:noFill/>
          </a:ln>
        </p:spPr>
      </p:pic>
      <p:pic>
        <p:nvPicPr>
          <p:cNvPr id="57" name="Google Shape;57;p8"/>
          <p:cNvPicPr preferRelativeResize="0"/>
          <p:nvPr/>
        </p:nvPicPr>
        <p:blipFill>
          <a:blip r:embed="rId4">
            <a:alphaModFix/>
          </a:blip>
          <a:stretch>
            <a:fillRect/>
          </a:stretch>
        </p:blipFill>
        <p:spPr>
          <a:xfrm>
            <a:off x="215474" y="198950"/>
            <a:ext cx="354105" cy="336900"/>
          </a:xfrm>
          <a:prstGeom prst="rect">
            <a:avLst/>
          </a:prstGeom>
          <a:noFill/>
          <a:ln>
            <a:noFill/>
          </a:ln>
        </p:spPr>
      </p:pic>
      <p:sp>
        <p:nvSpPr>
          <p:cNvPr id="58" name="Google Shape;58;p8"/>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REFLECT</a:t>
            </a:r>
            <a:endParaRPr sz="1200">
              <a:latin typeface="Rubik"/>
              <a:ea typeface="Rubik"/>
              <a:cs typeface="Rubik"/>
              <a:sym typeface="Rubik"/>
            </a:endParaRPr>
          </a:p>
        </p:txBody>
      </p:sp>
      <p:sp>
        <p:nvSpPr>
          <p:cNvPr id="59" name="Google Shape;59;p8"/>
          <p:cNvSpPr txBox="1"/>
          <p:nvPr/>
        </p:nvSpPr>
        <p:spPr>
          <a:xfrm>
            <a:off x="1603525" y="4281200"/>
            <a:ext cx="2687100" cy="35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a:latin typeface="Lato"/>
                <a:ea typeface="Lato"/>
                <a:cs typeface="Lato"/>
                <a:sym typeface="Lato"/>
              </a:rPr>
              <a:t>Title: </a:t>
            </a:r>
            <a:r>
              <a:rPr lang="en" sz="900" i="1">
                <a:latin typeface="Lato"/>
                <a:ea typeface="Lato"/>
                <a:cs typeface="Lato"/>
                <a:sym typeface="Lato"/>
              </a:rPr>
              <a:t>Internetic</a:t>
            </a:r>
            <a:endParaRPr sz="900" i="1">
              <a:latin typeface="Lato"/>
              <a:ea typeface="Lato"/>
              <a:cs typeface="Lato"/>
              <a:sym typeface="Lato"/>
            </a:endParaRPr>
          </a:p>
          <a:p>
            <a:pPr marL="0" lvl="0" indent="0" algn="l" rtl="0">
              <a:spcBef>
                <a:spcPts val="0"/>
              </a:spcBef>
              <a:spcAft>
                <a:spcPts val="0"/>
              </a:spcAft>
              <a:buNone/>
            </a:pPr>
            <a:r>
              <a:rPr lang="en" sz="900">
                <a:latin typeface="Lato"/>
                <a:ea typeface="Lato"/>
                <a:cs typeface="Lato"/>
                <a:sym typeface="Lato"/>
              </a:rPr>
              <a:t>Artist:</a:t>
            </a:r>
            <a:r>
              <a:rPr lang="en" sz="900" b="1">
                <a:solidFill>
                  <a:srgbClr val="249910"/>
                </a:solidFill>
                <a:latin typeface="Lato"/>
                <a:ea typeface="Lato"/>
                <a:cs typeface="Lato"/>
                <a:sym typeface="Lato"/>
              </a:rPr>
              <a:t> </a:t>
            </a:r>
            <a:r>
              <a:rPr lang="en" sz="900" b="1">
                <a:solidFill>
                  <a:srgbClr val="249910"/>
                </a:solidFill>
                <a:uFill>
                  <a:noFill/>
                </a:uFill>
                <a:latin typeface="Lato"/>
                <a:ea typeface="Lato"/>
                <a:cs typeface="Lato"/>
                <a:sym typeface="Lato"/>
                <a:hlinkClick r:id="rId5">
                  <a:extLst>
                    <a:ext uri="{A12FA001-AC4F-418D-AE19-62706E023703}">
                      <ahyp:hlinkClr xmlns:ahyp="http://schemas.microsoft.com/office/drawing/2018/hyperlinkcolor" val="tx"/>
                    </a:ext>
                  </a:extLst>
                </a:hlinkClick>
              </a:rPr>
              <a:t>James</a:t>
            </a:r>
            <a:r>
              <a:rPr lang="en" sz="900" b="1">
                <a:solidFill>
                  <a:srgbClr val="249910"/>
                </a:solidFill>
                <a:uFill>
                  <a:noFill/>
                </a:uFill>
                <a:latin typeface="Lato"/>
                <a:ea typeface="Lato"/>
                <a:cs typeface="Lato"/>
                <a:sym typeface="Lato"/>
                <a:hlinkClick r:id="rId5">
                  <a:extLst>
                    <a:ext uri="{A12FA001-AC4F-418D-AE19-62706E023703}">
                      <ahyp:hlinkClr xmlns:ahyp="http://schemas.microsoft.com/office/drawing/2018/hyperlinkcolor" val="tx"/>
                    </a:ext>
                  </a:extLst>
                </a:hlinkClick>
              </a:rPr>
              <a:t> Joyce</a:t>
            </a:r>
            <a:endParaRPr sz="900" b="1">
              <a:solidFill>
                <a:srgbClr val="249910"/>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9"/>
          <p:cNvSpPr txBox="1"/>
          <p:nvPr/>
        </p:nvSpPr>
        <p:spPr>
          <a:xfrm>
            <a:off x="887850" y="2187300"/>
            <a:ext cx="7368300" cy="768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50"/>
              </a:spcBef>
              <a:spcAft>
                <a:spcPts val="1000"/>
              </a:spcAft>
              <a:buClr>
                <a:schemeClr val="dk1"/>
              </a:buClr>
              <a:buSzPts val="1100"/>
              <a:buFont typeface="Arial"/>
              <a:buNone/>
            </a:pPr>
            <a:r>
              <a:rPr lang="en" sz="2400">
                <a:solidFill>
                  <a:schemeClr val="dk1"/>
                </a:solidFill>
                <a:latin typeface="Lato"/>
                <a:ea typeface="Lato"/>
                <a:cs typeface="Lato"/>
                <a:sym typeface="Lato"/>
              </a:rPr>
              <a:t>An attack using any form of communication targeting a person or people because of a group they belong to -- race, gender, religion, ability, sexual orientation, etc.</a:t>
            </a:r>
            <a:endParaRPr sz="2400">
              <a:latin typeface="Lato"/>
              <a:ea typeface="Lato"/>
              <a:cs typeface="Lato"/>
              <a:sym typeface="Lato"/>
            </a:endParaRPr>
          </a:p>
        </p:txBody>
      </p:sp>
      <p:sp>
        <p:nvSpPr>
          <p:cNvPr id="65" name="Google Shape;65;p9"/>
          <p:cNvSpPr txBox="1"/>
          <p:nvPr/>
        </p:nvSpPr>
        <p:spPr>
          <a:xfrm>
            <a:off x="887850" y="1020500"/>
            <a:ext cx="34635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4000">
                <a:latin typeface="Rubik"/>
                <a:ea typeface="Rubik"/>
                <a:cs typeface="Rubik"/>
                <a:sym typeface="Rubik"/>
              </a:rPr>
              <a:t>Hate speech</a:t>
            </a:r>
            <a:endParaRPr sz="4000">
              <a:latin typeface="Rubik"/>
              <a:ea typeface="Rubik"/>
              <a:cs typeface="Rubik"/>
              <a:sym typeface="Rubik"/>
            </a:endParaRPr>
          </a:p>
        </p:txBody>
      </p:sp>
      <p:pic>
        <p:nvPicPr>
          <p:cNvPr id="66" name="Google Shape;66;p9"/>
          <p:cNvPicPr preferRelativeResize="0"/>
          <p:nvPr/>
        </p:nvPicPr>
        <p:blipFill>
          <a:blip r:embed="rId3">
            <a:alphaModFix/>
          </a:blip>
          <a:stretch>
            <a:fillRect/>
          </a:stretch>
        </p:blipFill>
        <p:spPr>
          <a:xfrm>
            <a:off x="823375" y="1516125"/>
            <a:ext cx="3527975" cy="614475"/>
          </a:xfrm>
          <a:prstGeom prst="rect">
            <a:avLst/>
          </a:prstGeom>
          <a:noFill/>
          <a:ln>
            <a:noFill/>
          </a:ln>
        </p:spPr>
      </p:pic>
      <p:pic>
        <p:nvPicPr>
          <p:cNvPr id="67" name="Google Shape;67;p9"/>
          <p:cNvPicPr preferRelativeResize="0"/>
          <p:nvPr/>
        </p:nvPicPr>
        <p:blipFill rotWithShape="1">
          <a:blip r:embed="rId4">
            <a:alphaModFix/>
          </a:blip>
          <a:srcRect l="39" r="29"/>
          <a:stretch/>
        </p:blipFill>
        <p:spPr>
          <a:xfrm>
            <a:off x="198825" y="205553"/>
            <a:ext cx="294540" cy="323700"/>
          </a:xfrm>
          <a:prstGeom prst="rect">
            <a:avLst/>
          </a:prstGeom>
          <a:noFill/>
          <a:ln>
            <a:noFill/>
          </a:ln>
        </p:spPr>
      </p:pic>
      <p:sp>
        <p:nvSpPr>
          <p:cNvPr id="68" name="Google Shape;68;p9"/>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0"/>
          <p:cNvSpPr txBox="1"/>
          <p:nvPr/>
        </p:nvSpPr>
        <p:spPr>
          <a:xfrm>
            <a:off x="887850" y="2187300"/>
            <a:ext cx="7368300" cy="768900"/>
          </a:xfrm>
          <a:prstGeom prst="rect">
            <a:avLst/>
          </a:prstGeom>
          <a:noFill/>
          <a:ln>
            <a:noFill/>
          </a:ln>
        </p:spPr>
        <p:txBody>
          <a:bodyPr spcFirstLastPara="1" wrap="square" lIns="91425" tIns="91425" rIns="91425" bIns="91425" anchor="t" anchorCtr="0">
            <a:noAutofit/>
          </a:bodyPr>
          <a:lstStyle/>
          <a:p>
            <a:pPr marL="0" lvl="0" indent="0" algn="l" rtl="0">
              <a:lnSpc>
                <a:spcPct val="112500"/>
              </a:lnSpc>
              <a:spcBef>
                <a:spcPts val="0"/>
              </a:spcBef>
              <a:spcAft>
                <a:spcPts val="0"/>
              </a:spcAft>
              <a:buClr>
                <a:schemeClr val="dk1"/>
              </a:buClr>
              <a:buSzPts val="1100"/>
              <a:buFont typeface="Arial"/>
              <a:buNone/>
            </a:pPr>
            <a:r>
              <a:rPr lang="en" sz="2400">
                <a:solidFill>
                  <a:srgbClr val="3A3A3A"/>
                </a:solidFill>
                <a:latin typeface="Lato"/>
                <a:ea typeface="Lato"/>
                <a:cs typeface="Lato"/>
                <a:sym typeface="Lato"/>
              </a:rPr>
              <a:t>Without a name or other information that identifies a person</a:t>
            </a:r>
            <a:endParaRPr sz="2400">
              <a:solidFill>
                <a:srgbClr val="3A3A3A"/>
              </a:solidFill>
              <a:latin typeface="Lato"/>
              <a:ea typeface="Lato"/>
              <a:cs typeface="Lato"/>
              <a:sym typeface="Lato"/>
            </a:endParaRPr>
          </a:p>
          <a:p>
            <a:pPr marL="0" lvl="0" indent="0" algn="l" rtl="0">
              <a:spcBef>
                <a:spcPts val="0"/>
              </a:spcBef>
              <a:spcAft>
                <a:spcPts val="600"/>
              </a:spcAft>
              <a:buNone/>
            </a:pPr>
            <a:endParaRPr sz="2400">
              <a:latin typeface="Lato"/>
              <a:ea typeface="Lato"/>
              <a:cs typeface="Lato"/>
              <a:sym typeface="Lato"/>
            </a:endParaRPr>
          </a:p>
        </p:txBody>
      </p:sp>
      <p:sp>
        <p:nvSpPr>
          <p:cNvPr id="74" name="Google Shape;74;p10"/>
          <p:cNvSpPr txBox="1"/>
          <p:nvPr/>
        </p:nvSpPr>
        <p:spPr>
          <a:xfrm>
            <a:off x="887850" y="1020500"/>
            <a:ext cx="34635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4000">
                <a:latin typeface="Rubik"/>
                <a:ea typeface="Rubik"/>
                <a:cs typeface="Rubik"/>
                <a:sym typeface="Rubik"/>
              </a:rPr>
              <a:t>Anonymous</a:t>
            </a:r>
            <a:endParaRPr sz="4000">
              <a:latin typeface="Rubik"/>
              <a:ea typeface="Rubik"/>
              <a:cs typeface="Rubik"/>
              <a:sym typeface="Rubik"/>
            </a:endParaRPr>
          </a:p>
        </p:txBody>
      </p:sp>
      <p:pic>
        <p:nvPicPr>
          <p:cNvPr id="75" name="Google Shape;75;p10"/>
          <p:cNvPicPr preferRelativeResize="0"/>
          <p:nvPr/>
        </p:nvPicPr>
        <p:blipFill>
          <a:blip r:embed="rId3">
            <a:alphaModFix/>
          </a:blip>
          <a:stretch>
            <a:fillRect/>
          </a:stretch>
        </p:blipFill>
        <p:spPr>
          <a:xfrm>
            <a:off x="823375" y="1516125"/>
            <a:ext cx="3527975" cy="614475"/>
          </a:xfrm>
          <a:prstGeom prst="rect">
            <a:avLst/>
          </a:prstGeom>
          <a:noFill/>
          <a:ln>
            <a:noFill/>
          </a:ln>
        </p:spPr>
      </p:pic>
      <p:pic>
        <p:nvPicPr>
          <p:cNvPr id="76" name="Google Shape;76;p10"/>
          <p:cNvPicPr preferRelativeResize="0"/>
          <p:nvPr/>
        </p:nvPicPr>
        <p:blipFill rotWithShape="1">
          <a:blip r:embed="rId4">
            <a:alphaModFix/>
          </a:blip>
          <a:srcRect l="39" r="29"/>
          <a:stretch/>
        </p:blipFill>
        <p:spPr>
          <a:xfrm>
            <a:off x="198825" y="205553"/>
            <a:ext cx="294540" cy="323700"/>
          </a:xfrm>
          <a:prstGeom prst="rect">
            <a:avLst/>
          </a:prstGeom>
          <a:noFill/>
          <a:ln>
            <a:noFill/>
          </a:ln>
        </p:spPr>
      </p:pic>
      <p:sp>
        <p:nvSpPr>
          <p:cNvPr id="77" name="Google Shape;77;p10"/>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1"/>
          <p:cNvSpPr/>
          <p:nvPr/>
        </p:nvSpPr>
        <p:spPr>
          <a:xfrm>
            <a:off x="507950" y="901200"/>
            <a:ext cx="8203200" cy="3341100"/>
          </a:xfrm>
          <a:prstGeom prst="rect">
            <a:avLst/>
          </a:prstGeom>
          <a:noFill/>
          <a:ln>
            <a:noFill/>
          </a:ln>
        </p:spPr>
        <p:txBody>
          <a:bodyPr spcFirstLastPara="1" wrap="square" lIns="274300" tIns="182875" rIns="182875" bIns="182875" anchor="t" anchorCtr="0">
            <a:noAutofit/>
          </a:bodyPr>
          <a:lstStyle/>
          <a:p>
            <a:pPr marL="457200" lvl="0" indent="0" algn="l" rtl="0">
              <a:spcBef>
                <a:spcPts val="0"/>
              </a:spcBef>
              <a:spcAft>
                <a:spcPts val="0"/>
              </a:spcAft>
              <a:buNone/>
            </a:pPr>
            <a:endParaRPr sz="1100" i="1">
              <a:solidFill>
                <a:schemeClr val="dk1"/>
              </a:solidFill>
              <a:latin typeface="Lato"/>
              <a:ea typeface="Lato"/>
              <a:cs typeface="Lato"/>
              <a:sym typeface="Lato"/>
            </a:endParaRPr>
          </a:p>
          <a:p>
            <a:pPr marL="0" lvl="0" indent="0" algn="l" rtl="0">
              <a:spcBef>
                <a:spcPts val="600"/>
              </a:spcBef>
              <a:spcAft>
                <a:spcPts val="600"/>
              </a:spcAft>
              <a:buNone/>
            </a:pPr>
            <a:endParaRPr sz="2400">
              <a:solidFill>
                <a:srgbClr val="683FF2"/>
              </a:solidFill>
              <a:latin typeface="Gloria Hallelujah"/>
              <a:ea typeface="Gloria Hallelujah"/>
              <a:cs typeface="Gloria Hallelujah"/>
              <a:sym typeface="Gloria Hallelujah"/>
            </a:endParaRPr>
          </a:p>
        </p:txBody>
      </p:sp>
      <p:sp>
        <p:nvSpPr>
          <p:cNvPr id="83" name="Google Shape;83;p11"/>
          <p:cNvSpPr/>
          <p:nvPr/>
        </p:nvSpPr>
        <p:spPr>
          <a:xfrm>
            <a:off x="5109650" y="276600"/>
            <a:ext cx="3601500" cy="3736800"/>
          </a:xfrm>
          <a:prstGeom prst="rect">
            <a:avLst/>
          </a:prstGeom>
          <a:noFill/>
          <a:ln>
            <a:noFill/>
          </a:ln>
        </p:spPr>
        <p:txBody>
          <a:bodyPr spcFirstLastPara="1" wrap="square" lIns="274300" tIns="182875" rIns="182875" bIns="182875" anchor="t" anchorCtr="0">
            <a:noAutofit/>
          </a:bodyPr>
          <a:lstStyle/>
          <a:p>
            <a:pPr marL="0" lvl="0" indent="0" algn="l" rtl="0">
              <a:lnSpc>
                <a:spcPct val="112500"/>
              </a:lnSpc>
              <a:spcBef>
                <a:spcPts val="0"/>
              </a:spcBef>
              <a:spcAft>
                <a:spcPts val="0"/>
              </a:spcAft>
              <a:buNone/>
            </a:pPr>
            <a:endParaRPr sz="2000">
              <a:solidFill>
                <a:srgbClr val="3A3A3A"/>
              </a:solidFill>
              <a:latin typeface="Lato"/>
              <a:ea typeface="Lato"/>
              <a:cs typeface="Lato"/>
              <a:sym typeface="Lato"/>
            </a:endParaRPr>
          </a:p>
          <a:p>
            <a:pPr marL="457200" lvl="0" indent="-355600" algn="l" rtl="0">
              <a:lnSpc>
                <a:spcPct val="112500"/>
              </a:lnSpc>
              <a:spcBef>
                <a:spcPts val="0"/>
              </a:spcBef>
              <a:spcAft>
                <a:spcPts val="0"/>
              </a:spcAft>
              <a:buClr>
                <a:srgbClr val="3A3A3A"/>
              </a:buClr>
              <a:buSzPts val="2000"/>
              <a:buFont typeface="Lato"/>
              <a:buAutoNum type="arabicPeriod"/>
            </a:pPr>
            <a:r>
              <a:rPr lang="en" sz="2000">
                <a:solidFill>
                  <a:srgbClr val="3A3A3A"/>
                </a:solidFill>
                <a:latin typeface="Lato"/>
                <a:ea typeface="Lato"/>
                <a:cs typeface="Lato"/>
                <a:sym typeface="Lato"/>
              </a:rPr>
              <a:t>Pretend this artwork is titled </a:t>
            </a:r>
            <a:r>
              <a:rPr lang="en" sz="2000" i="1">
                <a:solidFill>
                  <a:srgbClr val="3A3A3A"/>
                </a:solidFill>
                <a:latin typeface="Lato"/>
                <a:ea typeface="Lato"/>
                <a:cs typeface="Lato"/>
                <a:sym typeface="Lato"/>
              </a:rPr>
              <a:t>Online Hate Speech.</a:t>
            </a:r>
            <a:r>
              <a:rPr lang="en" sz="2000">
                <a:solidFill>
                  <a:srgbClr val="3A3A3A"/>
                </a:solidFill>
                <a:latin typeface="Lato"/>
                <a:ea typeface="Lato"/>
                <a:cs typeface="Lato"/>
                <a:sym typeface="Lato"/>
              </a:rPr>
              <a:t> Now what do you see?</a:t>
            </a:r>
            <a:endParaRPr sz="2000">
              <a:solidFill>
                <a:srgbClr val="3A3A3A"/>
              </a:solidFill>
              <a:latin typeface="Lato"/>
              <a:ea typeface="Lato"/>
              <a:cs typeface="Lato"/>
              <a:sym typeface="Lato"/>
            </a:endParaRPr>
          </a:p>
          <a:p>
            <a:pPr marL="0" lvl="0" indent="0" algn="l" rtl="0">
              <a:lnSpc>
                <a:spcPct val="112500"/>
              </a:lnSpc>
              <a:spcBef>
                <a:spcPts val="0"/>
              </a:spcBef>
              <a:spcAft>
                <a:spcPts val="0"/>
              </a:spcAft>
              <a:buNone/>
            </a:pPr>
            <a:endParaRPr sz="2000">
              <a:solidFill>
                <a:srgbClr val="3A3A3A"/>
              </a:solidFill>
              <a:latin typeface="Lato"/>
              <a:ea typeface="Lato"/>
              <a:cs typeface="Lato"/>
              <a:sym typeface="Lato"/>
            </a:endParaRPr>
          </a:p>
          <a:p>
            <a:pPr marL="457200" lvl="0" indent="-355600" algn="l" rtl="0">
              <a:lnSpc>
                <a:spcPct val="112500"/>
              </a:lnSpc>
              <a:spcBef>
                <a:spcPts val="0"/>
              </a:spcBef>
              <a:spcAft>
                <a:spcPts val="0"/>
              </a:spcAft>
              <a:buClr>
                <a:srgbClr val="3A3A3A"/>
              </a:buClr>
              <a:buSzPts val="2000"/>
              <a:buFont typeface="Lato"/>
              <a:buAutoNum type="arabicPeriod" startAt="2"/>
            </a:pPr>
            <a:r>
              <a:rPr lang="en" sz="2000">
                <a:solidFill>
                  <a:srgbClr val="3A3A3A"/>
                </a:solidFill>
                <a:latin typeface="Lato"/>
                <a:ea typeface="Lato"/>
                <a:cs typeface="Lato"/>
                <a:sym typeface="Lato"/>
              </a:rPr>
              <a:t>What do you think about what you see?</a:t>
            </a:r>
            <a:endParaRPr sz="2000">
              <a:solidFill>
                <a:srgbClr val="3A3A3A"/>
              </a:solidFill>
              <a:latin typeface="Lato"/>
              <a:ea typeface="Lato"/>
              <a:cs typeface="Lato"/>
              <a:sym typeface="Lato"/>
            </a:endParaRPr>
          </a:p>
          <a:p>
            <a:pPr marL="457200" lvl="0" indent="0" algn="l" rtl="0">
              <a:lnSpc>
                <a:spcPct val="112500"/>
              </a:lnSpc>
              <a:spcBef>
                <a:spcPts val="0"/>
              </a:spcBef>
              <a:spcAft>
                <a:spcPts val="0"/>
              </a:spcAft>
              <a:buClr>
                <a:schemeClr val="dk1"/>
              </a:buClr>
              <a:buSzPts val="1100"/>
              <a:buFont typeface="Arial"/>
              <a:buNone/>
            </a:pPr>
            <a:endParaRPr sz="2000">
              <a:solidFill>
                <a:srgbClr val="3A3A3A"/>
              </a:solidFill>
              <a:latin typeface="Lato"/>
              <a:ea typeface="Lato"/>
              <a:cs typeface="Lato"/>
              <a:sym typeface="Lato"/>
            </a:endParaRPr>
          </a:p>
          <a:p>
            <a:pPr marL="457200" lvl="0" indent="-355600" algn="l" rtl="0">
              <a:lnSpc>
                <a:spcPct val="112500"/>
              </a:lnSpc>
              <a:spcBef>
                <a:spcPts val="0"/>
              </a:spcBef>
              <a:spcAft>
                <a:spcPts val="0"/>
              </a:spcAft>
              <a:buClr>
                <a:srgbClr val="3A3A3A"/>
              </a:buClr>
              <a:buSzPts val="2000"/>
              <a:buFont typeface="Lato"/>
              <a:buAutoNum type="arabicPeriod" startAt="3"/>
            </a:pPr>
            <a:r>
              <a:rPr lang="en" sz="2000">
                <a:solidFill>
                  <a:srgbClr val="3A3A3A"/>
                </a:solidFill>
                <a:latin typeface="Lato"/>
                <a:ea typeface="Lato"/>
                <a:cs typeface="Lato"/>
                <a:sym typeface="Lato"/>
              </a:rPr>
              <a:t>What does the artwork make you wonder?</a:t>
            </a:r>
            <a:endParaRPr sz="2000">
              <a:solidFill>
                <a:srgbClr val="3A3A3A"/>
              </a:solidFill>
              <a:latin typeface="Lato"/>
              <a:ea typeface="Lato"/>
              <a:cs typeface="Lato"/>
              <a:sym typeface="Lato"/>
            </a:endParaRPr>
          </a:p>
        </p:txBody>
      </p:sp>
      <p:pic>
        <p:nvPicPr>
          <p:cNvPr id="84" name="Google Shape;84;p11"/>
          <p:cNvPicPr preferRelativeResize="0"/>
          <p:nvPr/>
        </p:nvPicPr>
        <p:blipFill>
          <a:blip r:embed="rId3">
            <a:alphaModFix/>
          </a:blip>
          <a:stretch>
            <a:fillRect/>
          </a:stretch>
        </p:blipFill>
        <p:spPr>
          <a:xfrm>
            <a:off x="1603525" y="589663"/>
            <a:ext cx="2848250" cy="3736775"/>
          </a:xfrm>
          <a:prstGeom prst="rect">
            <a:avLst/>
          </a:prstGeom>
          <a:noFill/>
          <a:ln>
            <a:noFill/>
          </a:ln>
        </p:spPr>
      </p:pic>
      <p:pic>
        <p:nvPicPr>
          <p:cNvPr id="85" name="Google Shape;85;p11"/>
          <p:cNvPicPr preferRelativeResize="0"/>
          <p:nvPr/>
        </p:nvPicPr>
        <p:blipFill>
          <a:blip r:embed="rId4">
            <a:alphaModFix/>
          </a:blip>
          <a:stretch>
            <a:fillRect/>
          </a:stretch>
        </p:blipFill>
        <p:spPr>
          <a:xfrm>
            <a:off x="215474" y="198950"/>
            <a:ext cx="354105" cy="336900"/>
          </a:xfrm>
          <a:prstGeom prst="rect">
            <a:avLst/>
          </a:prstGeom>
          <a:noFill/>
          <a:ln>
            <a:noFill/>
          </a:ln>
        </p:spPr>
      </p:pic>
      <p:sp>
        <p:nvSpPr>
          <p:cNvPr id="86" name="Google Shape;86;p11"/>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REFLECT</a:t>
            </a:r>
            <a:endParaRPr sz="1200">
              <a:latin typeface="Rubik"/>
              <a:ea typeface="Rubik"/>
              <a:cs typeface="Rubik"/>
              <a:sym typeface="Rubik"/>
            </a:endParaRPr>
          </a:p>
        </p:txBody>
      </p:sp>
      <p:sp>
        <p:nvSpPr>
          <p:cNvPr id="87" name="Google Shape;87;p11"/>
          <p:cNvSpPr txBox="1"/>
          <p:nvPr/>
        </p:nvSpPr>
        <p:spPr>
          <a:xfrm>
            <a:off x="1603525" y="4281200"/>
            <a:ext cx="2687100" cy="184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i="1">
                <a:latin typeface="Lato"/>
                <a:ea typeface="Lato"/>
                <a:cs typeface="Lato"/>
                <a:sym typeface="Lato"/>
              </a:rPr>
              <a:t>Online Hate Speech</a:t>
            </a:r>
            <a:endParaRPr sz="900" i="1">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2"/>
          <p:cNvSpPr txBox="1">
            <a:spLocks noGrp="1"/>
          </p:cNvSpPr>
          <p:nvPr>
            <p:ph type="body" idx="2"/>
          </p:nvPr>
        </p:nvSpPr>
        <p:spPr>
          <a:xfrm>
            <a:off x="356550" y="1375750"/>
            <a:ext cx="8430900" cy="3161100"/>
          </a:xfrm>
          <a:prstGeom prst="rect">
            <a:avLst/>
          </a:prstGeom>
        </p:spPr>
        <p:txBody>
          <a:bodyPr spcFirstLastPara="1" wrap="square" lIns="91425" tIns="91425" rIns="91425" bIns="91425" anchor="t" anchorCtr="0">
            <a:noAutofit/>
          </a:bodyPr>
          <a:lstStyle/>
          <a:p>
            <a:pPr marL="971550" lvl="0" indent="-368300" algn="l" rtl="0">
              <a:lnSpc>
                <a:spcPct val="200000"/>
              </a:lnSpc>
              <a:spcBef>
                <a:spcPts val="0"/>
              </a:spcBef>
              <a:spcAft>
                <a:spcPts val="0"/>
              </a:spcAft>
              <a:buClr>
                <a:schemeClr val="dk1"/>
              </a:buClr>
              <a:buSzPts val="2200"/>
              <a:buAutoNum type="arabicPeriod"/>
            </a:pPr>
            <a:r>
              <a:rPr lang="en" sz="2200">
                <a:solidFill>
                  <a:schemeClr val="dk1"/>
                </a:solidFill>
              </a:rPr>
              <a:t>Speak your truth.</a:t>
            </a:r>
            <a:endParaRPr sz="2200">
              <a:solidFill>
                <a:schemeClr val="dk1"/>
              </a:solidFill>
            </a:endParaRPr>
          </a:p>
          <a:p>
            <a:pPr marL="971550" lvl="0" indent="-368300" algn="l" rtl="0">
              <a:lnSpc>
                <a:spcPct val="200000"/>
              </a:lnSpc>
              <a:spcBef>
                <a:spcPts val="0"/>
              </a:spcBef>
              <a:spcAft>
                <a:spcPts val="0"/>
              </a:spcAft>
              <a:buClr>
                <a:schemeClr val="dk1"/>
              </a:buClr>
              <a:buSzPts val="2200"/>
              <a:buAutoNum type="arabicPeriod"/>
            </a:pPr>
            <a:r>
              <a:rPr lang="en" sz="2200">
                <a:solidFill>
                  <a:schemeClr val="dk1"/>
                </a:solidFill>
              </a:rPr>
              <a:t>Respect others' viewpoints.</a:t>
            </a:r>
            <a:endParaRPr sz="2200">
              <a:solidFill>
                <a:schemeClr val="dk1"/>
              </a:solidFill>
            </a:endParaRPr>
          </a:p>
          <a:p>
            <a:pPr marL="971550" lvl="0" indent="-368300" algn="l" rtl="0">
              <a:lnSpc>
                <a:spcPct val="200000"/>
              </a:lnSpc>
              <a:spcBef>
                <a:spcPts val="0"/>
              </a:spcBef>
              <a:spcAft>
                <a:spcPts val="0"/>
              </a:spcAft>
              <a:buClr>
                <a:schemeClr val="dk1"/>
              </a:buClr>
              <a:buSzPts val="2200"/>
              <a:buAutoNum type="arabicPeriod"/>
            </a:pPr>
            <a:r>
              <a:rPr lang="en" sz="2200">
                <a:solidFill>
                  <a:schemeClr val="dk1"/>
                </a:solidFill>
              </a:rPr>
              <a:t>Don't interrupt.</a:t>
            </a:r>
            <a:endParaRPr sz="2200">
              <a:solidFill>
                <a:schemeClr val="dk1"/>
              </a:solidFill>
            </a:endParaRPr>
          </a:p>
          <a:p>
            <a:pPr marL="971550" lvl="0" indent="-368300" algn="l" rtl="0">
              <a:lnSpc>
                <a:spcPct val="200000"/>
              </a:lnSpc>
              <a:spcBef>
                <a:spcPts val="0"/>
              </a:spcBef>
              <a:spcAft>
                <a:spcPts val="0"/>
              </a:spcAft>
              <a:buClr>
                <a:schemeClr val="dk1"/>
              </a:buClr>
              <a:buSzPts val="2200"/>
              <a:buAutoNum type="arabicPeriod"/>
            </a:pPr>
            <a:r>
              <a:rPr lang="en" sz="2200">
                <a:solidFill>
                  <a:schemeClr val="dk1"/>
                </a:solidFill>
              </a:rPr>
              <a:t>Disagree respectfully.</a:t>
            </a:r>
            <a:endParaRPr sz="2200">
              <a:solidFill>
                <a:schemeClr val="dk1"/>
              </a:solidFill>
            </a:endParaRPr>
          </a:p>
          <a:p>
            <a:pPr marL="457200" lvl="0" indent="0" algn="l" rtl="0">
              <a:lnSpc>
                <a:spcPct val="115000"/>
              </a:lnSpc>
              <a:spcBef>
                <a:spcPts val="600"/>
              </a:spcBef>
              <a:spcAft>
                <a:spcPts val="0"/>
              </a:spcAft>
              <a:buNone/>
            </a:pPr>
            <a:endParaRPr sz="1600">
              <a:solidFill>
                <a:schemeClr val="dk1"/>
              </a:solidFill>
            </a:endParaRPr>
          </a:p>
        </p:txBody>
      </p:sp>
      <p:sp>
        <p:nvSpPr>
          <p:cNvPr id="93" name="Google Shape;93;p12"/>
          <p:cNvSpPr txBox="1"/>
          <p:nvPr/>
        </p:nvSpPr>
        <p:spPr>
          <a:xfrm>
            <a:off x="0" y="543792"/>
            <a:ext cx="9144000" cy="423300"/>
          </a:xfrm>
          <a:prstGeom prst="rect">
            <a:avLst/>
          </a:prstGeom>
          <a:noFill/>
          <a:ln>
            <a:noFill/>
          </a:ln>
        </p:spPr>
        <p:txBody>
          <a:bodyPr spcFirstLastPara="1" wrap="square" lIns="68575" tIns="68575" rIns="68575" bIns="68575" anchor="ctr" anchorCtr="0">
            <a:noAutofit/>
          </a:bodyPr>
          <a:lstStyle/>
          <a:p>
            <a:pPr marL="0" lvl="0" indent="0" algn="ctr" rtl="0">
              <a:lnSpc>
                <a:spcPct val="90000"/>
              </a:lnSpc>
              <a:spcBef>
                <a:spcPts val="0"/>
              </a:spcBef>
              <a:spcAft>
                <a:spcPts val="0"/>
              </a:spcAft>
              <a:buNone/>
            </a:pPr>
            <a:r>
              <a:rPr lang="en" sz="3000">
                <a:latin typeface="Rubik"/>
                <a:ea typeface="Rubik"/>
                <a:cs typeface="Rubik"/>
                <a:sym typeface="Rubik"/>
              </a:rPr>
              <a:t>Respectful Discussion Norms</a:t>
            </a:r>
            <a:endParaRPr sz="3000">
              <a:latin typeface="Rubik"/>
              <a:ea typeface="Rubik"/>
              <a:cs typeface="Rubik"/>
              <a:sym typeface="Rubi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3"/>
          <p:cNvSpPr txBox="1">
            <a:spLocks noGrp="1"/>
          </p:cNvSpPr>
          <p:nvPr>
            <p:ph type="title"/>
          </p:nvPr>
        </p:nvSpPr>
        <p:spPr>
          <a:xfrm>
            <a:off x="0" y="654250"/>
            <a:ext cx="9144000" cy="645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a:solidFill>
                  <a:schemeClr val="dk1"/>
                </a:solidFill>
              </a:rPr>
              <a:t>Hurtful Meme </a:t>
            </a:r>
            <a:endParaRPr sz="3000"/>
          </a:p>
        </p:txBody>
      </p:sp>
      <p:sp>
        <p:nvSpPr>
          <p:cNvPr id="99" name="Google Shape;99;p13"/>
          <p:cNvSpPr txBox="1">
            <a:spLocks noGrp="1"/>
          </p:cNvSpPr>
          <p:nvPr>
            <p:ph type="subTitle" idx="1"/>
          </p:nvPr>
        </p:nvSpPr>
        <p:spPr>
          <a:xfrm>
            <a:off x="577550" y="196150"/>
            <a:ext cx="3639600" cy="3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ANALYZE: DIGITAL DILEMMA</a:t>
            </a:r>
            <a:endParaRPr/>
          </a:p>
        </p:txBody>
      </p:sp>
      <p:sp>
        <p:nvSpPr>
          <p:cNvPr id="100" name="Google Shape;100;p13"/>
          <p:cNvSpPr txBox="1">
            <a:spLocks noGrp="1"/>
          </p:cNvSpPr>
          <p:nvPr>
            <p:ph type="body" idx="2"/>
          </p:nvPr>
        </p:nvSpPr>
        <p:spPr>
          <a:xfrm>
            <a:off x="213725" y="1375750"/>
            <a:ext cx="8768100" cy="3161100"/>
          </a:xfrm>
          <a:prstGeom prst="rect">
            <a:avLst/>
          </a:prstGeom>
        </p:spPr>
        <p:txBody>
          <a:bodyPr spcFirstLastPara="1" wrap="square" lIns="91425" tIns="91425" rIns="91425" bIns="91425" anchor="t" anchorCtr="0">
            <a:noAutofit/>
          </a:bodyPr>
          <a:lstStyle/>
          <a:p>
            <a:pPr marL="457200" lvl="0" indent="0" algn="l" rtl="0">
              <a:lnSpc>
                <a:spcPct val="115000"/>
              </a:lnSpc>
              <a:spcBef>
                <a:spcPts val="0"/>
              </a:spcBef>
              <a:spcAft>
                <a:spcPts val="0"/>
              </a:spcAft>
              <a:buClr>
                <a:schemeClr val="dk1"/>
              </a:buClr>
              <a:buSzPts val="1100"/>
              <a:buFont typeface="Arial"/>
              <a:buNone/>
            </a:pPr>
            <a:r>
              <a:rPr lang="en" sz="1600" dirty="0">
                <a:solidFill>
                  <a:schemeClr val="dk1"/>
                </a:solidFill>
              </a:rPr>
              <a:t>Maya saw that one of her friends, Luke, had "liked" a meme. The meme showed a picture of diamonds next to a picture of immigration officials. </a:t>
            </a:r>
            <a:r>
              <a:rPr lang="en" sz="1600">
                <a:solidFill>
                  <a:schemeClr val="dk1"/>
                </a:solidFill>
              </a:rPr>
              <a:t>It said, "Mexicans are worried about the wrong ICE right now."  </a:t>
            </a:r>
            <a:endParaRPr sz="16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6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 sz="1600" dirty="0">
                <a:solidFill>
                  <a:schemeClr val="dk1"/>
                </a:solidFill>
              </a:rPr>
              <a:t>As soon as she saw the meme, Maya felt uneasy. There were tons of Mexican students at her school, including Maya herself. Many of them were U.S. citizens, but some were not. </a:t>
            </a:r>
            <a:endParaRPr sz="16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sz="1600" dirty="0">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en" sz="1600" dirty="0">
                <a:solidFill>
                  <a:schemeClr val="dk1"/>
                </a:solidFill>
              </a:rPr>
              <a:t>The meme hit close to home. Plus, everyone could see that Luke had liked it. Luke was their class president, and the students had elected him to represent them. Maya also considered him one of her close friends.</a:t>
            </a:r>
            <a:endParaRPr sz="1600" b="1" u="sng" dirty="0">
              <a:solidFill>
                <a:schemeClr val="dk1"/>
              </a:solidFill>
            </a:endParaRPr>
          </a:p>
        </p:txBody>
      </p:sp>
      <p:pic>
        <p:nvPicPr>
          <p:cNvPr id="101" name="Google Shape;101;p13"/>
          <p:cNvPicPr preferRelativeResize="0"/>
          <p:nvPr/>
        </p:nvPicPr>
        <p:blipFill>
          <a:blip r:embed="rId3">
            <a:alphaModFix/>
          </a:blip>
          <a:stretch>
            <a:fillRect/>
          </a:stretch>
        </p:blipFill>
        <p:spPr>
          <a:xfrm>
            <a:off x="213725" y="235024"/>
            <a:ext cx="264750" cy="264750"/>
          </a:xfrm>
          <a:prstGeom prst="rect">
            <a:avLst/>
          </a:prstGeom>
          <a:noFill/>
          <a:ln>
            <a:noFill/>
          </a:ln>
        </p:spPr>
      </p:pic>
    </p:spTree>
  </p:cSld>
  <p:clrMapOvr>
    <a:masterClrMapping/>
  </p:clrMapOvr>
</p:sld>
</file>

<file path=ppt/theme/theme1.xml><?xml version="1.0" encoding="utf-8"?>
<a:theme xmlns:a="http://schemas.openxmlformats.org/drawingml/2006/main" name="DigCit 2.0">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553</Words>
  <Application>Microsoft Office PowerPoint</Application>
  <PresentationFormat>On-screen Show (16:9)</PresentationFormat>
  <Paragraphs>68</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Gloria Hallelujah</vt:lpstr>
      <vt:lpstr>Indie Flower</vt:lpstr>
      <vt:lpstr>Lato</vt:lpstr>
      <vt:lpstr>Rubik</vt:lpstr>
      <vt:lpstr>Rubik Light</vt:lpstr>
      <vt:lpstr>DigCit 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Hurtful Meme </vt:lpstr>
      <vt:lpstr>Feelings &amp; Options</vt:lpstr>
      <vt:lpstr>PowerPoint Presentation</vt:lpstr>
      <vt:lpstr>PowerPoint Presentation</vt:lpstr>
      <vt:lpstr>Ways to Be an Upstander to Hate Speech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Mona Mohamed Arshe</cp:lastModifiedBy>
  <cp:revision>1</cp:revision>
  <dcterms:modified xsi:type="dcterms:W3CDTF">2023-01-02T05:00:08Z</dcterms:modified>
</cp:coreProperties>
</file>