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Rubik Medium"/>
      <p:regular r:id="rId22"/>
      <p:bold r:id="rId23"/>
      <p:italic r:id="rId24"/>
      <p:boldItalic r:id="rId25"/>
    </p:embeddedFont>
    <p:embeddedFont>
      <p:font typeface="Rubik Ligh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Indie Flower"/>
      <p:regular r:id="rId34"/>
    </p:embeddedFont>
    <p:embeddedFont>
      <p:font typeface="Rubik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A8B3F9-B63D-4050-B801-200A9CDDB2C4}">
  <a:tblStyle styleId="{52A8B3F9-B63D-4050-B801-200A9CDDB2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ubikMedium-regular.fntdata"/><Relationship Id="rId21" Type="http://schemas.openxmlformats.org/officeDocument/2006/relationships/slide" Target="slides/slide14.xml"/><Relationship Id="rId24" Type="http://schemas.openxmlformats.org/officeDocument/2006/relationships/font" Target="fonts/RubikMedium-italic.fntdata"/><Relationship Id="rId23" Type="http://schemas.openxmlformats.org/officeDocument/2006/relationships/font" Target="fonts/Rubik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ubikLight-regular.fntdata"/><Relationship Id="rId25" Type="http://schemas.openxmlformats.org/officeDocument/2006/relationships/font" Target="fonts/RubikMedium-boldItalic.fntdata"/><Relationship Id="rId28" Type="http://schemas.openxmlformats.org/officeDocument/2006/relationships/font" Target="fonts/RubikLight-italic.fntdata"/><Relationship Id="rId27" Type="http://schemas.openxmlformats.org/officeDocument/2006/relationships/font" Target="fonts/RubikLigh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ubikLigh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4.xml"/><Relationship Id="rId33" Type="http://schemas.openxmlformats.org/officeDocument/2006/relationships/font" Target="fonts/Lato-boldItalic.fntdata"/><Relationship Id="rId10" Type="http://schemas.openxmlformats.org/officeDocument/2006/relationships/slide" Target="slides/slide3.xml"/><Relationship Id="rId32" Type="http://schemas.openxmlformats.org/officeDocument/2006/relationships/font" Target="fonts/Lato-italic.fntdata"/><Relationship Id="rId13" Type="http://schemas.openxmlformats.org/officeDocument/2006/relationships/slide" Target="slides/slide6.xml"/><Relationship Id="rId35" Type="http://schemas.openxmlformats.org/officeDocument/2006/relationships/font" Target="fonts/Rubik-regular.fntdata"/><Relationship Id="rId12" Type="http://schemas.openxmlformats.org/officeDocument/2006/relationships/slide" Target="slides/slide5.xml"/><Relationship Id="rId34" Type="http://schemas.openxmlformats.org/officeDocument/2006/relationships/font" Target="fonts/IndieFlower-regular.fntdata"/><Relationship Id="rId15" Type="http://schemas.openxmlformats.org/officeDocument/2006/relationships/slide" Target="slides/slide8.xml"/><Relationship Id="rId37" Type="http://schemas.openxmlformats.org/officeDocument/2006/relationships/font" Target="fonts/Rubik-italic.fntdata"/><Relationship Id="rId14" Type="http://schemas.openxmlformats.org/officeDocument/2006/relationships/slide" Target="slides/slide7.xml"/><Relationship Id="rId36" Type="http://schemas.openxmlformats.org/officeDocument/2006/relationships/font" Target="fonts/Rubik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Rubik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91dc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91dc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3c004c7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3c004c7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ad38f424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ad38f42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ad38f424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ad38f424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6eaf833bc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6eaf833bc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843be0b3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843be0b3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eaf833bc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eaf833bc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24b55ab7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24b55ab7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a0663814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a0663814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ad38f424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ad38f424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3c004c7f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3c004c7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af742ae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af742ae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ad38f42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ad38f42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3c004c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13c004c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Objectives">
  <p:cSld name="CUSTOM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Vocabulary">
  <p:cSld name="CUSTOM_1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+ Directions">
  <p:cSld name="CUSTOM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 Only">
  <p:cSld name="CUSTOM_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8"/>
          <p:cNvSpPr txBox="1"/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4" type="subTitle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5" type="subTitle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6" type="subTitle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Only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3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ommonsense.org/education/videos/follow-the-digital-trail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7bRZdUtmH8k" TargetMode="External"/><Relationship Id="rId6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Digital Trails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 rot="10800000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109" l="0" r="0" t="109"/>
          <a:stretch/>
        </p:blipFill>
        <p:spPr>
          <a:xfrm>
            <a:off x="-150" y="-3075"/>
            <a:ext cx="3642900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0" l="9" r="9" t="0"/>
          <a:stretch/>
        </p:blipFill>
        <p:spPr>
          <a:xfrm>
            <a:off x="3631050" y="0"/>
            <a:ext cx="5532128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0" y="657775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Digital</a:t>
            </a:r>
            <a:r>
              <a:rPr lang="en" sz="3000">
                <a:latin typeface="Rubik"/>
                <a:ea typeface="Rubik"/>
                <a:cs typeface="Rubik"/>
                <a:sym typeface="Rubik"/>
              </a:rPr>
              <a:t> Tracks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4783" r="4783" t="0"/>
          <a:stretch/>
        </p:blipFill>
        <p:spPr>
          <a:xfrm>
            <a:off x="5903175" y="365700"/>
            <a:ext cx="862848" cy="95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5">
            <a:alphaModFix/>
          </a:blip>
          <a:srcRect b="0" l="-16960" r="-9702" t="0"/>
          <a:stretch/>
        </p:blipFill>
        <p:spPr>
          <a:xfrm>
            <a:off x="2163325" y="427875"/>
            <a:ext cx="1129651" cy="891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22"/>
          <p:cNvGraphicFramePr/>
          <p:nvPr/>
        </p:nvGraphicFramePr>
        <p:xfrm>
          <a:off x="659063" y="138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{52A8B3F9-B63D-4050-B801-200A9CDDB2C4}</a:tableStyleId>
              </a:tblPr>
              <a:tblGrid>
                <a:gridCol w="5271475"/>
                <a:gridCol w="1324825"/>
                <a:gridCol w="1229575"/>
              </a:tblGrid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Arms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Heart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1. Whose full name do you know?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2. Whose house could you find?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3. Whose birth date do you know?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4. Whose username and password do you know?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5. Who let out a secret on the internet?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5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Lato"/>
                          <a:ea typeface="Lato"/>
                          <a:cs typeface="Lato"/>
                          <a:sym typeface="Lato"/>
                        </a:rPr>
                        <a:t>6. Whose pet do you know?</a:t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915375" y="1035250"/>
            <a:ext cx="3975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Permanent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893575" y="2190350"/>
            <a:ext cx="47667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Something that lasts forever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2651" l="0" r="0" t="2660"/>
          <a:stretch/>
        </p:blipFill>
        <p:spPr>
          <a:xfrm>
            <a:off x="748250" y="1440050"/>
            <a:ext cx="3067326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36254">
            <a:off x="6313550" y="485875"/>
            <a:ext cx="1588174" cy="384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 b="0" l="219" r="219" t="0"/>
          <a:stretch/>
        </p:blipFill>
        <p:spPr>
          <a:xfrm>
            <a:off x="198825" y="205553"/>
            <a:ext cx="294541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3" y="0"/>
            <a:ext cx="9144000" cy="46575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74" name="Google Shape;174;p24"/>
          <p:cNvGraphicFramePr/>
          <p:nvPr/>
        </p:nvGraphicFramePr>
        <p:xfrm>
          <a:off x="949200" y="164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{52A8B3F9-B63D-4050-B801-200A9CDDB2C4}</a:tableStyleId>
              </a:tblPr>
              <a:tblGrid>
                <a:gridCol w="7101250"/>
              </a:tblGrid>
              <a:tr h="229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5" name="Google Shape;175;p24"/>
          <p:cNvGraphicFramePr/>
          <p:nvPr/>
        </p:nvGraphicFramePr>
        <p:xfrm>
          <a:off x="952503" y="72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{52A8B3F9-B63D-4050-B801-200A9CDDB2C4}</a:tableStyleId>
              </a:tblPr>
              <a:tblGrid>
                <a:gridCol w="3619500"/>
                <a:gridCol w="3619500"/>
              </a:tblGrid>
              <a:tr h="50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OK to Share</a:t>
                      </a:r>
                      <a:endParaRPr b="1" sz="2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Lato"/>
                          <a:ea typeface="Lato"/>
                          <a:cs typeface="Lato"/>
                          <a:sym typeface="Lato"/>
                        </a:rPr>
                        <a:t>Not OK to Share</a:t>
                      </a:r>
                      <a:endParaRPr b="1" sz="2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60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ato"/>
                        <a:buAutoNum type="arabicPeriod"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ato"/>
                        <a:buAutoNum type="arabicPeriod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[Capture student responses here.] 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13425" y="4119200"/>
            <a:ext cx="91440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Always ask an adult before sharing!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4">
            <a:alphaModFix/>
          </a:blip>
          <a:srcRect b="44529" l="26127" r="-4706" t="-639"/>
          <a:stretch/>
        </p:blipFill>
        <p:spPr>
          <a:xfrm>
            <a:off x="1" y="3112975"/>
            <a:ext cx="1772573" cy="15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5">
            <a:alphaModFix/>
          </a:blip>
          <a:srcRect b="33354" l="-25716" r="90033" t="34939"/>
          <a:stretch/>
        </p:blipFill>
        <p:spPr>
          <a:xfrm>
            <a:off x="7969299" y="1927701"/>
            <a:ext cx="1174701" cy="15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-97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9842" l="0" r="-12157" t="-14554"/>
          <a:stretch/>
        </p:blipFill>
        <p:spPr>
          <a:xfrm rot="10800000">
            <a:off x="7207327" y="0"/>
            <a:ext cx="1849873" cy="1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31125" y="81650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 rot="2576">
            <a:off x="3064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picture of something </a:t>
            </a:r>
            <a:b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 is OK to share about yourself on the internet.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 rot="2576">
            <a:off x="5234549" y="20147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Write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one thing </a:t>
            </a:r>
            <a:b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that is </a:t>
            </a:r>
            <a:r>
              <a:rPr i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OK to share on the internet. Explain why.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b="1" sz="4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-3863"/>
          <a:stretch/>
        </p:blipFill>
        <p:spPr>
          <a:xfrm>
            <a:off x="2288000" y="787363"/>
            <a:ext cx="4720401" cy="15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91145">
            <a:off x="2675731" y="1165411"/>
            <a:ext cx="639943" cy="83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111256">
            <a:off x="5976322" y="1165430"/>
            <a:ext cx="639943" cy="83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 rotWithShape="1">
          <a:blip r:embed="rId5">
            <a:alphaModFix/>
          </a:blip>
          <a:srcRect b="30353" l="-1870" r="1870" t="-1537"/>
          <a:stretch/>
        </p:blipFill>
        <p:spPr>
          <a:xfrm>
            <a:off x="2454388" y="2260925"/>
            <a:ext cx="4082825" cy="23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-97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16497" l="0" r="0" t="23622"/>
          <a:stretch/>
        </p:blipFill>
        <p:spPr>
          <a:xfrm>
            <a:off x="0" y="998338"/>
            <a:ext cx="9143999" cy="29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 rot="-190">
            <a:off x="462675" y="1527550"/>
            <a:ext cx="5437800" cy="18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>
                <a:solidFill>
                  <a:srgbClr val="0070F0"/>
                </a:solidFill>
              </a:rPr>
              <a:t>What information </a:t>
            </a:r>
            <a:br>
              <a:rPr lang="en" sz="3600">
                <a:solidFill>
                  <a:srgbClr val="0070F0"/>
                </a:solidFill>
              </a:rPr>
            </a:br>
            <a:r>
              <a:rPr lang="en" sz="3600">
                <a:solidFill>
                  <a:srgbClr val="0070F0"/>
                </a:solidFill>
              </a:rPr>
              <a:t>is OK to have in </a:t>
            </a:r>
            <a:br>
              <a:rPr lang="en" sz="3600">
                <a:solidFill>
                  <a:srgbClr val="0070F0"/>
                </a:solidFill>
              </a:rPr>
            </a:br>
            <a:r>
              <a:rPr lang="en" sz="3600">
                <a:solidFill>
                  <a:srgbClr val="0070F0"/>
                </a:solidFill>
              </a:rPr>
              <a:t>your digital footprint?</a:t>
            </a:r>
            <a:endParaRPr sz="3600">
              <a:solidFill>
                <a:srgbClr val="0070F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975" y="15871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027190">
            <a:off x="5180275" y="3271902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-6765" r="-6754" t="0"/>
          <a:stretch/>
        </p:blipFill>
        <p:spPr>
          <a:xfrm rot="1077161">
            <a:off x="6557413" y="869847"/>
            <a:ext cx="971765" cy="5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-6765" r="-6754" t="0"/>
          <a:stretch/>
        </p:blipFill>
        <p:spPr>
          <a:xfrm rot="1077161">
            <a:off x="7362588" y="2023522"/>
            <a:ext cx="971765" cy="5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-6765" r="-6754" t="0"/>
          <a:stretch/>
        </p:blipFill>
        <p:spPr>
          <a:xfrm rot="1077161">
            <a:off x="6160725" y="3093072"/>
            <a:ext cx="971765" cy="5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-6765" r="-6754" t="0"/>
          <a:stretch/>
        </p:blipFill>
        <p:spPr>
          <a:xfrm rot="1077161">
            <a:off x="4572000" y="4082759"/>
            <a:ext cx="971765" cy="5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0" l="219" r="219" t="0"/>
          <a:stretch/>
        </p:blipFill>
        <p:spPr>
          <a:xfrm>
            <a:off x="198825" y="205553"/>
            <a:ext cx="294541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15375" y="1035250"/>
            <a:ext cx="4786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Trail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893575" y="2190350"/>
            <a:ext cx="54285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path or track that someone can follow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0" r="-1781" t="0"/>
          <a:stretch/>
        </p:blipFill>
        <p:spPr>
          <a:xfrm>
            <a:off x="748250" y="1440050"/>
            <a:ext cx="16637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-6765" r="-6754" t="0"/>
          <a:stretch/>
        </p:blipFill>
        <p:spPr>
          <a:xfrm rot="1077161">
            <a:off x="8033663" y="180747"/>
            <a:ext cx="971765" cy="57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3" y="0"/>
            <a:ext cx="9144000" cy="46575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1897800" y="4151525"/>
            <a:ext cx="37287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900">
                <a:solidFill>
                  <a:srgbClr val="44AA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0" y="172238"/>
            <a:ext cx="390300" cy="3903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Teachers: For the lesson plan associated with this video, visit: https://www.commonsense.org/education/digital-citizenship/lesson/digital-trails&#10;&#10;Students learn that the information they put online leaves a digital footprint, or &quot;trail&quot;. This trail can be big or small, and helpful or hurtful, depending on how they manage it." id="96" name="Google Shape;96;p16" title="Follow the Digital Trai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4925" y="498850"/>
            <a:ext cx="4879733" cy="3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219" r="219" t="0"/>
          <a:stretch/>
        </p:blipFill>
        <p:spPr>
          <a:xfrm>
            <a:off x="198825" y="205553"/>
            <a:ext cx="294541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Digital footprint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93575" y="2190350"/>
            <a:ext cx="5866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record 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of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what you do online, including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the sites you visit and the things you share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15537" l="0" r="0" t="15530"/>
          <a:stretch/>
        </p:blipFill>
        <p:spPr>
          <a:xfrm>
            <a:off x="748250" y="1440050"/>
            <a:ext cx="42132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625" y="1145580"/>
            <a:ext cx="2557525" cy="335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71850" y="2516650"/>
            <a:ext cx="30153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Full name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2. Addres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Phone number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71850" y="857500"/>
            <a:ext cx="84723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What information does </a:t>
            </a:r>
            <a:b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Feet suggest NOT sharing online?</a:t>
            </a:r>
            <a:endParaRPr sz="3000">
              <a:solidFill>
                <a:srgbClr val="0070F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687160" y="2516650"/>
            <a:ext cx="30153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Age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Birthday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6. School name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671850" y="2028475"/>
            <a:ext cx="3104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Private information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14094" l="0" r="0" t="7208"/>
          <a:stretch/>
        </p:blipFill>
        <p:spPr>
          <a:xfrm rot="-5400000">
            <a:off x="6167688" y="1396563"/>
            <a:ext cx="4374399" cy="15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Private information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93575" y="2190350"/>
            <a:ext cx="5553900" cy="20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Information about you that can be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used to identify who you are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9949" l="0" r="0" t="19943"/>
          <a:stretch/>
        </p:blipFill>
        <p:spPr>
          <a:xfrm>
            <a:off x="748250" y="1440050"/>
            <a:ext cx="48319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45685" l="19881" r="35138" t="15479"/>
          <a:stretch/>
        </p:blipFill>
        <p:spPr>
          <a:xfrm>
            <a:off x="6001750" y="1266525"/>
            <a:ext cx="3142250" cy="33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0" l="219" r="219" t="0"/>
          <a:stretch/>
        </p:blipFill>
        <p:spPr>
          <a:xfrm>
            <a:off x="198825" y="205553"/>
            <a:ext cx="294541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71850" y="2516650"/>
            <a:ext cx="30153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Hobbies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2. 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Interests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Favorite things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71850" y="857500"/>
            <a:ext cx="84723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What information does Feet </a:t>
            </a:r>
            <a:b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think is OK to share online?</a:t>
            </a:r>
            <a:endParaRPr sz="3000">
              <a:solidFill>
                <a:srgbClr val="0070F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9B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671850" y="2028475"/>
            <a:ext cx="3104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information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-7207" l="6" r="38356" t="9408"/>
          <a:stretch/>
        </p:blipFill>
        <p:spPr>
          <a:xfrm>
            <a:off x="6879164" y="707813"/>
            <a:ext cx="2264836" cy="372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ACTIVITY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138200" y="1523150"/>
            <a:ext cx="68676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your group, follow the trails of Arms and Heart and complete the chart on your handout.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AutoNum type="arabicPeriod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 following both trails, answer </a:t>
            </a:r>
            <a:b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two reflection questions.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Digital Tracks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 b="13509" l="48506" r="-13581" t="0"/>
          <a:stretch/>
        </p:blipFill>
        <p:spPr>
          <a:xfrm>
            <a:off x="0" y="1735950"/>
            <a:ext cx="1532351" cy="249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 b="30836" l="-13663" r="34455" t="-1433"/>
          <a:stretch/>
        </p:blipFill>
        <p:spPr>
          <a:xfrm>
            <a:off x="7246725" y="2033850"/>
            <a:ext cx="1897275" cy="26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