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sldIdLst>
    <p:sldId id="615" r:id="rId5"/>
    <p:sldId id="594" r:id="rId6"/>
    <p:sldId id="595" r:id="rId7"/>
    <p:sldId id="611" r:id="rId8"/>
    <p:sldId id="617" r:id="rId9"/>
    <p:sldId id="616" r:id="rId10"/>
    <p:sldId id="607" r:id="rId11"/>
    <p:sldId id="613" r:id="rId1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9D19"/>
    <a:srgbClr val="02687D"/>
    <a:srgbClr val="AFE0E5"/>
    <a:srgbClr val="0FA7C0"/>
    <a:srgbClr val="1FBFDB"/>
    <a:srgbClr val="59C8E3"/>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14" autoAdjust="0"/>
    <p:restoredTop sz="88707" autoAdjust="0"/>
  </p:normalViewPr>
  <p:slideViewPr>
    <p:cSldViewPr snapToGrid="0">
      <p:cViewPr varScale="1">
        <p:scale>
          <a:sx n="79" d="100"/>
          <a:sy n="79" d="100"/>
        </p:scale>
        <p:origin x="66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E00ED30-8409-437E-B1FE-4BF8DB774C49}" type="datetimeFigureOut">
              <a:rPr lang="en-US" smtClean="0"/>
              <a:t>3/23/2023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003FFBC-E686-4F41-B14D-7FAA4E0A4D4B}" type="slidenum">
              <a:rPr lang="en-US" smtClean="0"/>
              <a:t>‹#›</a:t>
            </a:fld>
            <a:endParaRPr lang="en-US" dirty="0"/>
          </a:p>
        </p:txBody>
      </p:sp>
    </p:spTree>
    <p:extLst>
      <p:ext uri="{BB962C8B-B14F-4D97-AF65-F5344CB8AC3E}">
        <p14:creationId xmlns:p14="http://schemas.microsoft.com/office/powerpoint/2010/main" val="2043211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03FFBC-E686-4F41-B14D-7FAA4E0A4D4B}" type="slidenum">
              <a:rPr lang="en-US" smtClean="0"/>
              <a:t>1</a:t>
            </a:fld>
            <a:endParaRPr lang="en-US"/>
          </a:p>
        </p:txBody>
      </p:sp>
    </p:spTree>
    <p:extLst>
      <p:ext uri="{BB962C8B-B14F-4D97-AF65-F5344CB8AC3E}">
        <p14:creationId xmlns:p14="http://schemas.microsoft.com/office/powerpoint/2010/main" val="3780721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AE" dirty="0"/>
          </a:p>
        </p:txBody>
      </p:sp>
      <p:sp>
        <p:nvSpPr>
          <p:cNvPr id="4" name="Slide Number Placeholder 3"/>
          <p:cNvSpPr>
            <a:spLocks noGrp="1"/>
          </p:cNvSpPr>
          <p:nvPr>
            <p:ph type="sldNum" sz="quarter" idx="5"/>
          </p:nvPr>
        </p:nvSpPr>
        <p:spPr/>
        <p:txBody>
          <a:bodyPr/>
          <a:lstStyle/>
          <a:p>
            <a:fld id="{A003FFBC-E686-4F41-B14D-7FAA4E0A4D4B}" type="slidenum">
              <a:rPr lang="en-US" smtClean="0"/>
              <a:t>2</a:t>
            </a:fld>
            <a:endParaRPr lang="en-US" dirty="0"/>
          </a:p>
        </p:txBody>
      </p:sp>
    </p:spTree>
    <p:extLst>
      <p:ext uri="{BB962C8B-B14F-4D97-AF65-F5344CB8AC3E}">
        <p14:creationId xmlns:p14="http://schemas.microsoft.com/office/powerpoint/2010/main" val="3634827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Invite students to share.</a:t>
            </a:r>
          </a:p>
          <a:p>
            <a:endParaRPr lang="en-GB" dirty="0"/>
          </a:p>
          <a:p>
            <a:r>
              <a:rPr lang="en-GB" dirty="0"/>
              <a:t>Ask each child to name one way they have been successful in going green.</a:t>
            </a:r>
          </a:p>
          <a:p>
            <a:pPr algn="l"/>
            <a:endParaRPr lang="en-US" b="1" dirty="0"/>
          </a:p>
        </p:txBody>
      </p:sp>
      <p:sp>
        <p:nvSpPr>
          <p:cNvPr id="4" name="Slide Number Placeholder 3"/>
          <p:cNvSpPr>
            <a:spLocks noGrp="1"/>
          </p:cNvSpPr>
          <p:nvPr>
            <p:ph type="sldNum" sz="quarter" idx="5"/>
          </p:nvPr>
        </p:nvSpPr>
        <p:spPr/>
        <p:txBody>
          <a:bodyPr/>
          <a:lstStyle/>
          <a:p>
            <a:fld id="{A003FFBC-E686-4F41-B14D-7FAA4E0A4D4B}" type="slidenum">
              <a:rPr lang="en-US" smtClean="0"/>
              <a:t>3</a:t>
            </a:fld>
            <a:endParaRPr lang="en-US" dirty="0"/>
          </a:p>
        </p:txBody>
      </p:sp>
    </p:spTree>
    <p:extLst>
      <p:ext uri="{BB962C8B-B14F-4D97-AF65-F5344CB8AC3E}">
        <p14:creationId xmlns:p14="http://schemas.microsoft.com/office/powerpoint/2010/main" val="3145778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Handout the Personal Responsibility Inventory and give students 3-5 minutes to complete it. It may go faster if you read each responsibility out loud; or, you may give students time to read and reflect on each one silently</a:t>
            </a:r>
            <a:endParaRPr lang="en-US" b="1" dirty="0"/>
          </a:p>
        </p:txBody>
      </p:sp>
      <p:sp>
        <p:nvSpPr>
          <p:cNvPr id="4" name="Slide Number Placeholder 3"/>
          <p:cNvSpPr>
            <a:spLocks noGrp="1"/>
          </p:cNvSpPr>
          <p:nvPr>
            <p:ph type="sldNum" sz="quarter" idx="5"/>
          </p:nvPr>
        </p:nvSpPr>
        <p:spPr/>
        <p:txBody>
          <a:bodyPr/>
          <a:lstStyle/>
          <a:p>
            <a:fld id="{A003FFBC-E686-4F41-B14D-7FAA4E0A4D4B}" type="slidenum">
              <a:rPr lang="en-US" smtClean="0"/>
              <a:t>4</a:t>
            </a:fld>
            <a:endParaRPr lang="en-US" dirty="0"/>
          </a:p>
        </p:txBody>
      </p:sp>
    </p:spTree>
    <p:extLst>
      <p:ext uri="{BB962C8B-B14F-4D97-AF65-F5344CB8AC3E}">
        <p14:creationId xmlns:p14="http://schemas.microsoft.com/office/powerpoint/2010/main" val="609201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Invite student response. Answers such as parents, teachers, friends, or coaches might be highlighted.</a:t>
            </a:r>
            <a:endParaRPr lang="en-AE" dirty="0"/>
          </a:p>
        </p:txBody>
      </p:sp>
      <p:sp>
        <p:nvSpPr>
          <p:cNvPr id="4" name="Slide Number Placeholder 3"/>
          <p:cNvSpPr>
            <a:spLocks noGrp="1"/>
          </p:cNvSpPr>
          <p:nvPr>
            <p:ph type="sldNum" sz="quarter" idx="5"/>
          </p:nvPr>
        </p:nvSpPr>
        <p:spPr/>
        <p:txBody>
          <a:bodyPr/>
          <a:lstStyle/>
          <a:p>
            <a:fld id="{A003FFBC-E686-4F41-B14D-7FAA4E0A4D4B}" type="slidenum">
              <a:rPr lang="en-US" smtClean="0"/>
              <a:t>7</a:t>
            </a:fld>
            <a:endParaRPr lang="en-US" dirty="0"/>
          </a:p>
        </p:txBody>
      </p:sp>
    </p:spTree>
    <p:extLst>
      <p:ext uri="{BB962C8B-B14F-4D97-AF65-F5344CB8AC3E}">
        <p14:creationId xmlns:p14="http://schemas.microsoft.com/office/powerpoint/2010/main" val="1438098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Allow students to share their responses.</a:t>
            </a:r>
          </a:p>
          <a:p>
            <a:endParaRPr lang="en-US" dirty="0"/>
          </a:p>
        </p:txBody>
      </p:sp>
      <p:sp>
        <p:nvSpPr>
          <p:cNvPr id="4" name="Slide Number Placeholder 3"/>
          <p:cNvSpPr>
            <a:spLocks noGrp="1"/>
          </p:cNvSpPr>
          <p:nvPr>
            <p:ph type="sldNum" sz="quarter" idx="5"/>
          </p:nvPr>
        </p:nvSpPr>
        <p:spPr/>
        <p:txBody>
          <a:bodyPr/>
          <a:lstStyle/>
          <a:p>
            <a:fld id="{A003FFBC-E686-4F41-B14D-7FAA4E0A4D4B}" type="slidenum">
              <a:rPr lang="en-US" smtClean="0"/>
              <a:t>8</a:t>
            </a:fld>
            <a:endParaRPr lang="en-US" dirty="0"/>
          </a:p>
        </p:txBody>
      </p:sp>
    </p:spTree>
    <p:extLst>
      <p:ext uri="{BB962C8B-B14F-4D97-AF65-F5344CB8AC3E}">
        <p14:creationId xmlns:p14="http://schemas.microsoft.com/office/powerpoint/2010/main" val="1447573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9DAC2520-7E47-43AA-A7E3-767B1948A963}" type="datetimeFigureOut">
              <a:rPr lang="en-US" smtClean="0"/>
              <a:t>3/23/2023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4243482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DAC2520-7E47-43AA-A7E3-767B1948A963}" type="datetimeFigureOut">
              <a:rPr lang="en-US" smtClean="0"/>
              <a:t>3/23/2023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2826319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DAC2520-7E47-43AA-A7E3-767B1948A963}" type="datetimeFigureOut">
              <a:rPr lang="en-US" smtClean="0"/>
              <a:t>3/23/2023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2193585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DAC2520-7E47-43AA-A7E3-767B1948A963}" type="datetimeFigureOut">
              <a:rPr lang="en-US" smtClean="0"/>
              <a:t>3/23/2023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1305756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DAC2520-7E47-43AA-A7E3-767B1948A963}" type="datetimeFigureOut">
              <a:rPr lang="en-US" smtClean="0"/>
              <a:t>3/23/2023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1466375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9DAC2520-7E47-43AA-A7E3-767B1948A963}" type="datetimeFigureOut">
              <a:rPr lang="en-US" smtClean="0"/>
              <a:t>3/23/2023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2167510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9DAC2520-7E47-43AA-A7E3-767B1948A963}" type="datetimeFigureOut">
              <a:rPr lang="en-US" smtClean="0"/>
              <a:t>3/23/2023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3271936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9DAC2520-7E47-43AA-A7E3-767B1948A963}" type="datetimeFigureOut">
              <a:rPr lang="en-US" smtClean="0"/>
              <a:t>3/23/2023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1978560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AC2520-7E47-43AA-A7E3-767B1948A963}" type="datetimeFigureOut">
              <a:rPr lang="en-US" smtClean="0"/>
              <a:t>3/23/2023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1611997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9DAC2520-7E47-43AA-A7E3-767B1948A963}" type="datetimeFigureOut">
              <a:rPr lang="en-US" smtClean="0"/>
              <a:t>3/23/2023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3509001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9DAC2520-7E47-43AA-A7E3-767B1948A963}" type="datetimeFigureOut">
              <a:rPr lang="en-US" smtClean="0"/>
              <a:t>3/23/2023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791947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AC2520-7E47-43AA-A7E3-767B1948A963}" type="datetimeFigureOut">
              <a:rPr lang="en-US" smtClean="0"/>
              <a:t>3/23/2023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DF8F01-7F26-479E-8A87-8CA7C5BA026B}" type="slidenum">
              <a:rPr lang="en-US" smtClean="0"/>
              <a:t>‹#›</a:t>
            </a:fld>
            <a:endParaRPr lang="en-US" dirty="0"/>
          </a:p>
        </p:txBody>
      </p:sp>
    </p:spTree>
    <p:extLst>
      <p:ext uri="{BB962C8B-B14F-4D97-AF65-F5344CB8AC3E}">
        <p14:creationId xmlns:p14="http://schemas.microsoft.com/office/powerpoint/2010/main" val="7931879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ky, road, outdoor, street&#10;&#10;Description automatically generated">
            <a:extLst>
              <a:ext uri="{FF2B5EF4-FFF2-40B4-BE49-F238E27FC236}">
                <a16:creationId xmlns:a16="http://schemas.microsoft.com/office/drawing/2014/main" id="{04A18503-3C3E-DD4C-8CA3-DB7C69B2BCD4}"/>
              </a:ext>
            </a:extLst>
          </p:cNvPr>
          <p:cNvPicPr>
            <a:picLocks noChangeAspect="1"/>
          </p:cNvPicPr>
          <p:nvPr/>
        </p:nvPicPr>
        <p:blipFill rotWithShape="1">
          <a:blip r:embed="rId3">
            <a:extLst>
              <a:ext uri="{28A0092B-C50C-407E-A947-70E740481C1C}">
                <a14:useLocalDpi xmlns:a14="http://schemas.microsoft.com/office/drawing/2010/main" val="0"/>
              </a:ext>
            </a:extLst>
          </a:blip>
          <a:srcRect l="2028" r="30" b="17362"/>
          <a:stretch/>
        </p:blipFill>
        <p:spPr>
          <a:xfrm>
            <a:off x="0" y="0"/>
            <a:ext cx="12192000" cy="6858000"/>
          </a:xfrm>
          <a:prstGeom prst="rect">
            <a:avLst/>
          </a:prstGeom>
        </p:spPr>
      </p:pic>
      <p:sp>
        <p:nvSpPr>
          <p:cNvPr id="20" name="Rectangle 19"/>
          <p:cNvSpPr/>
          <p:nvPr/>
        </p:nvSpPr>
        <p:spPr>
          <a:xfrm>
            <a:off x="2580040" y="5198642"/>
            <a:ext cx="6657744" cy="855511"/>
          </a:xfrm>
          <a:prstGeom prst="rect">
            <a:avLst/>
          </a:prstGeom>
          <a:solidFill>
            <a:srgbClr val="262674">
              <a:alpha val="85243"/>
            </a:srgb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600"/>
          </a:p>
        </p:txBody>
      </p:sp>
      <p:sp>
        <p:nvSpPr>
          <p:cNvPr id="13" name="Rectangle 12">
            <a:extLst>
              <a:ext uri="{FF2B5EF4-FFF2-40B4-BE49-F238E27FC236}">
                <a16:creationId xmlns:a16="http://schemas.microsoft.com/office/drawing/2014/main" id="{45014B83-3FF2-9041-85AD-2446B911CC5C}"/>
              </a:ext>
            </a:extLst>
          </p:cNvPr>
          <p:cNvSpPr/>
          <p:nvPr/>
        </p:nvSpPr>
        <p:spPr>
          <a:xfrm>
            <a:off x="2580040" y="5919531"/>
            <a:ext cx="6657744" cy="645336"/>
          </a:xfrm>
          <a:prstGeom prst="rect">
            <a:avLst/>
          </a:prstGeom>
          <a:solidFill>
            <a:srgbClr val="C00000">
              <a:alpha val="85243"/>
            </a:srgb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a:p>
        </p:txBody>
      </p:sp>
      <p:sp>
        <p:nvSpPr>
          <p:cNvPr id="2" name="AutoShape 2" descr="Image result for where are we? How do we get there?"/>
          <p:cNvSpPr>
            <a:spLocks noChangeAspect="1" noChangeArrowheads="1"/>
          </p:cNvSpPr>
          <p:nvPr/>
        </p:nvSpPr>
        <p:spPr bwMode="auto">
          <a:xfrm>
            <a:off x="1521388" y="207639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descr="Logo, company name&#10;&#10;Description automatically generated">
            <a:extLst>
              <a:ext uri="{FF2B5EF4-FFF2-40B4-BE49-F238E27FC236}">
                <a16:creationId xmlns:a16="http://schemas.microsoft.com/office/drawing/2014/main" id="{4AC25D03-DD4C-3F40-9A05-4C96A8B9CEF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295" r="10109"/>
          <a:stretch/>
        </p:blipFill>
        <p:spPr>
          <a:xfrm>
            <a:off x="8697559" y="293133"/>
            <a:ext cx="3226260" cy="1929653"/>
          </a:xfrm>
          <a:prstGeom prst="rect">
            <a:avLst/>
          </a:prstGeom>
        </p:spPr>
      </p:pic>
      <p:sp>
        <p:nvSpPr>
          <p:cNvPr id="12" name="TextBox 11"/>
          <p:cNvSpPr txBox="1"/>
          <p:nvPr/>
        </p:nvSpPr>
        <p:spPr>
          <a:xfrm>
            <a:off x="1826188" y="5939110"/>
            <a:ext cx="8294629" cy="646331"/>
          </a:xfrm>
          <a:prstGeom prst="rect">
            <a:avLst/>
          </a:prstGeom>
          <a:noFill/>
        </p:spPr>
        <p:txBody>
          <a:bodyPr wrap="square" rtlCol="0">
            <a:spAutoFit/>
          </a:bodyPr>
          <a:lstStyle/>
          <a:p>
            <a:pPr algn="ctr"/>
            <a:r>
              <a:rPr lang="en-GB" sz="3600" b="1" dirty="0">
                <a:solidFill>
                  <a:schemeClr val="bg1"/>
                </a:solidFill>
              </a:rPr>
              <a:t>Personal Responsibility Inventory </a:t>
            </a:r>
          </a:p>
        </p:txBody>
      </p:sp>
      <p:sp>
        <p:nvSpPr>
          <p:cNvPr id="6" name="TextBox 5"/>
          <p:cNvSpPr txBox="1"/>
          <p:nvPr/>
        </p:nvSpPr>
        <p:spPr>
          <a:xfrm>
            <a:off x="3299930" y="5235921"/>
            <a:ext cx="5217964" cy="646331"/>
          </a:xfrm>
          <a:prstGeom prst="rect">
            <a:avLst/>
          </a:prstGeom>
          <a:noFill/>
        </p:spPr>
        <p:txBody>
          <a:bodyPr wrap="square" rtlCol="0">
            <a:spAutoFit/>
          </a:bodyPr>
          <a:lstStyle/>
          <a:p>
            <a:pPr algn="ctr"/>
            <a:r>
              <a:rPr lang="en-US" sz="3600" b="1" dirty="0">
                <a:solidFill>
                  <a:schemeClr val="bg1"/>
                </a:solidFill>
                <a:latin typeface="Century Gothic" panose="020B0502020202020204" pitchFamily="34" charset="0"/>
              </a:rPr>
              <a:t>ASCS </a:t>
            </a:r>
            <a:r>
              <a:rPr lang="en-US" sz="3600" b="1" dirty="0" err="1">
                <a:solidFill>
                  <a:schemeClr val="bg1"/>
                </a:solidFill>
                <a:latin typeface="Century Gothic" panose="020B0502020202020204" pitchFamily="34" charset="0"/>
              </a:rPr>
              <a:t>Nad</a:t>
            </a:r>
            <a:r>
              <a:rPr lang="en-US" sz="3600" b="1" dirty="0">
                <a:solidFill>
                  <a:schemeClr val="bg1"/>
                </a:solidFill>
                <a:latin typeface="Century Gothic" panose="020B0502020202020204" pitchFamily="34" charset="0"/>
              </a:rPr>
              <a:t> Al Sheba</a:t>
            </a:r>
          </a:p>
        </p:txBody>
      </p:sp>
    </p:spTree>
    <p:extLst>
      <p:ext uri="{BB962C8B-B14F-4D97-AF65-F5344CB8AC3E}">
        <p14:creationId xmlns:p14="http://schemas.microsoft.com/office/powerpoint/2010/main" val="1767352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ADD4D-70F2-4C7E-9AE4-A417EA41C9BF}"/>
              </a:ext>
            </a:extLst>
          </p:cNvPr>
          <p:cNvSpPr>
            <a:spLocks noGrp="1"/>
          </p:cNvSpPr>
          <p:nvPr>
            <p:ph type="title"/>
          </p:nvPr>
        </p:nvSpPr>
        <p:spPr/>
        <p:txBody>
          <a:bodyPr/>
          <a:lstStyle/>
          <a:p>
            <a:r>
              <a:rPr lang="en-US" dirty="0"/>
              <a:t>In this lesson students will </a:t>
            </a:r>
          </a:p>
        </p:txBody>
      </p:sp>
      <p:sp>
        <p:nvSpPr>
          <p:cNvPr id="3" name="Content Placeholder 2">
            <a:extLst>
              <a:ext uri="{FF2B5EF4-FFF2-40B4-BE49-F238E27FC236}">
                <a16:creationId xmlns:a16="http://schemas.microsoft.com/office/drawing/2014/main" id="{83180D49-3FD4-408D-B7BD-FC0E419AB162}"/>
              </a:ext>
            </a:extLst>
          </p:cNvPr>
          <p:cNvSpPr>
            <a:spLocks noGrp="1"/>
          </p:cNvSpPr>
          <p:nvPr>
            <p:ph idx="1"/>
          </p:nvPr>
        </p:nvSpPr>
        <p:spPr>
          <a:xfrm>
            <a:off x="603738" y="1942856"/>
            <a:ext cx="10515600" cy="4351338"/>
          </a:xfrm>
        </p:spPr>
        <p:txBody>
          <a:bodyPr/>
          <a:lstStyle/>
          <a:p>
            <a:pPr marL="0" indent="0">
              <a:buNone/>
            </a:pPr>
            <a:r>
              <a:rPr lang="en-US" dirty="0"/>
              <a:t>● Reflect on personal responsibility fulfillment. </a:t>
            </a:r>
          </a:p>
          <a:p>
            <a:pPr marL="0" indent="0">
              <a:buNone/>
            </a:pPr>
            <a:r>
              <a:rPr lang="en-US" dirty="0"/>
              <a:t>● Identify strategies for responsibility self-improvement. </a:t>
            </a:r>
          </a:p>
          <a:p>
            <a:pPr marL="0" indent="0">
              <a:buNone/>
            </a:pPr>
            <a:r>
              <a:rPr lang="en-US" dirty="0"/>
              <a:t>● Connect the concept of responsibility and accountability. </a:t>
            </a:r>
            <a:endParaRPr lang="en-GB" dirty="0"/>
          </a:p>
        </p:txBody>
      </p:sp>
    </p:spTree>
    <p:extLst>
      <p:ext uri="{BB962C8B-B14F-4D97-AF65-F5344CB8AC3E}">
        <p14:creationId xmlns:p14="http://schemas.microsoft.com/office/powerpoint/2010/main" val="2045898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EB8F0A-1A13-724C-931A-A2289A27B0A2}"/>
              </a:ext>
            </a:extLst>
          </p:cNvPr>
          <p:cNvSpPr/>
          <p:nvPr/>
        </p:nvSpPr>
        <p:spPr>
          <a:xfrm>
            <a:off x="281354" y="1415690"/>
            <a:ext cx="11629292" cy="3539430"/>
          </a:xfrm>
          <a:prstGeom prst="rect">
            <a:avLst/>
          </a:prstGeom>
        </p:spPr>
        <p:txBody>
          <a:bodyPr wrap="square">
            <a:spAutoFit/>
          </a:bodyPr>
          <a:lstStyle/>
          <a:p>
            <a:r>
              <a:rPr lang="en-US" sz="2800" dirty="0"/>
              <a:t>In our last lesson, we conducted an Environmental Inventory here at school.</a:t>
            </a:r>
          </a:p>
          <a:p>
            <a:endParaRPr lang="en-US" sz="2800" dirty="0"/>
          </a:p>
          <a:p>
            <a:r>
              <a:rPr lang="en-US" sz="2800" dirty="0"/>
              <a:t>Since that lesson, what have you all been doing to be more responsible with</a:t>
            </a:r>
          </a:p>
          <a:p>
            <a:r>
              <a:rPr lang="en-US" sz="2800" dirty="0"/>
              <a:t>regard to how we care for the Earth and environment?</a:t>
            </a:r>
          </a:p>
          <a:p>
            <a:endParaRPr lang="en-US" sz="2800" dirty="0"/>
          </a:p>
          <a:p>
            <a:endParaRPr lang="en-US" sz="2800" dirty="0"/>
          </a:p>
          <a:p>
            <a:r>
              <a:rPr lang="en-US" sz="2800" dirty="0"/>
              <a:t>Doesn’t it feel good to be more intentional and responsible about how we</a:t>
            </a:r>
          </a:p>
          <a:p>
            <a:r>
              <a:rPr lang="en-US" sz="2800" dirty="0"/>
              <a:t>help the Earth?</a:t>
            </a:r>
            <a:endParaRPr lang="en-GB" sz="2800" dirty="0"/>
          </a:p>
        </p:txBody>
      </p:sp>
    </p:spTree>
    <p:extLst>
      <p:ext uri="{BB962C8B-B14F-4D97-AF65-F5344CB8AC3E}">
        <p14:creationId xmlns:p14="http://schemas.microsoft.com/office/powerpoint/2010/main" val="4252456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EB8F0A-1A13-724C-931A-A2289A27B0A2}"/>
              </a:ext>
            </a:extLst>
          </p:cNvPr>
          <p:cNvSpPr/>
          <p:nvPr/>
        </p:nvSpPr>
        <p:spPr>
          <a:xfrm>
            <a:off x="281354" y="1684248"/>
            <a:ext cx="11629292" cy="3785652"/>
          </a:xfrm>
          <a:prstGeom prst="rect">
            <a:avLst/>
          </a:prstGeom>
        </p:spPr>
        <p:txBody>
          <a:bodyPr wrap="square">
            <a:spAutoFit/>
          </a:bodyPr>
          <a:lstStyle/>
          <a:p>
            <a:r>
              <a:rPr lang="en-US" sz="2400" dirty="0"/>
              <a:t>Now we are going to do a </a:t>
            </a:r>
            <a:r>
              <a:rPr lang="en-US" sz="2400" b="1" i="1" dirty="0"/>
              <a:t>Personal Responsibility Inventory. </a:t>
            </a:r>
          </a:p>
          <a:p>
            <a:r>
              <a:rPr lang="en-US" sz="2400" dirty="0"/>
              <a:t>We’ll take a few minutes to answer some questions about our personal responsibilities that we have here at school, at home, and in our community. </a:t>
            </a:r>
          </a:p>
          <a:p>
            <a:r>
              <a:rPr lang="en-US" sz="2400" dirty="0"/>
              <a:t>Remember, in the first lesson we wrote down what some of our responsibilities are and then talked about how we must be self-disciplined to make sure we are fulfilling our responsibilities. But, we didn’t really evaluate how well we manage our responsibilities on a regular basis. </a:t>
            </a:r>
          </a:p>
          <a:p>
            <a:endParaRPr lang="en-US" sz="2400" dirty="0"/>
          </a:p>
          <a:p>
            <a:r>
              <a:rPr lang="en-US" sz="2400" dirty="0"/>
              <a:t>So, today we will take some time to honestly evaluate how well we are doing with our daily responsibilities!</a:t>
            </a:r>
            <a:endParaRPr lang="en-GB" sz="2400" dirty="0"/>
          </a:p>
        </p:txBody>
      </p:sp>
      <p:sp>
        <p:nvSpPr>
          <p:cNvPr id="3" name="Rectangle 2">
            <a:extLst>
              <a:ext uri="{FF2B5EF4-FFF2-40B4-BE49-F238E27FC236}">
                <a16:creationId xmlns:a16="http://schemas.microsoft.com/office/drawing/2014/main" id="{0FD0A302-1AEB-7D44-87E7-913DF9EAA306}"/>
              </a:ext>
            </a:extLst>
          </p:cNvPr>
          <p:cNvSpPr/>
          <p:nvPr/>
        </p:nvSpPr>
        <p:spPr>
          <a:xfrm>
            <a:off x="281354" y="309935"/>
            <a:ext cx="7063985" cy="707886"/>
          </a:xfrm>
          <a:prstGeom prst="rect">
            <a:avLst/>
          </a:prstGeom>
        </p:spPr>
        <p:txBody>
          <a:bodyPr wrap="none">
            <a:spAutoFit/>
          </a:bodyPr>
          <a:lstStyle/>
          <a:p>
            <a:r>
              <a:rPr lang="en-US" sz="4000" dirty="0"/>
              <a:t>Personal Responsibility Inventory</a:t>
            </a:r>
            <a:endParaRPr lang="en-GB" sz="4000" dirty="0"/>
          </a:p>
        </p:txBody>
      </p:sp>
    </p:spTree>
    <p:extLst>
      <p:ext uri="{BB962C8B-B14F-4D97-AF65-F5344CB8AC3E}">
        <p14:creationId xmlns:p14="http://schemas.microsoft.com/office/powerpoint/2010/main" val="2085339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8DF287-FFA3-2B30-44DD-75DBEE6C2DE4}"/>
              </a:ext>
            </a:extLst>
          </p:cNvPr>
          <p:cNvPicPr>
            <a:picLocks noChangeAspect="1"/>
          </p:cNvPicPr>
          <p:nvPr/>
        </p:nvPicPr>
        <p:blipFill>
          <a:blip r:embed="rId2"/>
          <a:stretch>
            <a:fillRect/>
          </a:stretch>
        </p:blipFill>
        <p:spPr>
          <a:xfrm>
            <a:off x="104775" y="0"/>
            <a:ext cx="5991225" cy="6838950"/>
          </a:xfrm>
          <a:prstGeom prst="rect">
            <a:avLst/>
          </a:prstGeom>
        </p:spPr>
      </p:pic>
      <p:pic>
        <p:nvPicPr>
          <p:cNvPr id="5" name="Picture 4">
            <a:extLst>
              <a:ext uri="{FF2B5EF4-FFF2-40B4-BE49-F238E27FC236}">
                <a16:creationId xmlns:a16="http://schemas.microsoft.com/office/drawing/2014/main" id="{04B66580-94FB-E4F8-8186-88DC81D45C32}"/>
              </a:ext>
            </a:extLst>
          </p:cNvPr>
          <p:cNvPicPr>
            <a:picLocks noChangeAspect="1"/>
          </p:cNvPicPr>
          <p:nvPr/>
        </p:nvPicPr>
        <p:blipFill>
          <a:blip r:embed="rId3"/>
          <a:stretch>
            <a:fillRect/>
          </a:stretch>
        </p:blipFill>
        <p:spPr>
          <a:xfrm>
            <a:off x="6299644" y="2342388"/>
            <a:ext cx="5591175" cy="4343400"/>
          </a:xfrm>
          <a:prstGeom prst="rect">
            <a:avLst/>
          </a:prstGeom>
        </p:spPr>
      </p:pic>
    </p:spTree>
    <p:extLst>
      <p:ext uri="{BB962C8B-B14F-4D97-AF65-F5344CB8AC3E}">
        <p14:creationId xmlns:p14="http://schemas.microsoft.com/office/powerpoint/2010/main" val="3144468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1B431-C3D2-6DEB-7A8D-CC4649E422ED}"/>
              </a:ext>
            </a:extLst>
          </p:cNvPr>
          <p:cNvSpPr>
            <a:spLocks noGrp="1"/>
          </p:cNvSpPr>
          <p:nvPr>
            <p:ph type="title"/>
          </p:nvPr>
        </p:nvSpPr>
        <p:spPr>
          <a:xfrm>
            <a:off x="838200" y="2474341"/>
            <a:ext cx="10515600" cy="1325563"/>
          </a:xfrm>
        </p:spPr>
        <p:txBody>
          <a:bodyPr>
            <a:normAutofit fontScale="90000"/>
          </a:bodyPr>
          <a:lstStyle/>
          <a:p>
            <a:pPr algn="ctr"/>
            <a:r>
              <a:rPr lang="en-US" dirty="0"/>
              <a:t>Let’s evaluate our inventories now! </a:t>
            </a:r>
            <a:br>
              <a:rPr lang="en-US" dirty="0"/>
            </a:br>
            <a:r>
              <a:rPr lang="en-US" dirty="0"/>
              <a:t>Count up your totals for each column and write them down in that last row.</a:t>
            </a:r>
          </a:p>
        </p:txBody>
      </p:sp>
    </p:spTree>
    <p:extLst>
      <p:ext uri="{BB962C8B-B14F-4D97-AF65-F5344CB8AC3E}">
        <p14:creationId xmlns:p14="http://schemas.microsoft.com/office/powerpoint/2010/main" val="1814012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504AB54-528E-4681-83EF-15C6C770BC40}"/>
              </a:ext>
            </a:extLst>
          </p:cNvPr>
          <p:cNvSpPr>
            <a:spLocks noGrp="1"/>
          </p:cNvSpPr>
          <p:nvPr>
            <p:ph type="title"/>
          </p:nvPr>
        </p:nvSpPr>
        <p:spPr>
          <a:xfrm>
            <a:off x="2555631" y="1441938"/>
            <a:ext cx="7080738" cy="3974124"/>
          </a:xfrm>
        </p:spPr>
        <p:txBody>
          <a:bodyPr vert="horz" lIns="91440" tIns="45720" rIns="91440" bIns="45720" rtlCol="0" anchor="ctr">
            <a:noAutofit/>
          </a:bodyPr>
          <a:lstStyle/>
          <a:p>
            <a:pPr algn="ctr"/>
            <a:r>
              <a:rPr lang="en-US" sz="2400" dirty="0">
                <a:solidFill>
                  <a:schemeClr val="bg1"/>
                </a:solidFill>
              </a:rPr>
              <a:t>Now, we are going to talk about another piece of responsibility called </a:t>
            </a:r>
            <a:r>
              <a:rPr lang="en-US" sz="2400" b="1" dirty="0">
                <a:solidFill>
                  <a:schemeClr val="bg1"/>
                </a:solidFill>
              </a:rPr>
              <a:t>ACCOUNTABILITY</a:t>
            </a:r>
            <a:r>
              <a:rPr lang="en-US" sz="2400" dirty="0">
                <a:solidFill>
                  <a:schemeClr val="bg1"/>
                </a:solidFill>
              </a:rPr>
              <a:t>. When we are responsible for something, we are also </a:t>
            </a:r>
            <a:r>
              <a:rPr lang="en-US" sz="2400" b="1" dirty="0">
                <a:solidFill>
                  <a:schemeClr val="bg1"/>
                </a:solidFill>
                <a:highlight>
                  <a:srgbClr val="FFFF00"/>
                </a:highlight>
              </a:rPr>
              <a:t>accountable</a:t>
            </a:r>
            <a:r>
              <a:rPr lang="en-US" sz="2400" dirty="0">
                <a:solidFill>
                  <a:schemeClr val="bg1"/>
                </a:solidFill>
              </a:rPr>
              <a:t> for it, meaning people are counting on us to do what we said we would do. And, if we don’t do what we need to do, we will be letting someone else down or creating more work or stress for others. It is good to ask others to help us be accountable for our responsibilities. </a:t>
            </a:r>
            <a:br>
              <a:rPr lang="en-US" sz="2400" dirty="0">
                <a:solidFill>
                  <a:schemeClr val="bg1"/>
                </a:solidFill>
              </a:rPr>
            </a:br>
            <a:br>
              <a:rPr lang="en-US" sz="2400" dirty="0">
                <a:solidFill>
                  <a:schemeClr val="bg1"/>
                </a:solidFill>
              </a:rPr>
            </a:br>
            <a:r>
              <a:rPr lang="en-US" sz="2800" b="1" dirty="0">
                <a:solidFill>
                  <a:schemeClr val="bg1"/>
                </a:solidFill>
              </a:rPr>
              <a:t>Who are some of the people that hold you accountable for the responsibilities you have? </a:t>
            </a:r>
            <a:endParaRPr lang="en-GB" sz="2400" b="1" dirty="0">
              <a:solidFill>
                <a:schemeClr val="bg1"/>
              </a:solidFill>
            </a:endParaRPr>
          </a:p>
        </p:txBody>
      </p:sp>
    </p:spTree>
    <p:extLst>
      <p:ext uri="{BB962C8B-B14F-4D97-AF65-F5344CB8AC3E}">
        <p14:creationId xmlns:p14="http://schemas.microsoft.com/office/powerpoint/2010/main" val="152037249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AF1AE-0771-AB41-97A4-3E55A46FB87C}"/>
              </a:ext>
            </a:extLst>
          </p:cNvPr>
          <p:cNvSpPr>
            <a:spLocks noGrp="1"/>
          </p:cNvSpPr>
          <p:nvPr>
            <p:ph type="title"/>
          </p:nvPr>
        </p:nvSpPr>
        <p:spPr/>
        <p:txBody>
          <a:bodyPr/>
          <a:lstStyle/>
          <a:p>
            <a:r>
              <a:rPr lang="en-US" dirty="0"/>
              <a:t>Reflect</a:t>
            </a:r>
          </a:p>
        </p:txBody>
      </p:sp>
      <p:sp>
        <p:nvSpPr>
          <p:cNvPr id="3" name="Content Placeholder 2">
            <a:extLst>
              <a:ext uri="{FF2B5EF4-FFF2-40B4-BE49-F238E27FC236}">
                <a16:creationId xmlns:a16="http://schemas.microsoft.com/office/drawing/2014/main" id="{87A77655-D1D9-0F4B-B8AA-CB3F5A3DA0CD}"/>
              </a:ext>
            </a:extLst>
          </p:cNvPr>
          <p:cNvSpPr>
            <a:spLocks noGrp="1"/>
          </p:cNvSpPr>
          <p:nvPr>
            <p:ph idx="1"/>
          </p:nvPr>
        </p:nvSpPr>
        <p:spPr>
          <a:xfrm>
            <a:off x="265176" y="1690688"/>
            <a:ext cx="6964680" cy="4351338"/>
          </a:xfrm>
        </p:spPr>
        <p:txBody>
          <a:bodyPr>
            <a:normAutofit fontScale="92500"/>
          </a:bodyPr>
          <a:lstStyle/>
          <a:p>
            <a:r>
              <a:rPr lang="en-US" dirty="0"/>
              <a:t>Now, look at your inventory again. </a:t>
            </a:r>
          </a:p>
          <a:p>
            <a:r>
              <a:rPr lang="en-US" dirty="0"/>
              <a:t>Identify one responsibility you marked in the mostly, rarely, or never column that you want to work on making an “Always”. Then, answer the three reflection questions below your inventory.</a:t>
            </a:r>
          </a:p>
          <a:p>
            <a:r>
              <a:rPr lang="en-US" dirty="0"/>
              <a:t>The last question asks you to identify </a:t>
            </a:r>
            <a:r>
              <a:rPr lang="en-US" b="1" dirty="0"/>
              <a:t>one</a:t>
            </a:r>
            <a:r>
              <a:rPr lang="en-US" dirty="0"/>
              <a:t> person who can help you be accountable for doing a better job at being responsible for the task you selected. Part of your job today will be to ask the person you identified to help you with this responsibility.</a:t>
            </a:r>
          </a:p>
        </p:txBody>
      </p:sp>
      <p:sp>
        <p:nvSpPr>
          <p:cNvPr id="5" name="TextBox 4">
            <a:extLst>
              <a:ext uri="{FF2B5EF4-FFF2-40B4-BE49-F238E27FC236}">
                <a16:creationId xmlns:a16="http://schemas.microsoft.com/office/drawing/2014/main" id="{1D204D4C-0A0E-0826-10F3-9FBB61DEAF1C}"/>
              </a:ext>
            </a:extLst>
          </p:cNvPr>
          <p:cNvSpPr txBox="1"/>
          <p:nvPr/>
        </p:nvSpPr>
        <p:spPr>
          <a:xfrm>
            <a:off x="8095488" y="456519"/>
            <a:ext cx="3962400" cy="4154984"/>
          </a:xfrm>
          <a:prstGeom prst="rect">
            <a:avLst/>
          </a:prstGeom>
          <a:solidFill>
            <a:srgbClr val="FFFF00"/>
          </a:solidFill>
        </p:spPr>
        <p:txBody>
          <a:bodyPr wrap="square">
            <a:spAutoFit/>
          </a:bodyPr>
          <a:lstStyle/>
          <a:p>
            <a:pPr marL="342900" indent="-342900" algn="ctr">
              <a:buAutoNum type="arabicPeriod"/>
            </a:pPr>
            <a:r>
              <a:rPr lang="en-US" sz="2400" dirty="0"/>
              <a:t>What is ONE responsibility you could improve? </a:t>
            </a:r>
          </a:p>
          <a:p>
            <a:pPr marL="342900" indent="-342900" algn="ctr">
              <a:buAutoNum type="arabicPeriod"/>
            </a:pPr>
            <a:endParaRPr lang="en-US" sz="2400" dirty="0"/>
          </a:p>
          <a:p>
            <a:pPr marL="342900" indent="-342900" algn="ctr">
              <a:buAutoNum type="arabicPeriod"/>
            </a:pPr>
            <a:r>
              <a:rPr lang="en-US" sz="2400" dirty="0"/>
              <a:t>How will you improve? </a:t>
            </a:r>
          </a:p>
          <a:p>
            <a:pPr marL="342900" indent="-342900" algn="ctr">
              <a:buAutoNum type="arabicPeriod"/>
            </a:pPr>
            <a:endParaRPr lang="en-US" sz="2400" dirty="0"/>
          </a:p>
          <a:p>
            <a:pPr marL="342900" indent="-342900" algn="ctr">
              <a:buAutoNum type="arabicPeriod"/>
            </a:pPr>
            <a:r>
              <a:rPr lang="en-US" sz="2400" dirty="0"/>
              <a:t>Who will you ask to be your accountability partner? This should be a person who will help you be more responsible for this specific task</a:t>
            </a:r>
          </a:p>
        </p:txBody>
      </p:sp>
      <p:cxnSp>
        <p:nvCxnSpPr>
          <p:cNvPr id="7" name="Straight Arrow Connector 6">
            <a:extLst>
              <a:ext uri="{FF2B5EF4-FFF2-40B4-BE49-F238E27FC236}">
                <a16:creationId xmlns:a16="http://schemas.microsoft.com/office/drawing/2014/main" id="{190DC41B-7BBD-C0BD-1109-0F2785D2B263}"/>
              </a:ext>
            </a:extLst>
          </p:cNvPr>
          <p:cNvCxnSpPr/>
          <p:nvPr/>
        </p:nvCxnSpPr>
        <p:spPr>
          <a:xfrm flipV="1">
            <a:off x="7229856" y="1690688"/>
            <a:ext cx="816864" cy="1296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828372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4b2b1f2-60e9-4873-a720-0da2f5bde98a">
      <UserInfo>
        <DisplayName/>
        <AccountId xsi:nil="true"/>
        <AccountType/>
      </UserInfo>
    </SharedWithUsers>
    <TaxCatchAll xmlns="24b2b1f2-60e9-4873-a720-0da2f5bde98a" xsi:nil="true"/>
    <lcf76f155ced4ddcb4097134ff3c332f xmlns="c219d832-1076-4c15-87a4-e4c3e333e237">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0D91880074CB14897C8BA1AE849FA9F" ma:contentTypeVersion="16" ma:contentTypeDescription="Create a new document." ma:contentTypeScope="" ma:versionID="2c8d2e1d067c9c9d7e172d65e12c708a">
  <xsd:schema xmlns:xsd="http://www.w3.org/2001/XMLSchema" xmlns:xs="http://www.w3.org/2001/XMLSchema" xmlns:p="http://schemas.microsoft.com/office/2006/metadata/properties" xmlns:ns2="c219d832-1076-4c15-87a4-e4c3e333e237" xmlns:ns3="24b2b1f2-60e9-4873-a720-0da2f5bde98a" targetNamespace="http://schemas.microsoft.com/office/2006/metadata/properties" ma:root="true" ma:fieldsID="b012ba9f9dc633e7b947ede477b565df" ns2:_="" ns3:_="">
    <xsd:import namespace="c219d832-1076-4c15-87a4-e4c3e333e237"/>
    <xsd:import namespace="24b2b1f2-60e9-4873-a720-0da2f5bde98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19d832-1076-4c15-87a4-e4c3e333e2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5e541be-4f37-4b9a-b471-5b1376dc29e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4b2b1f2-60e9-4873-a720-0da2f5bde98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3580514-b8a0-4fbd-b699-9e632a843849}" ma:internalName="TaxCatchAll" ma:showField="CatchAllData" ma:web="24b2b1f2-60e9-4873-a720-0da2f5bde9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CE2B54-4E71-4192-B25B-47AF1ABE0A03}">
  <ds:schemaRefs>
    <ds:schemaRef ds:uri="http://schemas.microsoft.com/office/2006/metadata/properties"/>
    <ds:schemaRef ds:uri="http://schemas.microsoft.com/office/infopath/2007/PartnerControls"/>
    <ds:schemaRef ds:uri="24b2b1f2-60e9-4873-a720-0da2f5bde98a"/>
    <ds:schemaRef ds:uri="c219d832-1076-4c15-87a4-e4c3e333e237"/>
  </ds:schemaRefs>
</ds:datastoreItem>
</file>

<file path=customXml/itemProps2.xml><?xml version="1.0" encoding="utf-8"?>
<ds:datastoreItem xmlns:ds="http://schemas.openxmlformats.org/officeDocument/2006/customXml" ds:itemID="{B1F642D7-1DF2-4065-9689-57B5B0EF4A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19d832-1076-4c15-87a4-e4c3e333e237"/>
    <ds:schemaRef ds:uri="24b2b1f2-60e9-4873-a720-0da2f5bde9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1967269-EEEC-42AA-936C-2A226DFFC2C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189</TotalTime>
  <Words>559</Words>
  <Application>Microsoft Office PowerPoint</Application>
  <PresentationFormat>Widescreen</PresentationFormat>
  <Paragraphs>43</Paragraphs>
  <Slides>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Century Gothic</vt:lpstr>
      <vt:lpstr>Office Theme</vt:lpstr>
      <vt:lpstr>PowerPoint Presentation</vt:lpstr>
      <vt:lpstr>In this lesson students will </vt:lpstr>
      <vt:lpstr>PowerPoint Presentation</vt:lpstr>
      <vt:lpstr>PowerPoint Presentation</vt:lpstr>
      <vt:lpstr>PowerPoint Presentation</vt:lpstr>
      <vt:lpstr>Let’s evaluate our inventories now!  Count up your totals for each column and write them down in that last row.</vt:lpstr>
      <vt:lpstr>Now, we are going to talk about another piece of responsibility called ACCOUNTABILITY. When we are responsible for something, we are also accountable for it, meaning people are counting on us to do what we said we would do. And, if we don’t do what we need to do, we will be letting someone else down or creating more work or stress for others. It is good to ask others to help us be accountable for our responsibilities.   Who are some of the people that hold you accountable for the responsibilities you have? </vt:lpstr>
      <vt:lpstr>Reflect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Hollis</dc:creator>
  <cp:lastModifiedBy>Mona Mohamed Arshe</cp:lastModifiedBy>
  <cp:revision>39</cp:revision>
  <dcterms:created xsi:type="dcterms:W3CDTF">2020-08-28T16:08:04Z</dcterms:created>
  <dcterms:modified xsi:type="dcterms:W3CDTF">2023-03-23T05:34:20Z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0x010100B0D91880074CB14897C8BA1AE849FA9F</vt:lpwstr>
  </property>
  <property fmtid="{D5CDD505-2E9C-101B-9397-08002B2CF9AE}" pid="3" name="Order">
    <vt:r8>36400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ies>
</file>