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5"/>
  </p:notesMasterIdLst>
  <p:handoutMasterIdLst>
    <p:handoutMasterId r:id="rId26"/>
  </p:handoutMasterIdLst>
  <p:sldIdLst>
    <p:sldId id="256" r:id="rId5"/>
    <p:sldId id="257" r:id="rId6"/>
    <p:sldId id="258" r:id="rId7"/>
    <p:sldId id="259" r:id="rId8"/>
    <p:sldId id="260" r:id="rId9"/>
    <p:sldId id="268" r:id="rId10"/>
    <p:sldId id="269" r:id="rId11"/>
    <p:sldId id="262" r:id="rId12"/>
    <p:sldId id="263" r:id="rId13"/>
    <p:sldId id="295" r:id="rId14"/>
    <p:sldId id="296" r:id="rId15"/>
    <p:sldId id="297" r:id="rId16"/>
    <p:sldId id="273" r:id="rId17"/>
    <p:sldId id="299" r:id="rId18"/>
    <p:sldId id="274" r:id="rId19"/>
    <p:sldId id="275" r:id="rId20"/>
    <p:sldId id="276" r:id="rId21"/>
    <p:sldId id="277" r:id="rId22"/>
    <p:sldId id="280" r:id="rId23"/>
    <p:sldId id="287" r:id="rId2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61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59A001-E622-466C-8DE4-4BBA3132B634}" v="30" dt="2020-02-13T09:52:21.4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77011" autoAdjust="0"/>
  </p:normalViewPr>
  <p:slideViewPr>
    <p:cSldViewPr snapToGrid="0">
      <p:cViewPr varScale="1">
        <p:scale>
          <a:sx n="92" d="100"/>
          <a:sy n="92" d="100"/>
        </p:scale>
        <p:origin x="23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-3822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A1072-A136-4DAD-A7FC-B4059963E2F7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12563F-4287-41FF-8F52-A4DA19727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382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76279-9753-4824-9C7E-4FA9F49728D8}" type="datetimeFigureOut">
              <a:rPr lang="en-US" smtClean="0"/>
              <a:pPr/>
              <a:t>10/30/22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03295-5FF5-4AE7-982A-D077CBA2CA0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72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03295-5FF5-4AE7-982A-D077CBA2CA0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847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B05A-006A-48FF-AB63-846EC5AC68C8}" type="datetimeFigureOut">
              <a:rPr lang="en-GB" smtClean="0"/>
              <a:pPr/>
              <a:t>30/10/2022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6B89B-DA8B-4984-904D-6FE6B612DD1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985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B05A-006A-48FF-AB63-846EC5AC68C8}" type="datetimeFigureOut">
              <a:rPr lang="en-GB" smtClean="0"/>
              <a:pPr/>
              <a:t>30/10/2022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6B89B-DA8B-4984-904D-6FE6B612DD1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4502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B05A-006A-48FF-AB63-846EC5AC68C8}" type="datetimeFigureOut">
              <a:rPr lang="en-GB" smtClean="0"/>
              <a:pPr/>
              <a:t>30/10/2022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6B89B-DA8B-4984-904D-6FE6B612DD1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6554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B05A-006A-48FF-AB63-846EC5AC68C8}" type="datetimeFigureOut">
              <a:rPr lang="en-GB" smtClean="0"/>
              <a:pPr/>
              <a:t>30/10/2022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6B89B-DA8B-4984-904D-6FE6B612DD1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631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B05A-006A-48FF-AB63-846EC5AC68C8}" type="datetimeFigureOut">
              <a:rPr lang="en-GB" smtClean="0"/>
              <a:pPr/>
              <a:t>30/10/2022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6B89B-DA8B-4984-904D-6FE6B612DD1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225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B05A-006A-48FF-AB63-846EC5AC68C8}" type="datetimeFigureOut">
              <a:rPr lang="en-GB" smtClean="0"/>
              <a:pPr/>
              <a:t>30/10/2022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6B89B-DA8B-4984-904D-6FE6B612DD1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4042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B05A-006A-48FF-AB63-846EC5AC68C8}" type="datetimeFigureOut">
              <a:rPr lang="en-GB" smtClean="0"/>
              <a:pPr/>
              <a:t>30/10/2022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6B89B-DA8B-4984-904D-6FE6B612DD1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1034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B05A-006A-48FF-AB63-846EC5AC68C8}" type="datetimeFigureOut">
              <a:rPr lang="en-GB" smtClean="0"/>
              <a:pPr/>
              <a:t>30/10/2022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6B89B-DA8B-4984-904D-6FE6B612DD1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7848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B05A-006A-48FF-AB63-846EC5AC68C8}" type="datetimeFigureOut">
              <a:rPr lang="en-GB" smtClean="0"/>
              <a:pPr/>
              <a:t>30/10/2022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6B89B-DA8B-4984-904D-6FE6B612DD1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519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B05A-006A-48FF-AB63-846EC5AC68C8}" type="datetimeFigureOut">
              <a:rPr lang="en-GB" smtClean="0"/>
              <a:pPr/>
              <a:t>30/10/2022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6B89B-DA8B-4984-904D-6FE6B612DD1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4944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B05A-006A-48FF-AB63-846EC5AC68C8}" type="datetimeFigureOut">
              <a:rPr lang="en-GB" smtClean="0"/>
              <a:pPr/>
              <a:t>30/10/2022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6B89B-DA8B-4984-904D-6FE6B612DD1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6760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3B05A-006A-48FF-AB63-846EC5AC68C8}" type="datetimeFigureOut">
              <a:rPr lang="en-GB" smtClean="0"/>
              <a:pPr/>
              <a:t>30/10/2022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6B89B-DA8B-4984-904D-6FE6B612DD1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3074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mind.org.uk/information-support/types-of-mental-health-problems/anxiety-and-panic-attacks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7549" y="2009381"/>
            <a:ext cx="8828903" cy="3131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latin typeface="Century Gothic" panose="020B0502020202020204" pitchFamily="34" charset="0"/>
              </a:rPr>
              <a:t>Mental Health Awareness</a:t>
            </a:r>
          </a:p>
          <a:p>
            <a:pPr algn="ctr"/>
            <a:r>
              <a:rPr lang="en-GB" sz="3600" b="1" dirty="0">
                <a:solidFill>
                  <a:srgbClr val="C061D0"/>
                </a:solidFill>
                <a:latin typeface="Century Gothic" panose="020B0502020202020204" pitchFamily="34" charset="0"/>
              </a:rPr>
              <a:t>Lesson 4: Managing my anxiety</a:t>
            </a:r>
          </a:p>
          <a:p>
            <a:pPr algn="ctr"/>
            <a:endParaRPr lang="en-GB" sz="27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7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7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endParaRPr lang="en-GB" sz="27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endParaRPr lang="en-GB" sz="1350" dirty="0">
              <a:latin typeface="Century Gothic" panose="020B0502020202020204" pitchFamily="34" charset="0"/>
            </a:endParaRPr>
          </a:p>
        </p:txBody>
      </p:sp>
      <p:pic>
        <p:nvPicPr>
          <p:cNvPr id="6" name="Picture 5" descr="Image result for hot cross bun diagram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20173" y="3575194"/>
            <a:ext cx="3327337" cy="28392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96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305634" y="2009677"/>
            <a:ext cx="1223128" cy="43481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solidFill>
                  <a:schemeClr val="tx1"/>
                </a:solidFill>
                <a:latin typeface="Century Gothic" pitchFamily="34" charset="0"/>
              </a:rPr>
              <a:t>Trigger</a:t>
            </a:r>
          </a:p>
        </p:txBody>
      </p:sp>
      <p:sp>
        <p:nvSpPr>
          <p:cNvPr id="7" name="Oval 6"/>
          <p:cNvSpPr/>
          <p:nvPr/>
        </p:nvSpPr>
        <p:spPr>
          <a:xfrm>
            <a:off x="3089634" y="1842646"/>
            <a:ext cx="1597844" cy="94032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solidFill>
                  <a:schemeClr val="tx1"/>
                </a:solidFill>
                <a:latin typeface="Century Gothic" pitchFamily="34" charset="0"/>
              </a:rPr>
              <a:t>Thoughts</a:t>
            </a:r>
            <a:endParaRPr lang="en-GB" sz="1350" dirty="0">
              <a:latin typeface="Century Gothic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210667" y="3006710"/>
            <a:ext cx="1597843" cy="9686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solidFill>
                  <a:schemeClr val="tx1"/>
                </a:solidFill>
                <a:latin typeface="Century Gothic" pitchFamily="34" charset="0"/>
              </a:rPr>
              <a:t>Feelings</a:t>
            </a:r>
          </a:p>
        </p:txBody>
      </p:sp>
      <p:sp>
        <p:nvSpPr>
          <p:cNvPr id="9" name="Oval 8"/>
          <p:cNvSpPr/>
          <p:nvPr/>
        </p:nvSpPr>
        <p:spPr>
          <a:xfrm>
            <a:off x="3174475" y="3982235"/>
            <a:ext cx="1611985" cy="100925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solidFill>
                  <a:schemeClr val="tx1"/>
                </a:solidFill>
                <a:latin typeface="Century Gothic" pitchFamily="34" charset="0"/>
              </a:rPr>
              <a:t>Sensations</a:t>
            </a:r>
          </a:p>
        </p:txBody>
      </p:sp>
      <p:sp>
        <p:nvSpPr>
          <p:cNvPr id="10" name="Oval 9"/>
          <p:cNvSpPr/>
          <p:nvPr/>
        </p:nvSpPr>
        <p:spPr>
          <a:xfrm>
            <a:off x="989814" y="3038378"/>
            <a:ext cx="1463511" cy="87669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solidFill>
                  <a:schemeClr val="tx1"/>
                </a:solidFill>
                <a:latin typeface="Century Gothic" pitchFamily="34" charset="0"/>
              </a:rPr>
              <a:t>Behaviour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895626" y="3133823"/>
            <a:ext cx="0" cy="78124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018934" y="3476724"/>
            <a:ext cx="1767526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389696" y="2695477"/>
            <a:ext cx="572678" cy="34290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786460" y="2559376"/>
            <a:ext cx="622169" cy="43304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876015" y="3923910"/>
            <a:ext cx="675194" cy="49667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311924" y="3915070"/>
            <a:ext cx="678730" cy="50551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452906" y="2189966"/>
            <a:ext cx="1223128" cy="247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6737808" y="2009677"/>
            <a:ext cx="1634667" cy="6858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solidFill>
                  <a:schemeClr val="accent1"/>
                </a:solidFill>
                <a:latin typeface="Century Gothic" pitchFamily="34" charset="0"/>
              </a:rPr>
              <a:t>Fight/Flight/Freeze</a:t>
            </a:r>
          </a:p>
        </p:txBody>
      </p:sp>
      <p:sp>
        <p:nvSpPr>
          <p:cNvPr id="27" name="Oval 26"/>
          <p:cNvSpPr/>
          <p:nvPr/>
        </p:nvSpPr>
        <p:spPr>
          <a:xfrm>
            <a:off x="7022306" y="4420582"/>
            <a:ext cx="1543050" cy="6858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solidFill>
                  <a:schemeClr val="accent1"/>
                </a:solidFill>
                <a:latin typeface="Century Gothic" pitchFamily="34" charset="0"/>
              </a:rPr>
              <a:t>Adrenaline</a:t>
            </a:r>
          </a:p>
          <a:p>
            <a:pPr algn="ctr"/>
            <a:r>
              <a:rPr lang="en-GB" sz="1350" dirty="0">
                <a:solidFill>
                  <a:schemeClr val="accent1"/>
                </a:solidFill>
                <a:latin typeface="Century Gothic" pitchFamily="34" charset="0"/>
              </a:rPr>
              <a:t>Cortisol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687477" y="2151079"/>
            <a:ext cx="1887719" cy="1272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7671062" y="2695477"/>
            <a:ext cx="219173" cy="1548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4876015" y="4823578"/>
            <a:ext cx="2286000" cy="282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61255" y="434804"/>
            <a:ext cx="8139399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latin typeface="Century Gothic" panose="020B0502020202020204" pitchFamily="34" charset="0"/>
              </a:rPr>
              <a:t>Can you think of an example of your own?</a:t>
            </a:r>
          </a:p>
        </p:txBody>
      </p:sp>
    </p:spTree>
    <p:extLst>
      <p:ext uri="{BB962C8B-B14F-4D97-AF65-F5344CB8AC3E}">
        <p14:creationId xmlns:p14="http://schemas.microsoft.com/office/powerpoint/2010/main" val="1971862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533792" y="1963723"/>
            <a:ext cx="994970" cy="48076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solidFill>
                  <a:schemeClr val="tx1"/>
                </a:solidFill>
                <a:latin typeface="Century Gothic" pitchFamily="34" charset="0"/>
              </a:rPr>
              <a:t>Trigger</a:t>
            </a:r>
          </a:p>
        </p:txBody>
      </p:sp>
      <p:sp>
        <p:nvSpPr>
          <p:cNvPr id="7" name="Oval 6"/>
          <p:cNvSpPr/>
          <p:nvPr/>
        </p:nvSpPr>
        <p:spPr>
          <a:xfrm>
            <a:off x="3096704" y="1665009"/>
            <a:ext cx="1597844" cy="94032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solidFill>
                  <a:schemeClr val="tx1"/>
                </a:solidFill>
                <a:latin typeface="Century Gothic" pitchFamily="34" charset="0"/>
              </a:rPr>
              <a:t>Thoughts</a:t>
            </a:r>
            <a:endParaRPr lang="en-GB" sz="1350" dirty="0">
              <a:latin typeface="Century Gothic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811624" y="2946466"/>
            <a:ext cx="1597843" cy="9686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solidFill>
                  <a:schemeClr val="tx1"/>
                </a:solidFill>
                <a:latin typeface="Century Gothic" pitchFamily="34" charset="0"/>
              </a:rPr>
              <a:t>Feelings</a:t>
            </a:r>
          </a:p>
        </p:txBody>
      </p:sp>
      <p:sp>
        <p:nvSpPr>
          <p:cNvPr id="9" name="Oval 8"/>
          <p:cNvSpPr/>
          <p:nvPr/>
        </p:nvSpPr>
        <p:spPr>
          <a:xfrm>
            <a:off x="3178969" y="4170478"/>
            <a:ext cx="1611985" cy="100925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solidFill>
                  <a:schemeClr val="tx1"/>
                </a:solidFill>
                <a:latin typeface="Century Gothic" pitchFamily="34" charset="0"/>
              </a:rPr>
              <a:t>Sensations</a:t>
            </a:r>
          </a:p>
        </p:txBody>
      </p:sp>
      <p:sp>
        <p:nvSpPr>
          <p:cNvPr id="10" name="Oval 9"/>
          <p:cNvSpPr/>
          <p:nvPr/>
        </p:nvSpPr>
        <p:spPr>
          <a:xfrm>
            <a:off x="494908" y="3038378"/>
            <a:ext cx="1463511" cy="87669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solidFill>
                  <a:schemeClr val="tx1"/>
                </a:solidFill>
                <a:latin typeface="Century Gothic" pitchFamily="34" charset="0"/>
              </a:rPr>
              <a:t>Behaviour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895626" y="3133823"/>
            <a:ext cx="0" cy="78124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018934" y="3476724"/>
            <a:ext cx="1767526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389696" y="2695477"/>
            <a:ext cx="572678" cy="34290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786460" y="2559376"/>
            <a:ext cx="622169" cy="43304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876015" y="3923910"/>
            <a:ext cx="675194" cy="49667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311924" y="3915070"/>
            <a:ext cx="678730" cy="50551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452906" y="2189966"/>
            <a:ext cx="1223128" cy="247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6737808" y="2009677"/>
            <a:ext cx="1634667" cy="6858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solidFill>
                  <a:schemeClr val="accent1"/>
                </a:solidFill>
                <a:latin typeface="Century Gothic" pitchFamily="34" charset="0"/>
              </a:rPr>
              <a:t>Fight/Flight/Freeze</a:t>
            </a:r>
          </a:p>
        </p:txBody>
      </p:sp>
      <p:sp>
        <p:nvSpPr>
          <p:cNvPr id="27" name="Oval 26"/>
          <p:cNvSpPr/>
          <p:nvPr/>
        </p:nvSpPr>
        <p:spPr>
          <a:xfrm>
            <a:off x="7022306" y="4420582"/>
            <a:ext cx="1543050" cy="6858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solidFill>
                  <a:schemeClr val="accent1"/>
                </a:solidFill>
                <a:latin typeface="Century Gothic" pitchFamily="34" charset="0"/>
              </a:rPr>
              <a:t>Adrenaline</a:t>
            </a:r>
          </a:p>
          <a:p>
            <a:pPr algn="ctr"/>
            <a:r>
              <a:rPr lang="en-GB" sz="1350" dirty="0">
                <a:solidFill>
                  <a:schemeClr val="accent1"/>
                </a:solidFill>
                <a:latin typeface="Century Gothic" pitchFamily="34" charset="0"/>
              </a:rPr>
              <a:t>Cortisol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687477" y="2151079"/>
            <a:ext cx="1887719" cy="1272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7671062" y="2695477"/>
            <a:ext cx="219173" cy="1548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4876015" y="4823578"/>
            <a:ext cx="2286000" cy="282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32064" y="5435145"/>
            <a:ext cx="3251705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Century Gothic" panose="020B0502020202020204" pitchFamily="34" charset="0"/>
              </a:rPr>
              <a:t>Escalating vicious circles leads to Panic Attacks</a:t>
            </a:r>
          </a:p>
        </p:txBody>
      </p:sp>
      <p:sp>
        <p:nvSpPr>
          <p:cNvPr id="5" name="Oval 4"/>
          <p:cNvSpPr/>
          <p:nvPr/>
        </p:nvSpPr>
        <p:spPr>
          <a:xfrm>
            <a:off x="4425886" y="2621242"/>
            <a:ext cx="1032235" cy="764158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50" dirty="0"/>
              <a:t>Thoughts about </a:t>
            </a:r>
          </a:p>
          <a:p>
            <a:pPr algn="ctr"/>
            <a:r>
              <a:rPr lang="en-GB" sz="1050" dirty="0"/>
              <a:t>sensation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4326903" y="3296435"/>
            <a:ext cx="549112" cy="791852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5224807" y="2414442"/>
            <a:ext cx="1569563" cy="326991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543800" y="2764412"/>
            <a:ext cx="190893" cy="155365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4942003" y="4675108"/>
            <a:ext cx="1923068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610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40484" y="1000473"/>
            <a:ext cx="7063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Century Gothic" panose="020B0502020202020204" pitchFamily="34" charset="0"/>
              </a:rPr>
              <a:t>Quick techniques for Managing Panic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6157" y="1825426"/>
            <a:ext cx="8494943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sz="2100" b="1" dirty="0">
                <a:latin typeface="Century Gothic" panose="020B0502020202020204" pitchFamily="34" charset="0"/>
              </a:rPr>
              <a:t>1. Stop Technique</a:t>
            </a:r>
          </a:p>
          <a:p>
            <a:r>
              <a:rPr lang="en-GB" dirty="0">
                <a:latin typeface="Century Gothic" panose="020B0502020202020204" pitchFamily="34" charset="0"/>
              </a:rPr>
              <a:t>When you notice panic building say STOP to yourself - out loud if the situation permits this.</a:t>
            </a:r>
          </a:p>
          <a:p>
            <a:r>
              <a:rPr lang="en-GB" dirty="0">
                <a:latin typeface="Century Gothic" panose="020B0502020202020204" pitchFamily="34" charset="0"/>
              </a:rPr>
              <a:t>Breathe in gently.</a:t>
            </a:r>
          </a:p>
          <a:p>
            <a:r>
              <a:rPr lang="en-GB" dirty="0">
                <a:latin typeface="Century Gothic" panose="020B0502020202020204" pitchFamily="34" charset="0"/>
              </a:rPr>
              <a:t>Breathe out slowly, relaxing SHOULDERS, ARMS and HANDS.</a:t>
            </a:r>
          </a:p>
          <a:p>
            <a:r>
              <a:rPr lang="en-GB" dirty="0">
                <a:latin typeface="Century Gothic" panose="020B0502020202020204" pitchFamily="34" charset="0"/>
              </a:rPr>
              <a:t>Pause.</a:t>
            </a:r>
          </a:p>
          <a:p>
            <a:r>
              <a:rPr lang="en-GB" dirty="0">
                <a:latin typeface="Century Gothic" panose="020B0502020202020204" pitchFamily="34" charset="0"/>
              </a:rPr>
              <a:t>Breathe in again.</a:t>
            </a:r>
          </a:p>
          <a:p>
            <a:r>
              <a:rPr lang="en-GB" dirty="0">
                <a:latin typeface="Century Gothic" panose="020B0502020202020204" pitchFamily="34" charset="0"/>
              </a:rPr>
              <a:t>Breathe out slowly relaxing FOREHEAD and JAW.</a:t>
            </a:r>
          </a:p>
          <a:p>
            <a:r>
              <a:rPr lang="en-GB" dirty="0">
                <a:latin typeface="Century Gothic" panose="020B0502020202020204" pitchFamily="34" charset="0"/>
              </a:rPr>
              <a:t>Pause then carry on with what you were doing, moving a little more slowly, talking more slowly, with your voice a little lower.</a:t>
            </a:r>
          </a:p>
          <a:p>
            <a:endParaRPr lang="en-GB" dirty="0">
              <a:latin typeface="Century Gothic" panose="020B0502020202020204" pitchFamily="34" charset="0"/>
            </a:endParaRPr>
          </a:p>
          <a:p>
            <a:endParaRPr lang="en-GB" dirty="0">
              <a:latin typeface="Century Gothic" panose="020B0502020202020204" pitchFamily="34" charset="0"/>
            </a:endParaRPr>
          </a:p>
          <a:p>
            <a:endParaRPr lang="en-GB" dirty="0">
              <a:latin typeface="Century Gothic" panose="020B0502020202020204" pitchFamily="34" charset="0"/>
            </a:endParaRPr>
          </a:p>
          <a:p>
            <a:r>
              <a:rPr lang="en-GB" dirty="0">
                <a:latin typeface="Century Gothic" panose="020B0502020202020204" pitchFamily="34" charset="0"/>
              </a:rPr>
              <a:t>2.  </a:t>
            </a:r>
            <a:r>
              <a:rPr lang="en-GB" b="1" dirty="0">
                <a:latin typeface="Century Gothic" panose="020B0502020202020204" pitchFamily="34" charset="0"/>
              </a:rPr>
              <a:t>Anti-anxiety breathing - </a:t>
            </a:r>
            <a:r>
              <a:rPr lang="en-GB" dirty="0">
                <a:latin typeface="Century Gothic" panose="020B0502020202020204" pitchFamily="34" charset="0"/>
              </a:rPr>
              <a:t>short in breath/ long out breath.  COUNT.</a:t>
            </a:r>
          </a:p>
        </p:txBody>
      </p:sp>
    </p:spTree>
    <p:extLst>
      <p:ext uri="{BB962C8B-B14F-4D97-AF65-F5344CB8AC3E}">
        <p14:creationId xmlns:p14="http://schemas.microsoft.com/office/powerpoint/2010/main" val="3065833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786" y="1664494"/>
            <a:ext cx="391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entury Gothic" panose="020B0502020202020204" pitchFamily="34" charset="0"/>
              </a:rPr>
              <a:t>Strategies for Managing Anxiety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8625" y="2264569"/>
            <a:ext cx="8156763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sz="2100" dirty="0">
                <a:latin typeface="Century Gothic" panose="020B0502020202020204" pitchFamily="34" charset="0"/>
              </a:rPr>
              <a:t>Learn Mindfulness skills.</a:t>
            </a:r>
          </a:p>
          <a:p>
            <a:pPr marL="214313" indent="-214313"/>
            <a:endParaRPr lang="en-GB" sz="2100" dirty="0">
              <a:latin typeface="Century Gothic" panose="020B0502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100" dirty="0">
                <a:latin typeface="Century Gothic" panose="020B0502020202020204" pitchFamily="34" charset="0"/>
              </a:rPr>
              <a:t>Learn to think realistically.</a:t>
            </a:r>
          </a:p>
          <a:p>
            <a:endParaRPr lang="en-GB" sz="2100" dirty="0">
              <a:latin typeface="Century Gothic" panose="020B0502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100" dirty="0">
                <a:latin typeface="Century Gothic" panose="020B0502020202020204" pitchFamily="34" charset="0"/>
              </a:rPr>
              <a:t>Learn to confront the situations you avoid in small steps; graded exposure.</a:t>
            </a:r>
          </a:p>
          <a:p>
            <a:endParaRPr lang="en-GB" sz="2100" dirty="0">
              <a:latin typeface="Century Gothic" panose="020B0502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100" dirty="0">
                <a:latin typeface="Century Gothic" panose="020B0502020202020204" pitchFamily="34" charset="0"/>
              </a:rPr>
              <a:t>Adopt an anti-anxiety lifestyle.</a:t>
            </a:r>
          </a:p>
          <a:p>
            <a:endParaRPr lang="en-GB" sz="1500" dirty="0">
              <a:latin typeface="Century Gothic" panose="020B0502020202020204" pitchFamily="34" charset="0"/>
            </a:endParaRPr>
          </a:p>
          <a:p>
            <a:pPr marL="214313" indent="-214313"/>
            <a:endParaRPr lang="en-GB" sz="1500" dirty="0">
              <a:latin typeface="Century Gothic" panose="020B0502020202020204" pitchFamily="34" charset="0"/>
            </a:endParaRPr>
          </a:p>
          <a:p>
            <a:pPr marL="214313" indent="-214313"/>
            <a:endParaRPr lang="en-GB" sz="1500" dirty="0">
              <a:latin typeface="Century Gothic" panose="020B0502020202020204" pitchFamily="34" charset="0"/>
            </a:endParaRPr>
          </a:p>
          <a:p>
            <a:pPr marL="214313" indent="-214313"/>
            <a:endParaRPr lang="en-GB" sz="1500" dirty="0">
              <a:latin typeface="Century Gothic" panose="020B0502020202020204" pitchFamily="34" charset="0"/>
            </a:endParaRPr>
          </a:p>
          <a:p>
            <a:pPr marL="214313" indent="-214313"/>
            <a:endParaRPr lang="en-GB" sz="1500" dirty="0">
              <a:latin typeface="Century Gothic" panose="020B0502020202020204" pitchFamily="34" charset="0"/>
            </a:endParaRPr>
          </a:p>
          <a:p>
            <a:pPr marL="214313" indent="-214313"/>
            <a:endParaRPr lang="en-GB" sz="1500" dirty="0">
              <a:latin typeface="Century Gothic" panose="020B0502020202020204" pitchFamily="34" charset="0"/>
            </a:endParaRPr>
          </a:p>
          <a:p>
            <a:pPr marL="214313" indent="-214313"/>
            <a:endParaRPr lang="en-GB" sz="1500" dirty="0">
              <a:latin typeface="Century Gothic" panose="020B0502020202020204" pitchFamily="34" charset="0"/>
            </a:endParaRPr>
          </a:p>
        </p:txBody>
      </p:sp>
      <p:pic>
        <p:nvPicPr>
          <p:cNvPr id="6150" name="Picture 6" descr="C:\Users\Jill\AppData\Local\Microsoft\Windows\Temporary Internet Files\Content.IE5\NQN614TG\mindfulness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72275" y="4282139"/>
            <a:ext cx="2043113" cy="1578305"/>
          </a:xfrm>
          <a:prstGeom prst="rect">
            <a:avLst/>
          </a:prstGeom>
          <a:noFill/>
        </p:spPr>
      </p:pic>
      <p:pic>
        <p:nvPicPr>
          <p:cNvPr id="6166" name="Picture 22" descr="C:\Users\Jill\AppData\Local\Microsoft\Windows\Temporary Internet Files\Content.IE5\MURBBS5N\Think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26550" y="857250"/>
            <a:ext cx="1552109" cy="17971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37923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1468" y="798492"/>
            <a:ext cx="7922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entury Gothic" panose="020B0502020202020204" pitchFamily="34" charset="0"/>
              </a:rPr>
              <a:t>How can Mindfulness help with anxiety?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1468" y="1964532"/>
            <a:ext cx="856535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dirty="0">
                <a:latin typeface="Century Gothic" panose="020B0502020202020204" pitchFamily="34" charset="0"/>
              </a:rPr>
              <a:t>Learning mindfulness gives us the skills to:</a:t>
            </a:r>
          </a:p>
          <a:p>
            <a:endParaRPr lang="en-GB" altLang="en-US" dirty="0">
              <a:latin typeface="Century Gothic" panose="020B0502020202020204" pitchFamily="34" charset="0"/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altLang="en-US" dirty="0">
                <a:latin typeface="Century Gothic" panose="020B0502020202020204" pitchFamily="34" charset="0"/>
              </a:rPr>
              <a:t>learn to ground ourselves enabling thinking to come back online;</a:t>
            </a:r>
          </a:p>
          <a:p>
            <a:endParaRPr lang="en-GB" altLang="en-US" dirty="0">
              <a:latin typeface="Century Gothic" panose="020B0502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altLang="en-US" dirty="0">
                <a:latin typeface="Century Gothic" panose="020B0502020202020204" pitchFamily="34" charset="0"/>
              </a:rPr>
              <a:t>pay attention to our thoughts;</a:t>
            </a:r>
          </a:p>
          <a:p>
            <a:endParaRPr lang="en-GB" altLang="en-US" dirty="0">
              <a:latin typeface="Century Gothic" panose="020B0502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altLang="en-US" dirty="0">
                <a:latin typeface="Century Gothic" panose="020B0502020202020204" pitchFamily="34" charset="0"/>
              </a:rPr>
              <a:t>label anxious thinking when we notice it;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altLang="en-US" dirty="0">
              <a:latin typeface="Century Gothic" panose="020B0502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altLang="en-US" dirty="0">
                <a:latin typeface="Century Gothic" panose="020B0502020202020204" pitchFamily="34" charset="0"/>
              </a:rPr>
              <a:t>take a step back mentally and let the thinking go-like a cloud in the sky or water flowing;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altLang="en-US" dirty="0">
              <a:latin typeface="Century Gothic" panose="020B0502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altLang="en-US" dirty="0">
                <a:latin typeface="Century Gothic" panose="020B0502020202020204" pitchFamily="34" charset="0"/>
              </a:rPr>
              <a:t>stop ourselves getting involved in the thinking;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altLang="en-US" dirty="0">
              <a:latin typeface="Century Gothic" panose="020B0502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altLang="en-US" dirty="0">
                <a:latin typeface="Century Gothic" panose="020B0502020202020204" pitchFamily="34" charset="0"/>
              </a:rPr>
              <a:t>use our breath and body to ground us in the present;</a:t>
            </a:r>
          </a:p>
          <a:p>
            <a:endParaRPr lang="en-GB" altLang="en-US" dirty="0">
              <a:latin typeface="Century Gothic" panose="020B0502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altLang="en-US" dirty="0">
                <a:latin typeface="Century Gothic" panose="020B0502020202020204" pitchFamily="34" charset="0"/>
              </a:rPr>
              <a:t>distract ourselves when necessary.</a:t>
            </a:r>
          </a:p>
        </p:txBody>
      </p:sp>
      <p:pic>
        <p:nvPicPr>
          <p:cNvPr id="8203" name="Picture 11" descr="C:\Users\Jill\AppData\Local\Microsoft\Windows\Temporary Internet Files\Content.IE5\OXYTLLRP\08-mindfulness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1547" y="2138729"/>
            <a:ext cx="2000250" cy="1035844"/>
          </a:xfrm>
          <a:prstGeom prst="rect">
            <a:avLst/>
          </a:prstGeom>
          <a:noFill/>
        </p:spPr>
      </p:pic>
      <p:pic>
        <p:nvPicPr>
          <p:cNvPr id="8205" name="Picture 13" descr="C:\Users\Jill\AppData\Local\Microsoft\Windows\Temporary Internet Files\Content.IE5\OXYTLLRP\mindfulness-quot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1672" y="3906343"/>
            <a:ext cx="1288412" cy="12436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211422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18064" y="492270"/>
            <a:ext cx="6398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entury Gothic" panose="020B0502020202020204" pitchFamily="34" charset="0"/>
              </a:rPr>
              <a:t>What is realistic thinking?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8064" y="1264229"/>
            <a:ext cx="8107124" cy="5242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dirty="0">
                <a:latin typeface="Century Gothic" panose="020B0502020202020204" pitchFamily="34" charset="0"/>
              </a:rPr>
              <a:t>Realistic thinking involves noticing and letting go of our tendency to go with our automatic ‘knee-jerk’ reactions to a situation.  </a:t>
            </a:r>
          </a:p>
          <a:p>
            <a:pPr>
              <a:lnSpc>
                <a:spcPct val="150000"/>
              </a:lnSpc>
            </a:pPr>
            <a:endParaRPr lang="en-GB" dirty="0"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endParaRPr lang="en-GB" dirty="0"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endParaRPr lang="en-GB" dirty="0"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dirty="0">
                <a:latin typeface="Century Gothic" panose="020B0502020202020204" pitchFamily="34" charset="0"/>
              </a:rPr>
              <a:t>It involves slowing down and considering all aspects of a situation -</a:t>
            </a:r>
          </a:p>
          <a:p>
            <a:pPr>
              <a:lnSpc>
                <a:spcPct val="150000"/>
              </a:lnSpc>
            </a:pPr>
            <a:r>
              <a:rPr lang="en-GB" dirty="0">
                <a:latin typeface="Century Gothic" panose="020B0502020202020204" pitchFamily="34" charset="0"/>
              </a:rPr>
              <a:t>positive, negative and neutral, before reaching a conclusion </a:t>
            </a:r>
          </a:p>
          <a:p>
            <a:pPr>
              <a:lnSpc>
                <a:spcPct val="150000"/>
              </a:lnSpc>
            </a:pPr>
            <a:r>
              <a:rPr lang="en-GB" dirty="0">
                <a:latin typeface="Century Gothic" panose="020B0502020202020204" pitchFamily="34" charset="0"/>
              </a:rPr>
              <a:t>or decision about a course of action.</a:t>
            </a:r>
          </a:p>
          <a:p>
            <a:pPr>
              <a:lnSpc>
                <a:spcPct val="150000"/>
              </a:lnSpc>
            </a:pPr>
            <a:r>
              <a:rPr lang="en-GB" dirty="0">
                <a:latin typeface="Century Gothic" panose="020B0502020202020204" pitchFamily="34" charset="0"/>
              </a:rPr>
              <a:t>It means looking at yourself, others and the world in a fair and balanced way.</a:t>
            </a:r>
          </a:p>
          <a:p>
            <a:pPr>
              <a:lnSpc>
                <a:spcPct val="150000"/>
              </a:lnSpc>
            </a:pPr>
            <a:endParaRPr lang="en-GB" sz="1500" dirty="0"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endParaRPr lang="en-GB" sz="1500" dirty="0"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endParaRPr lang="en-GB" sz="1500" dirty="0">
              <a:latin typeface="Century Gothic" panose="020B0502020202020204" pitchFamily="34" charset="0"/>
            </a:endParaRPr>
          </a:p>
        </p:txBody>
      </p:sp>
      <p:pic>
        <p:nvPicPr>
          <p:cNvPr id="7170" name="Picture 2" descr="C:\Users\Jill\AppData\Local\Microsoft\Windows\Temporary Internet Files\Content.IE5\Y7X7MPM1\thinking-cartoon12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61623" y="3621881"/>
            <a:ext cx="977265" cy="1097280"/>
          </a:xfrm>
          <a:prstGeom prst="rect">
            <a:avLst/>
          </a:prstGeom>
          <a:noFill/>
        </p:spPr>
      </p:pic>
      <p:pic>
        <p:nvPicPr>
          <p:cNvPr id="7177" name="Picture 9" descr="C:\Users\Jill\AppData\Local\Microsoft\Windows\Temporary Internet Files\Content.IE5\BMV5I9ZN\pulling_your_hair_out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91913" y="1893551"/>
            <a:ext cx="1108939" cy="13425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67311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owerpoi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9258299" y="6972300"/>
            <a:ext cx="557228" cy="313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78144" y="661467"/>
            <a:ext cx="68721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Century Gothic" panose="020B0502020202020204" pitchFamily="34" charset="0"/>
              </a:rPr>
              <a:t>How to develop realistic thinking skills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6891" y="2333685"/>
            <a:ext cx="82989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GB" altLang="en-US" sz="2000" b="1" dirty="0">
                <a:latin typeface="Century Gothic" panose="020B0502020202020204" pitchFamily="34" charset="0"/>
              </a:rPr>
              <a:t> </a:t>
            </a:r>
            <a:r>
              <a:rPr lang="en-GB" altLang="en-US" sz="2000" dirty="0">
                <a:latin typeface="Century Gothic" panose="020B0502020202020204" pitchFamily="34" charset="0"/>
              </a:rPr>
              <a:t>Pay attention to the way you talk to yourself.                                                                                                                                                  (Learning Mindfulness skills can help us to notice this more readily)</a:t>
            </a:r>
          </a:p>
          <a:p>
            <a:pPr marL="342900" indent="-342900">
              <a:lnSpc>
                <a:spcPct val="90000"/>
              </a:lnSpc>
            </a:pPr>
            <a:endParaRPr lang="en-GB" altLang="en-US" sz="2000" dirty="0">
              <a:latin typeface="Century Gothic" panose="020B0502020202020204" pitchFamily="34" charset="0"/>
            </a:endParaRPr>
          </a:p>
          <a:p>
            <a:pPr marL="342900" indent="-342900">
              <a:lnSpc>
                <a:spcPct val="90000"/>
              </a:lnSpc>
            </a:pPr>
            <a:endParaRPr lang="en-GB" altLang="en-US" sz="2000" dirty="0">
              <a:latin typeface="Century Gothic" panose="020B0502020202020204" pitchFamily="34" charset="0"/>
            </a:endParaRPr>
          </a:p>
          <a:p>
            <a:pPr marL="342900" indent="-342900">
              <a:lnSpc>
                <a:spcPct val="90000"/>
              </a:lnSpc>
            </a:pPr>
            <a:endParaRPr lang="en-GB" altLang="en-US" sz="2000" dirty="0">
              <a:latin typeface="Century Gothic" panose="020B0502020202020204" pitchFamily="34" charset="0"/>
            </a:endParaRPr>
          </a:p>
          <a:p>
            <a:pPr marL="342900" indent="-342900">
              <a:lnSpc>
                <a:spcPct val="90000"/>
              </a:lnSpc>
            </a:pPr>
            <a:r>
              <a:rPr lang="en-GB" altLang="en-US" sz="2000" b="1" dirty="0">
                <a:latin typeface="Century Gothic" panose="020B0502020202020204" pitchFamily="34" charset="0"/>
              </a:rPr>
              <a:t>2.    </a:t>
            </a:r>
            <a:r>
              <a:rPr lang="en-GB" altLang="en-US" sz="2000" dirty="0">
                <a:latin typeface="Century Gothic" panose="020B0502020202020204" pitchFamily="34" charset="0"/>
              </a:rPr>
              <a:t>Identify thoughts that lead to feelings of anxiety.</a:t>
            </a:r>
            <a:r>
              <a:rPr lang="en-GB" altLang="en-US" sz="2000" b="1" dirty="0">
                <a:latin typeface="Century Gothic" panose="020B0502020202020204" pitchFamily="34" charset="0"/>
              </a:rPr>
              <a:t>  </a:t>
            </a:r>
            <a:endParaRPr lang="en-GB" altLang="en-US" sz="2000" dirty="0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altLang="en-US" sz="2000" dirty="0">
                <a:latin typeface="Century Gothic" panose="020B0502020202020204" pitchFamily="34" charset="0"/>
              </a:rPr>
              <a:t>      Ask yourself:</a:t>
            </a:r>
          </a:p>
          <a:p>
            <a:pPr>
              <a:lnSpc>
                <a:spcPct val="90000"/>
              </a:lnSpc>
            </a:pPr>
            <a:endParaRPr lang="en-GB" altLang="en-US" sz="2000" dirty="0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altLang="en-US" sz="2000" dirty="0">
                <a:latin typeface="Century Gothic" panose="020B0502020202020204" pitchFamily="34" charset="0"/>
              </a:rPr>
              <a:t>      What am I thinking right now?</a:t>
            </a:r>
          </a:p>
          <a:p>
            <a:pPr>
              <a:lnSpc>
                <a:spcPct val="90000"/>
              </a:lnSpc>
            </a:pPr>
            <a:r>
              <a:rPr lang="en-GB" altLang="en-US" sz="2000" dirty="0">
                <a:latin typeface="Century Gothic" panose="020B0502020202020204" pitchFamily="34" charset="0"/>
              </a:rPr>
              <a:t>      What is making me feel anxious?</a:t>
            </a:r>
          </a:p>
          <a:p>
            <a:pPr>
              <a:lnSpc>
                <a:spcPct val="90000"/>
              </a:lnSpc>
            </a:pPr>
            <a:r>
              <a:rPr lang="en-GB" altLang="en-US" sz="2000" dirty="0">
                <a:latin typeface="Century Gothic" panose="020B0502020202020204" pitchFamily="34" charset="0"/>
              </a:rPr>
              <a:t>      What am I worried will happen?</a:t>
            </a:r>
          </a:p>
          <a:p>
            <a:pPr>
              <a:lnSpc>
                <a:spcPct val="90000"/>
              </a:lnSpc>
            </a:pPr>
            <a:r>
              <a:rPr lang="en-GB" altLang="en-US" sz="2000" dirty="0">
                <a:latin typeface="Century Gothic" panose="020B0502020202020204" pitchFamily="34" charset="0"/>
              </a:rPr>
              <a:t>      What bad thing do I expect to happen? </a:t>
            </a:r>
          </a:p>
          <a:p>
            <a:pPr>
              <a:lnSpc>
                <a:spcPct val="90000"/>
              </a:lnSpc>
            </a:pPr>
            <a:endParaRPr lang="en-GB" altLang="en-US" sz="1500" dirty="0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endParaRPr lang="en-GB" altLang="en-US" sz="1500" dirty="0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endParaRPr lang="en-GB" altLang="en-US" sz="1500" dirty="0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endParaRPr lang="en-GB" altLang="en-US" sz="1500" dirty="0">
              <a:latin typeface="Century Gothic" panose="020B0502020202020204" pitchFamily="34" charset="0"/>
            </a:endParaRPr>
          </a:p>
        </p:txBody>
      </p:sp>
      <p:pic>
        <p:nvPicPr>
          <p:cNvPr id="8198" name="Picture 6" descr="C:\Users\Jill\AppData\Local\Microsoft\Windows\Temporary Internet Files\Content.IE5\MURBBS5N\Question_Clip_Art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79559" y="814869"/>
            <a:ext cx="1071713" cy="1847632"/>
          </a:xfrm>
          <a:prstGeom prst="rect">
            <a:avLst/>
          </a:prstGeom>
          <a:noFill/>
        </p:spPr>
      </p:pic>
      <p:pic>
        <p:nvPicPr>
          <p:cNvPr id="8201" name="Picture 9" descr="C:\Users\Jill\AppData\Local\Microsoft\Windows\Temporary Internet Files\Content.IE5\IAP68R3S\question_1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65159" y="4367733"/>
            <a:ext cx="1828800" cy="1828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423010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66554" y="612844"/>
            <a:ext cx="77652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entury Gothic" panose="020B0502020202020204" pitchFamily="34" charset="0"/>
              </a:rPr>
              <a:t>3. Challenge your anxious thinking</a:t>
            </a:r>
          </a:p>
          <a:p>
            <a:endParaRPr lang="en-GB" altLang="en-US" sz="2400" dirty="0">
              <a:latin typeface="Century Gothic" panose="020B0502020202020204" pitchFamily="34" charset="0"/>
            </a:endParaRPr>
          </a:p>
          <a:p>
            <a:r>
              <a:rPr lang="en-GB" altLang="en-US" sz="2400" dirty="0">
                <a:latin typeface="Century Gothic" panose="020B0502020202020204" pitchFamily="34" charset="0"/>
              </a:rPr>
              <a:t>Thinking something doesn’t make it true.</a:t>
            </a:r>
          </a:p>
          <a:p>
            <a:endParaRPr lang="en-GB" altLang="en-US" sz="2400" dirty="0">
              <a:latin typeface="Century Gothic" panose="020B0502020202020204" pitchFamily="34" charset="0"/>
            </a:endParaRPr>
          </a:p>
          <a:p>
            <a:r>
              <a:rPr lang="en-GB" altLang="en-US" sz="2400" u="sng" dirty="0">
                <a:latin typeface="Century Gothic" panose="020B0502020202020204" pitchFamily="34" charset="0"/>
              </a:rPr>
              <a:t>Look out for thinking traps:</a:t>
            </a:r>
          </a:p>
          <a:p>
            <a:endParaRPr lang="en-GB" altLang="en-US" sz="2400" dirty="0">
              <a:latin typeface="Century Gothic" panose="020B0502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altLang="en-US" sz="2400" dirty="0">
                <a:latin typeface="Century Gothic" panose="020B0502020202020204" pitchFamily="34" charset="0"/>
              </a:rPr>
              <a:t> Fortune telling</a:t>
            </a:r>
          </a:p>
          <a:p>
            <a:pPr>
              <a:buFont typeface="Arial" pitchFamily="34" charset="0"/>
              <a:buChar char="•"/>
            </a:pPr>
            <a:r>
              <a:rPr lang="en-GB" altLang="en-US" sz="2400" dirty="0">
                <a:latin typeface="Century Gothic" panose="020B0502020202020204" pitchFamily="34" charset="0"/>
              </a:rPr>
              <a:t> Black and white thinking</a:t>
            </a:r>
          </a:p>
          <a:p>
            <a:pPr>
              <a:buFont typeface="Arial" pitchFamily="34" charset="0"/>
              <a:buChar char="•"/>
            </a:pPr>
            <a:r>
              <a:rPr lang="en-GB" altLang="en-US" sz="2400" dirty="0">
                <a:latin typeface="Century Gothic" panose="020B0502020202020204" pitchFamily="34" charset="0"/>
              </a:rPr>
              <a:t> Mind-reading</a:t>
            </a:r>
          </a:p>
          <a:p>
            <a:pPr>
              <a:buFont typeface="Arial" pitchFamily="34" charset="0"/>
              <a:buChar char="•"/>
            </a:pPr>
            <a:r>
              <a:rPr lang="en-GB" altLang="en-US" sz="2400" dirty="0">
                <a:latin typeface="Century Gothic" panose="020B0502020202020204" pitchFamily="34" charset="0"/>
              </a:rPr>
              <a:t> Over-generalisation</a:t>
            </a:r>
          </a:p>
          <a:p>
            <a:pPr>
              <a:buFont typeface="Arial" pitchFamily="34" charset="0"/>
              <a:buChar char="•"/>
            </a:pPr>
            <a:r>
              <a:rPr lang="en-GB" altLang="en-US" sz="2400" dirty="0">
                <a:latin typeface="Century Gothic" panose="020B0502020202020204" pitchFamily="34" charset="0"/>
              </a:rPr>
              <a:t> Labelling</a:t>
            </a:r>
          </a:p>
          <a:p>
            <a:pPr>
              <a:buFont typeface="Arial" pitchFamily="34" charset="0"/>
              <a:buChar char="•"/>
            </a:pPr>
            <a:r>
              <a:rPr lang="en-GB" altLang="en-US" sz="2400" dirty="0">
                <a:latin typeface="Century Gothic" panose="020B0502020202020204" pitchFamily="34" charset="0"/>
              </a:rPr>
              <a:t> Over-estimating danger </a:t>
            </a:r>
          </a:p>
          <a:p>
            <a:pPr>
              <a:buFont typeface="Arial" pitchFamily="34" charset="0"/>
              <a:buChar char="•"/>
            </a:pPr>
            <a:r>
              <a:rPr lang="en-GB" altLang="en-US" sz="2400" dirty="0">
                <a:latin typeface="Century Gothic" panose="020B0502020202020204" pitchFamily="34" charset="0"/>
              </a:rPr>
              <a:t> Catastrophising</a:t>
            </a:r>
          </a:p>
          <a:p>
            <a:pPr>
              <a:buFont typeface="Arial" pitchFamily="34" charset="0"/>
              <a:buChar char="•"/>
            </a:pPr>
            <a:r>
              <a:rPr lang="en-GB" altLang="en-US" sz="2400" dirty="0">
                <a:latin typeface="Century Gothic" panose="020B0502020202020204" pitchFamily="34" charset="0"/>
              </a:rPr>
              <a:t> ‘Shoulds’ and ‘Musts’</a:t>
            </a:r>
          </a:p>
          <a:p>
            <a:pPr>
              <a:buFont typeface="Arial" pitchFamily="34" charset="0"/>
              <a:buChar char="•"/>
            </a:pPr>
            <a:r>
              <a:rPr lang="en-GB" altLang="en-US" sz="2400" dirty="0">
                <a:latin typeface="Century Gothic" panose="020B0502020202020204" pitchFamily="34" charset="0"/>
              </a:rPr>
              <a:t> Filtering</a:t>
            </a:r>
          </a:p>
        </p:txBody>
      </p:sp>
      <p:pic>
        <p:nvPicPr>
          <p:cNvPr id="9219" name="Picture 3" descr="C:\Users\Jill\AppData\Local\Microsoft\Windows\Temporary Internet Files\Content.IE5\IAP68R3S\trap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31413" y="4424012"/>
            <a:ext cx="1567564" cy="1567564"/>
          </a:xfrm>
          <a:prstGeom prst="rect">
            <a:avLst/>
          </a:prstGeom>
          <a:noFill/>
        </p:spPr>
      </p:pic>
      <p:pic>
        <p:nvPicPr>
          <p:cNvPr id="9231" name="Picture 15" descr="C:\Users\Jill\AppData\Local\Microsoft\Windows\Temporary Internet Files\Content.IE5\2S0F48EX\questions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9624" y="2900363"/>
            <a:ext cx="1942186" cy="1645920"/>
          </a:xfrm>
          <a:prstGeom prst="rect">
            <a:avLst/>
          </a:prstGeom>
          <a:noFill/>
        </p:spPr>
      </p:pic>
      <p:pic>
        <p:nvPicPr>
          <p:cNvPr id="9232" name="Picture 16" descr="C:\Users\Jill\AppData\Local\Microsoft\Windows\Temporary Internet Files\Content.IE5\21H21I1O\Smiley_Pondering_Thought_Bubble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60915" y="1824797"/>
            <a:ext cx="760095" cy="11887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893502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0283" y="243754"/>
            <a:ext cx="8020075" cy="827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entury Gothic" panose="020B0502020202020204" pitchFamily="34" charset="0"/>
              </a:rPr>
              <a:t>4.</a:t>
            </a:r>
            <a:r>
              <a:rPr lang="en-GB" altLang="en-US" sz="2400" dirty="0">
                <a:latin typeface="Century Gothic" panose="020B0502020202020204" pitchFamily="34" charset="0"/>
              </a:rPr>
              <a:t> </a:t>
            </a:r>
            <a:r>
              <a:rPr lang="en-GB" altLang="en-US" sz="2800" dirty="0">
                <a:latin typeface="Century Gothic" panose="020B0502020202020204" pitchFamily="34" charset="0"/>
              </a:rPr>
              <a:t>Look at the evidence and formulate a new, balanced thought.</a:t>
            </a:r>
          </a:p>
          <a:p>
            <a:endParaRPr lang="en-GB" altLang="en-US" sz="2800" dirty="0">
              <a:latin typeface="Century Gothic" panose="020B0502020202020204" pitchFamily="34" charset="0"/>
            </a:endParaRPr>
          </a:p>
          <a:p>
            <a:endParaRPr lang="en-GB" altLang="en-US" sz="2800" dirty="0">
              <a:latin typeface="Century Gothic" panose="020B0502020202020204" pitchFamily="34" charset="0"/>
            </a:endParaRPr>
          </a:p>
          <a:p>
            <a:endParaRPr lang="en-GB" altLang="en-US" sz="2800" dirty="0">
              <a:latin typeface="Century Gothic" panose="020B0502020202020204" pitchFamily="34" charset="0"/>
            </a:endParaRPr>
          </a:p>
          <a:p>
            <a:endParaRPr lang="en-GB" altLang="en-US" sz="2800" dirty="0">
              <a:latin typeface="Century Gothic" panose="020B0502020202020204" pitchFamily="34" charset="0"/>
            </a:endParaRPr>
          </a:p>
          <a:p>
            <a:endParaRPr lang="en-GB" altLang="en-US" sz="2800" dirty="0">
              <a:latin typeface="Century Gothic" panose="020B0502020202020204" pitchFamily="34" charset="0"/>
            </a:endParaRPr>
          </a:p>
          <a:p>
            <a:endParaRPr lang="en-GB" altLang="en-US" sz="2800" dirty="0">
              <a:latin typeface="Century Gothic" panose="020B0502020202020204" pitchFamily="34" charset="0"/>
            </a:endParaRPr>
          </a:p>
          <a:p>
            <a:r>
              <a:rPr lang="en-GB" altLang="en-US" sz="2800" b="1" dirty="0">
                <a:latin typeface="Century Gothic" panose="020B0502020202020204" pitchFamily="34" charset="0"/>
              </a:rPr>
              <a:t>Q.</a:t>
            </a:r>
            <a:r>
              <a:rPr lang="en-GB" altLang="en-US" sz="2800" dirty="0">
                <a:latin typeface="Century Gothic" panose="020B0502020202020204" pitchFamily="34" charset="0"/>
              </a:rPr>
              <a:t> What evidence do I have for this thought?</a:t>
            </a:r>
          </a:p>
          <a:p>
            <a:r>
              <a:rPr lang="en-GB" altLang="en-US" sz="2800" dirty="0">
                <a:latin typeface="Century Gothic" panose="020B0502020202020204" pitchFamily="34" charset="0"/>
              </a:rPr>
              <a:t>     What evidence do I have against?</a:t>
            </a:r>
          </a:p>
          <a:p>
            <a:endParaRPr lang="en-GB" altLang="en-US" sz="2800" dirty="0">
              <a:latin typeface="Century Gothic" panose="020B0502020202020204" pitchFamily="34" charset="0"/>
            </a:endParaRPr>
          </a:p>
          <a:p>
            <a:endParaRPr lang="en-GB" altLang="en-US" sz="2800" dirty="0">
              <a:latin typeface="Century Gothic" panose="020B0502020202020204" pitchFamily="34" charset="0"/>
            </a:endParaRPr>
          </a:p>
          <a:p>
            <a:endParaRPr lang="en-GB" altLang="en-US" sz="2800" dirty="0">
              <a:latin typeface="Century Gothic" panose="020B0502020202020204" pitchFamily="34" charset="0"/>
            </a:endParaRPr>
          </a:p>
          <a:p>
            <a:r>
              <a:rPr lang="en-GB" altLang="en-US" sz="2800" dirty="0">
                <a:latin typeface="Century Gothic" panose="020B0502020202020204" pitchFamily="34" charset="0"/>
              </a:rPr>
              <a:t>    Put your thought on trial</a:t>
            </a:r>
          </a:p>
          <a:p>
            <a:r>
              <a:rPr lang="en-GB" altLang="en-US" sz="2800" dirty="0">
                <a:latin typeface="Century Gothic" panose="020B0502020202020204" pitchFamily="34" charset="0"/>
              </a:rPr>
              <a:t>    Use thought record to do this</a:t>
            </a:r>
          </a:p>
          <a:p>
            <a:endParaRPr lang="en-GB" altLang="en-US" sz="2800" dirty="0">
              <a:latin typeface="Century Gothic" panose="020B0502020202020204" pitchFamily="34" charset="0"/>
            </a:endParaRPr>
          </a:p>
          <a:p>
            <a:endParaRPr lang="en-GB" altLang="en-US" sz="2800" dirty="0">
              <a:latin typeface="Century Gothic" panose="020B0502020202020204" pitchFamily="34" charset="0"/>
            </a:endParaRPr>
          </a:p>
          <a:p>
            <a:endParaRPr lang="en-GB" altLang="en-US" sz="2800" dirty="0">
              <a:latin typeface="Century Gothic" panose="020B0502020202020204" pitchFamily="34" charset="0"/>
            </a:endParaRPr>
          </a:p>
          <a:p>
            <a:endParaRPr lang="en-GB" altLang="en-US" sz="2800" dirty="0">
              <a:latin typeface="Century Gothic" panose="020B0502020202020204" pitchFamily="34" charset="0"/>
            </a:endParaRPr>
          </a:p>
        </p:txBody>
      </p:sp>
      <p:pic>
        <p:nvPicPr>
          <p:cNvPr id="10242" name="Picture 2" descr="C:\Users\Jill\AppData\Local\Microsoft\Windows\Temporary Internet Files\Content.IE5\21H21I1O\detective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980" y="1850036"/>
            <a:ext cx="1530547" cy="1579025"/>
          </a:xfrm>
          <a:prstGeom prst="rect">
            <a:avLst/>
          </a:prstGeom>
          <a:noFill/>
        </p:spPr>
      </p:pic>
      <p:pic>
        <p:nvPicPr>
          <p:cNvPr id="10244" name="Picture 4" descr="C:\Users\Jill\AppData\Local\Microsoft\Windows\Temporary Internet Files\Content.IE5\NQN614TG\judgeani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4085" y="4762177"/>
            <a:ext cx="1852069" cy="1852069"/>
          </a:xfrm>
          <a:prstGeom prst="rect">
            <a:avLst/>
          </a:prstGeom>
          <a:noFill/>
        </p:spPr>
      </p:pic>
      <p:pic>
        <p:nvPicPr>
          <p:cNvPr id="10253" name="Picture 13" descr="C:\Users\Jill\AppData\Local\Microsoft\Windows\Temporary Internet Files\Content.IE5\GDI3VHS2\question2-300x300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50325" y="1943119"/>
            <a:ext cx="1071563" cy="10715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90774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150884"/>
              </p:ext>
            </p:extLst>
          </p:nvPr>
        </p:nvGraphicFramePr>
        <p:xfrm>
          <a:off x="357189" y="2045027"/>
          <a:ext cx="8429623" cy="3287598"/>
        </p:xfrm>
        <a:graphic>
          <a:graphicData uri="http://schemas.openxmlformats.org/drawingml/2006/table">
            <a:tbl>
              <a:tblPr/>
              <a:tblGrid>
                <a:gridCol w="1621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2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0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41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01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875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Situation.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80" marR="68580" marT="34295" marB="342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Feeling Now- </a:t>
                      </a:r>
                      <a:r>
                        <a:rPr kumimoji="0" lang="en-GB" sz="9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(0-10)</a:t>
                      </a:r>
                      <a:endParaRPr kumimoji="0" lang="en-GB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Anxious thoughts.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Hot thought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Evidence For/Against thoughts.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For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Against:</a:t>
                      </a:r>
                      <a:r>
                        <a:rPr kumimoji="0" lang="en-GB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Balanced Thought-</a:t>
                      </a:r>
                      <a: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Feeling After.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93892" y="1599611"/>
            <a:ext cx="6214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entury Gothic" panose="020B0502020202020204" pitchFamily="34" charset="0"/>
              </a:rPr>
              <a:t>Thought Record: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7208" y="4455182"/>
            <a:ext cx="2380910" cy="7386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100" b="1" dirty="0">
                <a:solidFill>
                  <a:srgbClr val="92D050"/>
                </a:solidFill>
              </a:rPr>
              <a:t>Try a thought record yourself</a:t>
            </a:r>
          </a:p>
        </p:txBody>
      </p:sp>
    </p:spTree>
    <p:extLst>
      <p:ext uri="{BB962C8B-B14F-4D97-AF65-F5344CB8AC3E}">
        <p14:creationId xmlns:p14="http://schemas.microsoft.com/office/powerpoint/2010/main" val="3284103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6982" y="1570760"/>
            <a:ext cx="8929255" cy="4916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700" b="1" dirty="0">
                <a:latin typeface="Century Gothic" panose="020B0502020202020204" pitchFamily="34" charset="0"/>
              </a:rPr>
              <a:t>What is Anxiety?</a:t>
            </a:r>
          </a:p>
          <a:p>
            <a:endParaRPr lang="en-GB" sz="1350" dirty="0"/>
          </a:p>
          <a:p>
            <a:endParaRPr lang="en-GB" sz="1350" dirty="0"/>
          </a:p>
          <a:p>
            <a:endParaRPr lang="en-GB" sz="1350" dirty="0"/>
          </a:p>
          <a:p>
            <a:endParaRPr lang="en-GB" sz="1350" dirty="0"/>
          </a:p>
          <a:p>
            <a:endParaRPr lang="en-GB" sz="1350" dirty="0"/>
          </a:p>
          <a:p>
            <a:endParaRPr lang="en-GB" sz="1350" dirty="0"/>
          </a:p>
          <a:p>
            <a:endParaRPr lang="en-GB" sz="1350" dirty="0"/>
          </a:p>
          <a:p>
            <a:r>
              <a:rPr lang="en-GB" dirty="0">
                <a:latin typeface="Century Gothic" panose="020B0502020202020204" pitchFamily="34" charset="0"/>
              </a:rPr>
              <a:t>Anxiety is a word we use to describe feelings of: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Unease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worry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Fear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entury Gothic" panose="020B0502020202020204" pitchFamily="34" charset="0"/>
            </a:endParaRPr>
          </a:p>
          <a:p>
            <a:r>
              <a:rPr lang="en-GB" dirty="0">
                <a:latin typeface="Century Gothic" panose="020B0502020202020204" pitchFamily="34" charset="0"/>
              </a:rPr>
              <a:t>It incorporates both the emotions and the physical sensations we might experience when we are worried or nervous about something. </a:t>
            </a:r>
          </a:p>
          <a:p>
            <a:r>
              <a:rPr lang="en-GB" dirty="0">
                <a:latin typeface="Century Gothic" panose="020B0502020202020204" pitchFamily="34" charset="0"/>
              </a:rPr>
              <a:t>Although we usually find it unpleasant, anxiety is related to the </a:t>
            </a:r>
          </a:p>
          <a:p>
            <a:r>
              <a:rPr lang="en-GB" dirty="0">
                <a:latin typeface="Century Gothic" panose="020B0502020202020204" pitchFamily="34" charset="0"/>
                <a:hlinkClick r:id="rId2"/>
              </a:rPr>
              <a:t>‘fight or flight’ response</a:t>
            </a:r>
            <a:r>
              <a:rPr lang="en-GB" dirty="0">
                <a:latin typeface="Century Gothic" panose="020B0502020202020204" pitchFamily="34" charset="0"/>
              </a:rPr>
              <a:t> – our normal biological reaction to feeling threatened.</a:t>
            </a:r>
          </a:p>
          <a:p>
            <a:endParaRPr lang="en-GB" dirty="0">
              <a:latin typeface="Century Gothic" panose="020B0502020202020204" pitchFamily="34" charset="0"/>
            </a:endParaRPr>
          </a:p>
          <a:p>
            <a:r>
              <a:rPr lang="en-GB" sz="1200" dirty="0">
                <a:latin typeface="Century Gothic" panose="020B0502020202020204" pitchFamily="34" charset="0"/>
              </a:rPr>
              <a:t>From mind.org.uk</a:t>
            </a:r>
          </a:p>
        </p:txBody>
      </p:sp>
      <p:pic>
        <p:nvPicPr>
          <p:cNvPr id="1032" name="Picture 8" descr="C:\Users\Jill\AppData\Local\Microsoft\Windows\Temporary Internet Files\Content.IE5\NQ1MJ55T\test_anxiety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45701" y="1756276"/>
            <a:ext cx="1355884" cy="1467326"/>
          </a:xfrm>
          <a:prstGeom prst="rect">
            <a:avLst/>
          </a:prstGeom>
          <a:noFill/>
        </p:spPr>
      </p:pic>
      <p:pic>
        <p:nvPicPr>
          <p:cNvPr id="1042" name="Picture 18" descr="C:\Users\Jill\AppData\Local\Microsoft\Windows\Temporary Internet Files\Content.IE5\KY4DKD8C\mr-men-mr-worry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31058" y="1722295"/>
            <a:ext cx="1600200" cy="1600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012589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2996" y="1033746"/>
            <a:ext cx="71337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Century Gothic" panose="020B0502020202020204" pitchFamily="34" charset="0"/>
              </a:rPr>
              <a:t>Anti-Anxiety lifestyle</a:t>
            </a:r>
          </a:p>
          <a:p>
            <a:endParaRPr lang="en-GB" sz="2000" dirty="0"/>
          </a:p>
          <a:p>
            <a:pPr algn="ctr"/>
            <a:endParaRPr lang="en-GB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02996" y="1758445"/>
            <a:ext cx="642672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000" dirty="0">
                <a:latin typeface="Century Gothic" panose="020B0502020202020204" pitchFamily="34" charset="0"/>
              </a:rPr>
              <a:t>Eat well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000" dirty="0">
                <a:latin typeface="Century Gothic" panose="020B0502020202020204" pitchFamily="34" charset="0"/>
              </a:rPr>
              <a:t>Develop a good sleeping pattern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000" dirty="0">
                <a:latin typeface="Century Gothic" panose="020B0502020202020204" pitchFamily="34" charset="0"/>
              </a:rPr>
              <a:t>Cultivate hobbies and have fun with friends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000" dirty="0">
                <a:latin typeface="Century Gothic" panose="020B0502020202020204" pitchFamily="34" charset="0"/>
              </a:rPr>
              <a:t>Regular physical exercise will burn off anxiety hormones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000" dirty="0">
                <a:latin typeface="Century Gothic" panose="020B0502020202020204" pitchFamily="34" charset="0"/>
              </a:rPr>
              <a:t>Be careful about caffeine!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000" dirty="0">
                <a:latin typeface="Century Gothic" panose="020B0502020202020204" pitchFamily="34" charset="0"/>
              </a:rPr>
              <a:t>Learn relaxation skills- or Mindfulness, Yoga,  Tai Chi etc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000" dirty="0">
                <a:latin typeface="Century Gothic" panose="020B0502020202020204" pitchFamily="34" charset="0"/>
              </a:rPr>
              <a:t>Work towards having a balanced life</a:t>
            </a:r>
          </a:p>
        </p:txBody>
      </p:sp>
      <p:pic>
        <p:nvPicPr>
          <p:cNvPr id="6150" name="Picture 6" descr="C:\Users\Jill\AppData\Local\Microsoft\Windows\Temporary Internet Files\Content.IE5\57QD8K45\healthy_heart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50781" y="2400300"/>
            <a:ext cx="2300288" cy="23717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94252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8866" y="1570759"/>
            <a:ext cx="8548826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entury Gothic" panose="020B0502020202020204" pitchFamily="34" charset="0"/>
              </a:rPr>
              <a:t>When is anxiety a problem?</a:t>
            </a:r>
          </a:p>
          <a:p>
            <a:endParaRPr lang="en-GB" sz="1350" dirty="0">
              <a:latin typeface="Century Gothic" panose="020B0502020202020204" pitchFamily="34" charset="0"/>
            </a:endParaRPr>
          </a:p>
          <a:p>
            <a:r>
              <a:rPr lang="en-GB" dirty="0">
                <a:latin typeface="Century Gothic" panose="020B0502020202020204" pitchFamily="34" charset="0"/>
              </a:rPr>
              <a:t>Feelings of anxiety are a normal response to life challenges- e.g. before a job interview; a group presentation; or an exam.</a:t>
            </a:r>
          </a:p>
          <a:p>
            <a:endParaRPr lang="en-GB" dirty="0">
              <a:latin typeface="Century Gothic" panose="020B0502020202020204" pitchFamily="34" charset="0"/>
            </a:endParaRPr>
          </a:p>
          <a:p>
            <a:endParaRPr lang="en-GB" dirty="0">
              <a:latin typeface="Century Gothic" panose="020B0502020202020204" pitchFamily="34" charset="0"/>
            </a:endParaRPr>
          </a:p>
          <a:p>
            <a:r>
              <a:rPr lang="en-GB" dirty="0">
                <a:latin typeface="Century Gothic" panose="020B0502020202020204" pitchFamily="34" charset="0"/>
              </a:rPr>
              <a:t>But anxiety becomes a problem when;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Anxious feelings are overwhelming and affect performance negatively.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Anxiety is so strong it stops us doing things we need to do.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Anxiety is so strong we begin having panic attacks.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Anxiety is not short lived but becomes long lasting, entrenched and pervades many aspects of our lives.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We find that we’re worrying all the time, perhaps about things that are a normal part of everyday life, or about things that may not happen – or even worrying about worrying.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350" dirty="0">
              <a:latin typeface="Century Gothic" panose="020B0502020202020204" pitchFamily="34" charset="0"/>
            </a:endParaRPr>
          </a:p>
        </p:txBody>
      </p:sp>
      <p:pic>
        <p:nvPicPr>
          <p:cNvPr id="2056" name="Picture 8" descr="C:\Users\Jill\AppData\Local\Microsoft\Windows\Temporary Internet Files\Content.IE5\KY4DKD8C\Picture_9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46482" y="2442343"/>
            <a:ext cx="1364456" cy="1428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7204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7076" y="2016747"/>
            <a:ext cx="6660038" cy="30008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en-GB" sz="1350" dirty="0"/>
          </a:p>
        </p:txBody>
      </p:sp>
      <p:sp>
        <p:nvSpPr>
          <p:cNvPr id="4" name="Rectangle 3"/>
          <p:cNvSpPr/>
          <p:nvPr/>
        </p:nvSpPr>
        <p:spPr>
          <a:xfrm>
            <a:off x="201705" y="2000251"/>
            <a:ext cx="8824531" cy="5424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000" dirty="0">
                <a:latin typeface="Century Gothic" panose="020B0502020202020204" pitchFamily="34" charset="0"/>
              </a:rPr>
              <a:t>Many people don’t understand anxiety and think that:</a:t>
            </a:r>
          </a:p>
          <a:p>
            <a:r>
              <a:rPr lang="en-GB" altLang="en-US" sz="2000" dirty="0">
                <a:latin typeface="Century Gothic" panose="020B0502020202020204" pitchFamily="34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GB" altLang="en-US" sz="2000" dirty="0">
                <a:latin typeface="Century Gothic" panose="020B0502020202020204" pitchFamily="34" charset="0"/>
              </a:rPr>
              <a:t> there’s something ‘wrong’ physically			</a:t>
            </a:r>
          </a:p>
          <a:p>
            <a:pPr>
              <a:buFont typeface="Arial" pitchFamily="34" charset="0"/>
              <a:buChar char="•"/>
            </a:pPr>
            <a:r>
              <a:rPr lang="en-GB" altLang="en-US" sz="2000" dirty="0">
                <a:latin typeface="Century Gothic" panose="020B0502020202020204" pitchFamily="34" charset="0"/>
              </a:rPr>
              <a:t> they are going crazy</a:t>
            </a:r>
          </a:p>
          <a:p>
            <a:pPr>
              <a:buFont typeface="Arial" pitchFamily="34" charset="0"/>
              <a:buChar char="•"/>
            </a:pPr>
            <a:r>
              <a:rPr lang="en-GB" altLang="en-US" sz="2000" dirty="0">
                <a:latin typeface="Century Gothic" panose="020B0502020202020204" pitchFamily="34" charset="0"/>
              </a:rPr>
              <a:t> they are weird</a:t>
            </a:r>
          </a:p>
          <a:p>
            <a:endParaRPr lang="en-GB" altLang="en-US" sz="2000" dirty="0">
              <a:latin typeface="Century Gothic" panose="020B0502020202020204" pitchFamily="34" charset="0"/>
            </a:endParaRPr>
          </a:p>
          <a:p>
            <a:endParaRPr lang="en-GB" altLang="en-US" sz="2000" dirty="0">
              <a:latin typeface="Century Gothic" panose="020B0502020202020204" pitchFamily="34" charset="0"/>
            </a:endParaRPr>
          </a:p>
          <a:p>
            <a:endParaRPr lang="en-GB" altLang="en-US" sz="2000" dirty="0">
              <a:latin typeface="Century Gothic" panose="020B0502020202020204" pitchFamily="34" charset="0"/>
            </a:endParaRPr>
          </a:p>
          <a:p>
            <a:r>
              <a:rPr lang="en-GB" altLang="en-US" sz="2000" dirty="0">
                <a:latin typeface="Century Gothic" panose="020B0502020202020204" pitchFamily="34" charset="0"/>
              </a:rPr>
              <a:t>	</a:t>
            </a:r>
            <a:r>
              <a:rPr lang="en-GB" altLang="en-US" sz="2800" dirty="0">
                <a:latin typeface="Century Gothic" panose="020B0502020202020204" pitchFamily="34" charset="0"/>
              </a:rPr>
              <a:t>These thoughts only make them more anxious</a:t>
            </a:r>
          </a:p>
          <a:p>
            <a:endParaRPr lang="en-GB" altLang="en-US" sz="2000" dirty="0">
              <a:latin typeface="Century Gothic" panose="020B0502020202020204" pitchFamily="34" charset="0"/>
            </a:endParaRPr>
          </a:p>
          <a:p>
            <a:endParaRPr lang="en-GB" altLang="en-US" sz="2000" dirty="0">
              <a:latin typeface="Century Gothic" panose="020B0502020202020204" pitchFamily="34" charset="0"/>
            </a:endParaRPr>
          </a:p>
          <a:p>
            <a:endParaRPr lang="en-GB" altLang="en-US" sz="2000" dirty="0">
              <a:latin typeface="Century Gothic" panose="020B0502020202020204" pitchFamily="34" charset="0"/>
            </a:endParaRPr>
          </a:p>
          <a:p>
            <a:r>
              <a:rPr lang="en-GB" altLang="en-US" sz="2000" dirty="0">
                <a:latin typeface="Century Gothic" panose="020B0502020202020204" pitchFamily="34" charset="0"/>
              </a:rPr>
              <a:t>Understanding the nature of anxiety and how it works is the first step in learning to manage it</a:t>
            </a:r>
            <a:r>
              <a:rPr lang="en-GB" altLang="en-US" sz="1500" dirty="0">
                <a:latin typeface="Century Gothic" panose="020B0502020202020204" pitchFamily="34" charset="0"/>
              </a:rPr>
              <a:t>.</a:t>
            </a:r>
          </a:p>
          <a:p>
            <a:endParaRPr lang="en-GB" altLang="en-US" sz="1500" dirty="0">
              <a:latin typeface="Century Gothic" panose="020B0502020202020204" pitchFamily="34" charset="0"/>
            </a:endParaRPr>
          </a:p>
          <a:p>
            <a:endParaRPr lang="en-GB" altLang="en-US" sz="1500" dirty="0">
              <a:latin typeface="Century Gothic" panose="020B0502020202020204" pitchFamily="34" charset="0"/>
            </a:endParaRPr>
          </a:p>
          <a:p>
            <a:endParaRPr lang="en-GB" altLang="en-US" sz="1500" dirty="0">
              <a:latin typeface="Century Gothic" panose="020B0502020202020204" pitchFamily="34" charset="0"/>
            </a:endParaRPr>
          </a:p>
          <a:p>
            <a:endParaRPr lang="en-GB" altLang="en-US" sz="1350" dirty="0"/>
          </a:p>
        </p:txBody>
      </p:sp>
      <p:sp>
        <p:nvSpPr>
          <p:cNvPr id="5" name="Rectangle 4"/>
          <p:cNvSpPr/>
          <p:nvPr/>
        </p:nvSpPr>
        <p:spPr>
          <a:xfrm>
            <a:off x="301384" y="919361"/>
            <a:ext cx="69994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sz="2800" b="1" dirty="0">
                <a:latin typeface="Century Gothic" panose="020B0502020202020204" pitchFamily="34" charset="0"/>
              </a:rPr>
              <a:t>Why Learn about Anxiety?</a:t>
            </a:r>
            <a:endParaRPr lang="en-GB" sz="2800" b="1" dirty="0">
              <a:latin typeface="Century Gothic" panose="020B0502020202020204" pitchFamily="34" charset="0"/>
            </a:endParaRPr>
          </a:p>
        </p:txBody>
      </p:sp>
      <p:pic>
        <p:nvPicPr>
          <p:cNvPr id="3075" name="Picture 3" descr="C:\Users\Jill\AppData\Local\Microsoft\Windows\Temporary Internet Files\Content.IE5\Y7X7MPM1\Picture_testanxiety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239" y="260040"/>
            <a:ext cx="1702377" cy="1972713"/>
          </a:xfrm>
          <a:prstGeom prst="rect">
            <a:avLst/>
          </a:prstGeom>
          <a:noFill/>
        </p:spPr>
      </p:pic>
      <p:pic>
        <p:nvPicPr>
          <p:cNvPr id="1033" name="Picture 9" descr="C:\Users\Jill\AppData\Local\Microsoft\Windows\Temporary Internet Files\Content.IE5\GDI3VHS2\anxiety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2110" y="3087179"/>
            <a:ext cx="1360170" cy="13544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67166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66251" y="503961"/>
            <a:ext cx="52387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3600" b="1" dirty="0">
                <a:latin typeface="Century Gothic" panose="020B0502020202020204" pitchFamily="34" charset="0"/>
              </a:rPr>
              <a:t>Learning the facts about anxiety</a:t>
            </a:r>
            <a:endParaRPr lang="en-GB" sz="3600" b="1" dirty="0">
              <a:latin typeface="Century Gothic" panose="020B0502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6251" y="2034887"/>
            <a:ext cx="8673353" cy="4039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endParaRPr lang="en-GB" altLang="en-US" sz="1500" dirty="0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altLang="en-US" sz="1500" dirty="0">
                <a:latin typeface="Century Gothic" panose="020B0502020202020204" pitchFamily="34" charset="0"/>
              </a:rPr>
              <a:t>						</a:t>
            </a:r>
            <a:endParaRPr lang="en-GB" altLang="en-US" sz="2000" dirty="0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GB" altLang="en-US" sz="2000" dirty="0">
                <a:latin typeface="Century Gothic" panose="020B0502020202020204" pitchFamily="34" charset="0"/>
              </a:rPr>
              <a:t> Anxiety is normal - we all get anxious.</a:t>
            </a:r>
          </a:p>
          <a:p>
            <a:pPr>
              <a:lnSpc>
                <a:spcPct val="90000"/>
              </a:lnSpc>
            </a:pPr>
            <a:endParaRPr lang="en-GB" altLang="en-US" sz="2000" dirty="0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GB" altLang="en-US" sz="2000" dirty="0">
                <a:latin typeface="Century Gothic" panose="020B0502020202020204" pitchFamily="34" charset="0"/>
              </a:rPr>
              <a:t> Anxiety is adaptive - it helps us deal with REAL danger.  </a:t>
            </a:r>
          </a:p>
          <a:p>
            <a:pPr>
              <a:lnSpc>
                <a:spcPct val="90000"/>
              </a:lnSpc>
            </a:pPr>
            <a:r>
              <a:rPr lang="en-GB" altLang="en-US" sz="2000" dirty="0">
                <a:latin typeface="Century Gothic" panose="020B0502020202020204" pitchFamily="34" charset="0"/>
              </a:rPr>
              <a:t>  Without an effective threat detection system our species would not have survived.</a:t>
            </a:r>
          </a:p>
          <a:p>
            <a:pPr>
              <a:lnSpc>
                <a:spcPct val="90000"/>
              </a:lnSpc>
            </a:pPr>
            <a:endParaRPr lang="en-GB" altLang="en-US" sz="2000" dirty="0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GB" altLang="en-US" sz="2000" dirty="0">
                <a:latin typeface="Century Gothic" panose="020B0502020202020204" pitchFamily="34" charset="0"/>
              </a:rPr>
              <a:t> Anxiety is not dangerous- its unpleasant but not harmful-its there to help you.</a:t>
            </a:r>
          </a:p>
          <a:p>
            <a:pPr>
              <a:lnSpc>
                <a:spcPct val="90000"/>
              </a:lnSpc>
            </a:pPr>
            <a:endParaRPr lang="en-GB" altLang="en-US" sz="2000" dirty="0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GB" altLang="en-US" sz="2000" dirty="0">
                <a:latin typeface="Century Gothic" panose="020B0502020202020204" pitchFamily="34" charset="0"/>
              </a:rPr>
              <a:t> Anxiety does not last forever - it eventually passes.</a:t>
            </a:r>
          </a:p>
          <a:p>
            <a:pPr>
              <a:lnSpc>
                <a:spcPct val="90000"/>
              </a:lnSpc>
            </a:pPr>
            <a:endParaRPr lang="en-GB" altLang="en-US" sz="2000" dirty="0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GB" altLang="en-US" sz="2000" dirty="0">
                <a:latin typeface="Century Gothic" panose="020B0502020202020204" pitchFamily="34" charset="0"/>
              </a:rPr>
              <a:t> Most people can’t tell you are feeling anxious.</a:t>
            </a:r>
          </a:p>
          <a:p>
            <a:pPr>
              <a:lnSpc>
                <a:spcPct val="90000"/>
              </a:lnSpc>
            </a:pPr>
            <a:endParaRPr lang="en-GB" altLang="en-US" sz="1500" dirty="0">
              <a:latin typeface="Century Gothic" panose="020B0502020202020204" pitchFamily="34" charset="0"/>
            </a:endParaRPr>
          </a:p>
        </p:txBody>
      </p:sp>
      <p:pic>
        <p:nvPicPr>
          <p:cNvPr id="2061" name="Picture 13" descr="C:\Users\Jill\AppData\Local\Microsoft\Windows\Temporary Internet Files\Content.IE5\GDI3VHS2\Transitional_Object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4317" y="182301"/>
            <a:ext cx="2173432" cy="21625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36223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1085" y="754469"/>
            <a:ext cx="71973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3600" b="1" dirty="0">
                <a:latin typeface="Century Gothic" panose="020B0502020202020204" pitchFamily="34" charset="0"/>
              </a:rPr>
              <a:t>Anxiety Symptoms: What happens in your body</a:t>
            </a:r>
            <a:endParaRPr lang="en-GB" sz="3600" b="1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9941" y="2688406"/>
            <a:ext cx="6808509" cy="30008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en-GB" sz="1350" dirty="0"/>
          </a:p>
        </p:txBody>
      </p:sp>
      <p:sp>
        <p:nvSpPr>
          <p:cNvPr id="5" name="Rectangle 4"/>
          <p:cNvSpPr/>
          <p:nvPr/>
        </p:nvSpPr>
        <p:spPr>
          <a:xfrm>
            <a:off x="303597" y="2110318"/>
            <a:ext cx="839869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en-GB" altLang="en-US" sz="1500" dirty="0">
              <a:latin typeface="Century Gothic" panose="020B0502020202020204" pitchFamily="34" charset="0"/>
            </a:endParaRPr>
          </a:p>
          <a:p>
            <a:r>
              <a:rPr lang="en-GB" altLang="en-US" sz="2000" dirty="0">
                <a:latin typeface="Century Gothic" panose="020B0502020202020204" pitchFamily="34" charset="0"/>
              </a:rPr>
              <a:t>Rapid heartrate- ‘heart thumping’</a:t>
            </a:r>
          </a:p>
          <a:p>
            <a:r>
              <a:rPr lang="en-GB" altLang="en-US" sz="2000" dirty="0">
                <a:latin typeface="Century Gothic" panose="020B0502020202020204" pitchFamily="34" charset="0"/>
              </a:rPr>
              <a:t>Rapid Breathing</a:t>
            </a:r>
          </a:p>
          <a:p>
            <a:r>
              <a:rPr lang="en-GB" altLang="en-US" sz="2000" dirty="0">
                <a:latin typeface="Century Gothic" panose="020B0502020202020204" pitchFamily="34" charset="0"/>
              </a:rPr>
              <a:t>Sweating</a:t>
            </a:r>
          </a:p>
          <a:p>
            <a:r>
              <a:rPr lang="en-GB" altLang="en-US" sz="2000" dirty="0">
                <a:latin typeface="Century Gothic" panose="020B0502020202020204" pitchFamily="34" charset="0"/>
              </a:rPr>
              <a:t>Nausea and stomach upset</a:t>
            </a:r>
          </a:p>
          <a:p>
            <a:r>
              <a:rPr lang="en-GB" altLang="en-US" sz="2000" dirty="0">
                <a:latin typeface="Century Gothic" panose="020B0502020202020204" pitchFamily="34" charset="0"/>
              </a:rPr>
              <a:t>Feeling dizzy or light-headed</a:t>
            </a:r>
          </a:p>
          <a:p>
            <a:r>
              <a:rPr lang="en-GB" altLang="en-US" sz="2000" dirty="0">
                <a:latin typeface="Century Gothic" panose="020B0502020202020204" pitchFamily="34" charset="0"/>
              </a:rPr>
              <a:t>Tight/painful chest</a:t>
            </a:r>
          </a:p>
          <a:p>
            <a:r>
              <a:rPr lang="en-GB" altLang="en-US" sz="2000" dirty="0">
                <a:latin typeface="Century Gothic" panose="020B0502020202020204" pitchFamily="34" charset="0"/>
              </a:rPr>
              <a:t>Numbness or tingling sensations</a:t>
            </a:r>
          </a:p>
          <a:p>
            <a:r>
              <a:rPr lang="en-GB" altLang="en-US" sz="2000" dirty="0">
                <a:latin typeface="Century Gothic" panose="020B0502020202020204" pitchFamily="34" charset="0"/>
              </a:rPr>
              <a:t>Unreality/bright vision</a:t>
            </a:r>
          </a:p>
          <a:p>
            <a:r>
              <a:rPr lang="en-GB" altLang="en-US" sz="2000" dirty="0">
                <a:latin typeface="Century Gothic" panose="020B0502020202020204" pitchFamily="34" charset="0"/>
              </a:rPr>
              <a:t>Heavy legs</a:t>
            </a:r>
          </a:p>
          <a:p>
            <a:r>
              <a:rPr lang="en-GB" altLang="en-US" sz="2000" dirty="0">
                <a:latin typeface="Century Gothic" panose="020B0502020202020204" pitchFamily="34" charset="0"/>
              </a:rPr>
              <a:t>Choking sensations</a:t>
            </a:r>
          </a:p>
          <a:p>
            <a:r>
              <a:rPr lang="en-GB" altLang="en-US" sz="2000" dirty="0">
                <a:latin typeface="Century Gothic" panose="020B0502020202020204" pitchFamily="34" charset="0"/>
              </a:rPr>
              <a:t>Hot and cold flushes</a:t>
            </a:r>
          </a:p>
          <a:p>
            <a:r>
              <a:rPr lang="en-GB" altLang="en-US" sz="2000" dirty="0">
                <a:latin typeface="Century Gothic" panose="020B0502020202020204" pitchFamily="34" charset="0"/>
              </a:rPr>
              <a:t>Need to go to the toilet</a:t>
            </a:r>
          </a:p>
          <a:p>
            <a:pPr>
              <a:lnSpc>
                <a:spcPct val="80000"/>
              </a:lnSpc>
            </a:pPr>
            <a:endParaRPr lang="en-GB" altLang="en-US" sz="1500" dirty="0">
              <a:latin typeface="Century Gothic" panose="020B0502020202020204" pitchFamily="34" charset="0"/>
            </a:endParaRPr>
          </a:p>
          <a:p>
            <a:pPr>
              <a:lnSpc>
                <a:spcPct val="80000"/>
              </a:lnSpc>
            </a:pPr>
            <a:endParaRPr lang="en-GB" altLang="en-US" sz="1500" dirty="0">
              <a:latin typeface="Century Gothic" panose="020B0502020202020204" pitchFamily="34" charset="0"/>
            </a:endParaRPr>
          </a:p>
        </p:txBody>
      </p:sp>
      <p:pic>
        <p:nvPicPr>
          <p:cNvPr id="1034" name="Picture 10" descr="C:\Users\Jill\AppData\Local\Microsoft\Windows\Temporary Internet Files\Content.IE5\IAP68R3S\5771-Woman-Hyperventilating-And-Breathing-Into-A-Bag-Poster-Art-Print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4871" y="2307446"/>
            <a:ext cx="1285875" cy="1285875"/>
          </a:xfrm>
          <a:prstGeom prst="rect">
            <a:avLst/>
          </a:prstGeom>
          <a:noFill/>
        </p:spPr>
      </p:pic>
      <p:pic>
        <p:nvPicPr>
          <p:cNvPr id="1035" name="Picture 11" descr="C:\Users\Jill\AppData\Local\Microsoft\Windows\Temporary Internet Files\Content.IE5\IAP68R3S\0511-0709-0401-4253_Sweating_Over_an_Exam_clipart_image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3019" y="2061163"/>
            <a:ext cx="1345179" cy="1446429"/>
          </a:xfrm>
          <a:prstGeom prst="rect">
            <a:avLst/>
          </a:prstGeom>
          <a:noFill/>
        </p:spPr>
      </p:pic>
      <p:pic>
        <p:nvPicPr>
          <p:cNvPr id="1037" name="Picture 13" descr="C:\Users\Jill\AppData\Local\Microsoft\Windows\Temporary Internet Files\Content.IE5\GDI3VHS2\logo_toilet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22269" y="4007644"/>
            <a:ext cx="1714500" cy="1143000"/>
          </a:xfrm>
          <a:prstGeom prst="rect">
            <a:avLst/>
          </a:prstGeom>
          <a:noFill/>
        </p:spPr>
      </p:pic>
      <p:pic>
        <p:nvPicPr>
          <p:cNvPr id="1040" name="Picture 16" descr="C:\Users\Jill\AppData\Local\Microsoft\Windows\Temporary Internet Files\Content.IE5\GF5IHVZB\nausea_smiley-300x289[1]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02944" y="4067175"/>
            <a:ext cx="952500" cy="952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97279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625" y="1418374"/>
            <a:ext cx="654691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b="1" dirty="0">
                <a:latin typeface="Century Gothic" panose="020B0502020202020204" pitchFamily="34" charset="0"/>
              </a:rPr>
              <a:t>Anxiety symptoms: What happens in your mind?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3062" y="2285410"/>
            <a:ext cx="7070104" cy="30008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en-GB" sz="1350" dirty="0"/>
          </a:p>
        </p:txBody>
      </p:sp>
      <p:sp>
        <p:nvSpPr>
          <p:cNvPr id="5" name="Rectangle 4"/>
          <p:cNvSpPr/>
          <p:nvPr/>
        </p:nvSpPr>
        <p:spPr>
          <a:xfrm>
            <a:off x="428625" y="2081644"/>
            <a:ext cx="8429625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dirty="0">
                <a:latin typeface="Century Gothic" panose="020B0502020202020204" pitchFamily="34" charset="0"/>
              </a:rPr>
              <a:t>In your emotions you may feel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tense, nervous and on edge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a sense of dread, or fearing the worst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restless or agitated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scared or panicky</a:t>
            </a:r>
          </a:p>
          <a:p>
            <a:endParaRPr lang="en-GB" dirty="0">
              <a:latin typeface="Century Gothic" panose="020B0502020202020204" pitchFamily="34" charset="0"/>
            </a:endParaRPr>
          </a:p>
          <a:p>
            <a:r>
              <a:rPr lang="en-GB" dirty="0">
                <a:latin typeface="Century Gothic" panose="020B0502020202020204" pitchFamily="34" charset="0"/>
              </a:rPr>
              <a:t>Your mind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is busy whirring with repetitive thought patterns.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is prone to dwell on negative experiences, thinking situations over and over again.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has difficulty concentrating, thinking clearly  or focusing effectively.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has difficulty remembering things.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has difficulty making decisions.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35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350" dirty="0"/>
          </a:p>
        </p:txBody>
      </p:sp>
      <p:pic>
        <p:nvPicPr>
          <p:cNvPr id="2065" name="Picture 17" descr="C:\Users\Jill\AppData\Local\Microsoft\Windows\Temporary Internet Files\Content.IE5\N0FVWI27\restless-egg-syndrome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64906" y="2093118"/>
            <a:ext cx="1714500" cy="1223010"/>
          </a:xfrm>
          <a:prstGeom prst="rect">
            <a:avLst/>
          </a:prstGeom>
          <a:noFill/>
        </p:spPr>
      </p:pic>
      <p:pic>
        <p:nvPicPr>
          <p:cNvPr id="2067" name="Picture 19" descr="C:\Users\Jill\AppData\Local\Microsoft\Windows\Temporary Internet Files\Content.IE5\GF5IHVZB\confuse6[1]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0957" y="5323808"/>
            <a:ext cx="1054418" cy="11144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51341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305634" y="1919533"/>
            <a:ext cx="1223128" cy="5249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solidFill>
                  <a:schemeClr val="tx1"/>
                </a:solidFill>
                <a:latin typeface="Century Gothic" pitchFamily="34" charset="0"/>
              </a:rPr>
              <a:t>Trigger</a:t>
            </a:r>
          </a:p>
        </p:txBody>
      </p:sp>
      <p:sp>
        <p:nvSpPr>
          <p:cNvPr id="7" name="Oval 6"/>
          <p:cNvSpPr/>
          <p:nvPr/>
        </p:nvSpPr>
        <p:spPr>
          <a:xfrm>
            <a:off x="3089634" y="1842646"/>
            <a:ext cx="1597844" cy="94032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solidFill>
                  <a:schemeClr val="tx1"/>
                </a:solidFill>
                <a:latin typeface="Century Gothic" pitchFamily="34" charset="0"/>
              </a:rPr>
              <a:t>Thoughts</a:t>
            </a:r>
            <a:endParaRPr lang="en-GB" sz="1350" dirty="0">
              <a:latin typeface="Century Gothic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210667" y="3006710"/>
            <a:ext cx="1597843" cy="9686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solidFill>
                  <a:schemeClr val="tx1"/>
                </a:solidFill>
                <a:latin typeface="Century Gothic" pitchFamily="34" charset="0"/>
              </a:rPr>
              <a:t>Feelings</a:t>
            </a:r>
          </a:p>
        </p:txBody>
      </p:sp>
      <p:sp>
        <p:nvSpPr>
          <p:cNvPr id="9" name="Oval 8"/>
          <p:cNvSpPr/>
          <p:nvPr/>
        </p:nvSpPr>
        <p:spPr>
          <a:xfrm>
            <a:off x="3174475" y="3982235"/>
            <a:ext cx="1611985" cy="100925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solidFill>
                  <a:schemeClr val="tx1"/>
                </a:solidFill>
                <a:latin typeface="Century Gothic" pitchFamily="34" charset="0"/>
              </a:rPr>
              <a:t>Sensations</a:t>
            </a:r>
          </a:p>
        </p:txBody>
      </p:sp>
      <p:sp>
        <p:nvSpPr>
          <p:cNvPr id="10" name="Oval 9"/>
          <p:cNvSpPr/>
          <p:nvPr/>
        </p:nvSpPr>
        <p:spPr>
          <a:xfrm>
            <a:off x="989814" y="3038378"/>
            <a:ext cx="1463511" cy="87669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solidFill>
                  <a:schemeClr val="tx1"/>
                </a:solidFill>
                <a:latin typeface="Century Gothic" pitchFamily="34" charset="0"/>
              </a:rPr>
              <a:t>Behaviour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895626" y="3133823"/>
            <a:ext cx="0" cy="78124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018934" y="3476724"/>
            <a:ext cx="1767526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389696" y="2695477"/>
            <a:ext cx="572678" cy="34290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786460" y="2559376"/>
            <a:ext cx="622169" cy="43304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876015" y="3923910"/>
            <a:ext cx="675194" cy="49667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311924" y="3915070"/>
            <a:ext cx="678730" cy="50551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452906" y="2189966"/>
            <a:ext cx="1223128" cy="247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6737808" y="2009677"/>
            <a:ext cx="1634667" cy="6858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solidFill>
                  <a:schemeClr val="accent1"/>
                </a:solidFill>
                <a:latin typeface="Century Gothic" pitchFamily="34" charset="0"/>
              </a:rPr>
              <a:t>Fight/Flight/Freeze</a:t>
            </a:r>
          </a:p>
        </p:txBody>
      </p:sp>
      <p:sp>
        <p:nvSpPr>
          <p:cNvPr id="27" name="Oval 26"/>
          <p:cNvSpPr/>
          <p:nvPr/>
        </p:nvSpPr>
        <p:spPr>
          <a:xfrm>
            <a:off x="7022306" y="4420582"/>
            <a:ext cx="1543050" cy="6858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solidFill>
                  <a:schemeClr val="accent1"/>
                </a:solidFill>
                <a:latin typeface="Century Gothic" pitchFamily="34" charset="0"/>
              </a:rPr>
              <a:t>Adrenaline</a:t>
            </a:r>
          </a:p>
          <a:p>
            <a:pPr algn="ctr"/>
            <a:r>
              <a:rPr lang="en-GB" sz="1350" dirty="0">
                <a:solidFill>
                  <a:schemeClr val="accent1"/>
                </a:solidFill>
                <a:latin typeface="Century Gothic" pitchFamily="34" charset="0"/>
              </a:rPr>
              <a:t>Cortisol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687477" y="2151079"/>
            <a:ext cx="1887719" cy="1272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7671062" y="2695477"/>
            <a:ext cx="219173" cy="1548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4876015" y="4823578"/>
            <a:ext cx="2286000" cy="282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78384" y="5058659"/>
            <a:ext cx="2903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entury Gothic" panose="020B0502020202020204" pitchFamily="34" charset="0"/>
              </a:rPr>
              <a:t>How does anxiety work?</a:t>
            </a:r>
          </a:p>
        </p:txBody>
      </p:sp>
    </p:spTree>
    <p:extLst>
      <p:ext uri="{BB962C8B-B14F-4D97-AF65-F5344CB8AC3E}">
        <p14:creationId xmlns:p14="http://schemas.microsoft.com/office/powerpoint/2010/main" val="3267488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2900" y="1963723"/>
            <a:ext cx="1102936" cy="48076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solidFill>
                  <a:schemeClr val="tx1"/>
                </a:solidFill>
                <a:latin typeface="Century Gothic" pitchFamily="34" charset="0"/>
              </a:rPr>
              <a:t>Trigger</a:t>
            </a:r>
          </a:p>
        </p:txBody>
      </p:sp>
      <p:sp>
        <p:nvSpPr>
          <p:cNvPr id="5" name="Oval 4"/>
          <p:cNvSpPr/>
          <p:nvPr/>
        </p:nvSpPr>
        <p:spPr>
          <a:xfrm>
            <a:off x="3089634" y="1680917"/>
            <a:ext cx="1597844" cy="94032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solidFill>
                  <a:schemeClr val="tx1"/>
                </a:solidFill>
                <a:latin typeface="Century Gothic" pitchFamily="34" charset="0"/>
              </a:rPr>
              <a:t>Thoughts</a:t>
            </a:r>
            <a:endParaRPr lang="en-GB" sz="1350" dirty="0">
              <a:latin typeface="Century Gothic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210667" y="2992422"/>
            <a:ext cx="1597843" cy="9686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solidFill>
                  <a:schemeClr val="tx1"/>
                </a:solidFill>
                <a:latin typeface="Century Gothic" pitchFamily="34" charset="0"/>
              </a:rPr>
              <a:t>Feelings</a:t>
            </a:r>
          </a:p>
        </p:txBody>
      </p:sp>
      <p:sp>
        <p:nvSpPr>
          <p:cNvPr id="7" name="Oval 6"/>
          <p:cNvSpPr/>
          <p:nvPr/>
        </p:nvSpPr>
        <p:spPr>
          <a:xfrm>
            <a:off x="3174475" y="3982235"/>
            <a:ext cx="1611985" cy="100925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solidFill>
                  <a:schemeClr val="tx1"/>
                </a:solidFill>
                <a:latin typeface="Century Gothic" pitchFamily="34" charset="0"/>
              </a:rPr>
              <a:t>Sensations</a:t>
            </a:r>
          </a:p>
        </p:txBody>
      </p:sp>
      <p:sp>
        <p:nvSpPr>
          <p:cNvPr id="8" name="Oval 7"/>
          <p:cNvSpPr/>
          <p:nvPr/>
        </p:nvSpPr>
        <p:spPr>
          <a:xfrm>
            <a:off x="989814" y="3038378"/>
            <a:ext cx="1463511" cy="87669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solidFill>
                  <a:schemeClr val="tx1"/>
                </a:solidFill>
              </a:rPr>
              <a:t>Behaviour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895626" y="3133823"/>
            <a:ext cx="0" cy="78124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018934" y="3476724"/>
            <a:ext cx="1767526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389696" y="2695477"/>
            <a:ext cx="572678" cy="34290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786460" y="2559376"/>
            <a:ext cx="622169" cy="43304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876015" y="3923910"/>
            <a:ext cx="675194" cy="49667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311924" y="3915070"/>
            <a:ext cx="678730" cy="50551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452906" y="2189966"/>
            <a:ext cx="1223128" cy="247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6650832" y="2009677"/>
            <a:ext cx="1607344" cy="6858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solidFill>
                  <a:schemeClr val="accent1"/>
                </a:solidFill>
                <a:latin typeface="Century Gothic" pitchFamily="34" charset="0"/>
              </a:rPr>
              <a:t>Fight/Flight/Freeze</a:t>
            </a:r>
          </a:p>
        </p:txBody>
      </p:sp>
      <p:sp>
        <p:nvSpPr>
          <p:cNvPr id="17" name="Oval 16"/>
          <p:cNvSpPr/>
          <p:nvPr/>
        </p:nvSpPr>
        <p:spPr>
          <a:xfrm>
            <a:off x="7079456" y="4420582"/>
            <a:ext cx="1564481" cy="6858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solidFill>
                  <a:schemeClr val="accent1"/>
                </a:solidFill>
                <a:latin typeface="Century Gothic" pitchFamily="34" charset="0"/>
              </a:rPr>
              <a:t>Adrenaline</a:t>
            </a:r>
          </a:p>
          <a:p>
            <a:pPr algn="ctr"/>
            <a:r>
              <a:rPr lang="en-GB" sz="1350" dirty="0">
                <a:solidFill>
                  <a:schemeClr val="accent1"/>
                </a:solidFill>
                <a:latin typeface="Century Gothic" pitchFamily="34" charset="0"/>
              </a:rPr>
              <a:t>Cortisol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687477" y="2151079"/>
            <a:ext cx="1887719" cy="1272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671062" y="2695477"/>
            <a:ext cx="219173" cy="1548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4876015" y="4823578"/>
            <a:ext cx="2286000" cy="282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50032" y="2444490"/>
            <a:ext cx="19073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entury Gothic" pitchFamily="34" charset="0"/>
              </a:rPr>
              <a:t>Flying-engine makes strange noise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128963" y="2621241"/>
            <a:ext cx="1544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entury Gothic" pitchFamily="34" charset="0"/>
              </a:rPr>
              <a:t>Plane might crash, might die, funeral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950744" y="3923911"/>
            <a:ext cx="1714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entury Gothic" pitchFamily="34" charset="0"/>
              </a:rPr>
              <a:t>Scared, worried, sad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05813" y="5058661"/>
            <a:ext cx="2916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entury Gothic" pitchFamily="34" charset="0"/>
              </a:rPr>
              <a:t>Breathless, sweaty, heart pounding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12202" y="4031728"/>
            <a:ext cx="1065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Never fly again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62612" y="4738739"/>
            <a:ext cx="231663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b="1" u="sng" dirty="0">
                <a:latin typeface="Century Gothic" panose="020B0502020202020204" pitchFamily="34" charset="0"/>
              </a:rPr>
              <a:t>Example: Fear of Flying</a:t>
            </a:r>
          </a:p>
        </p:txBody>
      </p:sp>
    </p:spTree>
    <p:extLst>
      <p:ext uri="{BB962C8B-B14F-4D97-AF65-F5344CB8AC3E}">
        <p14:creationId xmlns:p14="http://schemas.microsoft.com/office/powerpoint/2010/main" val="177472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2077e6f-05ae-4d47-9d46-f68896032419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29F9FB06B9A04D9CE1E7574BBAB788" ma:contentTypeVersion="6" ma:contentTypeDescription="Create a new document." ma:contentTypeScope="" ma:versionID="d2accd55b38e5de373ed249fa28cc429">
  <xsd:schema xmlns:xsd="http://www.w3.org/2001/XMLSchema" xmlns:xs="http://www.w3.org/2001/XMLSchema" xmlns:p="http://schemas.microsoft.com/office/2006/metadata/properties" xmlns:ns2="5a3629d8-35c8-42c6-841e-db1d1cce290e" xmlns:ns3="72077e6f-05ae-4d47-9d46-f68896032419" targetNamespace="http://schemas.microsoft.com/office/2006/metadata/properties" ma:root="true" ma:fieldsID="2ae4d1821239036b2b32a74e5666c854" ns2:_="" ns3:_="">
    <xsd:import namespace="5a3629d8-35c8-42c6-841e-db1d1cce290e"/>
    <xsd:import namespace="72077e6f-05ae-4d47-9d46-f6889603241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3629d8-35c8-42c6-841e-db1d1cce29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077e6f-05ae-4d47-9d46-f6889603241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40E72F-4560-4756-BF12-53BFE3DB4358}">
  <ds:schemaRefs>
    <ds:schemaRef ds:uri="http://schemas.microsoft.com/office/2006/metadata/properties"/>
    <ds:schemaRef ds:uri="http://schemas.microsoft.com/office/infopath/2007/PartnerControls"/>
    <ds:schemaRef ds:uri="72077e6f-05ae-4d47-9d46-f68896032419"/>
  </ds:schemaRefs>
</ds:datastoreItem>
</file>

<file path=customXml/itemProps2.xml><?xml version="1.0" encoding="utf-8"?>
<ds:datastoreItem xmlns:ds="http://schemas.openxmlformats.org/officeDocument/2006/customXml" ds:itemID="{1C5962A6-5E0D-4399-81DB-C751094CB9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3629d8-35c8-42c6-841e-db1d1cce290e"/>
    <ds:schemaRef ds:uri="72077e6f-05ae-4d47-9d46-f688960324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30514A-C281-47A6-9F19-979C4D35070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1843</TotalTime>
  <Words>1132</Words>
  <Application>Microsoft Macintosh PowerPoint</Application>
  <PresentationFormat>On-screen Show (4:3)</PresentationFormat>
  <Paragraphs>264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Pryfysgol Bangor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Williams</dc:creator>
  <cp:lastModifiedBy>Mona Mohamed Arshe</cp:lastModifiedBy>
  <cp:revision>166</cp:revision>
  <cp:lastPrinted>2017-10-18T08:15:53Z</cp:lastPrinted>
  <dcterms:created xsi:type="dcterms:W3CDTF">2016-08-16T10:57:56Z</dcterms:created>
  <dcterms:modified xsi:type="dcterms:W3CDTF">2022-10-30T12:03:05Z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0x0101002529F9FB06B9A04D9CE1E7574BBAB788</vt:lpwstr>
  </property>
  <property fmtid="{D5CDD505-2E9C-101B-9397-08002B2CF9AE}" pid="3" name="Order">
    <vt:r8>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