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71" r:id="rId2"/>
    <p:sldId id="265" r:id="rId3"/>
    <p:sldId id="272" r:id="rId4"/>
    <p:sldId id="266" r:id="rId5"/>
    <p:sldId id="285" r:id="rId6"/>
    <p:sldId id="286" r:id="rId7"/>
    <p:sldId id="288"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779" autoAdjust="0"/>
  </p:normalViewPr>
  <p:slideViewPr>
    <p:cSldViewPr snapToGrid="0">
      <p:cViewPr varScale="1">
        <p:scale>
          <a:sx n="69" d="100"/>
          <a:sy n="69" d="100"/>
        </p:scale>
        <p:origin x="1205" y="67"/>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EAFFD0-43AE-47E3-A88E-663AA7CADEF0}" type="datetimeFigureOut">
              <a:rPr lang="en-AE" smtClean="0"/>
              <a:t>09/10/2022</a:t>
            </a:fld>
            <a:endParaRPr lang="en-A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E10C22-D0BD-4050-8C45-5EA71357DAC1}" type="slidenum">
              <a:rPr lang="en-AE" smtClean="0"/>
              <a:t>‹#›</a:t>
            </a:fld>
            <a:endParaRPr lang="en-AE"/>
          </a:p>
        </p:txBody>
      </p:sp>
    </p:spTree>
    <p:extLst>
      <p:ext uri="{BB962C8B-B14F-4D97-AF65-F5344CB8AC3E}">
        <p14:creationId xmlns:p14="http://schemas.microsoft.com/office/powerpoint/2010/main" val="360640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i="1" dirty="0"/>
          </a:p>
        </p:txBody>
      </p:sp>
      <p:sp>
        <p:nvSpPr>
          <p:cNvPr id="4" name="Slide Number Placeholder 3"/>
          <p:cNvSpPr>
            <a:spLocks noGrp="1"/>
          </p:cNvSpPr>
          <p:nvPr>
            <p:ph type="sldNum" sz="quarter" idx="10"/>
          </p:nvPr>
        </p:nvSpPr>
        <p:spPr/>
        <p:txBody>
          <a:bodyPr/>
          <a:lstStyle/>
          <a:p>
            <a:fld id="{567DB251-18AC-41D5-959F-F289AB917537}" type="slidenum">
              <a:rPr lang="en-GB" smtClean="0"/>
              <a:t>1</a:t>
            </a:fld>
            <a:endParaRPr lang="en-GB" dirty="0"/>
          </a:p>
        </p:txBody>
      </p:sp>
    </p:spTree>
    <p:extLst>
      <p:ext uri="{BB962C8B-B14F-4D97-AF65-F5344CB8AC3E}">
        <p14:creationId xmlns:p14="http://schemas.microsoft.com/office/powerpoint/2010/main" val="1519674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baseline="0" dirty="0"/>
              <a:t>Teacher Notes - </a:t>
            </a:r>
            <a:r>
              <a:rPr lang="en-US" b="1" dirty="0"/>
              <a:t>Baseline assessment (5</a:t>
            </a:r>
            <a:r>
              <a:rPr lang="en-US" b="1" baseline="0" dirty="0"/>
              <a:t> mins)</a:t>
            </a:r>
          </a:p>
          <a:p>
            <a:r>
              <a:rPr lang="en-GB" sz="1200" kern="1200" dirty="0">
                <a:solidFill>
                  <a:schemeClr val="tx1"/>
                </a:solidFill>
                <a:effectLst/>
                <a:latin typeface="+mn-lt"/>
                <a:ea typeface="+mn-ea"/>
                <a:cs typeface="+mn-cs"/>
              </a:rPr>
              <a:t>Explain that Maz the alien  is having a ‘big’ feeling.  He knows it’s a big feeling because his body is tense and shaking, and his fists are tight.  </a:t>
            </a:r>
          </a:p>
          <a:p>
            <a:r>
              <a:rPr lang="en-GB" sz="1200" kern="1200" dirty="0">
                <a:solidFill>
                  <a:schemeClr val="tx1"/>
                </a:solidFill>
                <a:effectLst/>
                <a:latin typeface="+mn-lt"/>
                <a:ea typeface="+mn-ea"/>
                <a:cs typeface="+mn-cs"/>
              </a:rPr>
              <a:t>Ask: What might his big feeling be? Answer: ANGRY</a:t>
            </a:r>
          </a:p>
          <a:p>
            <a:r>
              <a:rPr lang="en-GB" sz="1200" kern="1200" dirty="0">
                <a:solidFill>
                  <a:schemeClr val="tx1"/>
                </a:solidFill>
                <a:effectLst/>
                <a:latin typeface="+mn-lt"/>
                <a:ea typeface="+mn-ea"/>
                <a:cs typeface="+mn-cs"/>
              </a:rPr>
              <a:t>Tell pupils that Maz is feeling really angry. </a:t>
            </a:r>
          </a:p>
          <a:p>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Can they give him some advice on what he could do to help with his big feeling?</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Using Resource 1: </a:t>
            </a:r>
            <a:r>
              <a:rPr lang="en-GB" sz="1200" i="1" kern="1200" dirty="0">
                <a:solidFill>
                  <a:schemeClr val="tx1"/>
                </a:solidFill>
                <a:effectLst/>
                <a:latin typeface="+mn-lt"/>
                <a:ea typeface="+mn-ea"/>
                <a:cs typeface="+mn-cs"/>
              </a:rPr>
              <a:t>Say and do </a:t>
            </a:r>
            <a:r>
              <a:rPr lang="en-GB" sz="1200" kern="1200" dirty="0">
                <a:solidFill>
                  <a:schemeClr val="tx1"/>
                </a:solidFill>
                <a:effectLst/>
                <a:latin typeface="+mn-lt"/>
                <a:ea typeface="+mn-ea"/>
                <a:cs typeface="+mn-cs"/>
              </a:rPr>
              <a:t>sheet, pupils write in the speech bubble what Maz might </a:t>
            </a:r>
            <a:r>
              <a:rPr lang="en-GB" sz="1200" b="1" kern="1200" dirty="0">
                <a:solidFill>
                  <a:schemeClr val="tx1"/>
                </a:solidFill>
                <a:effectLst/>
                <a:latin typeface="+mn-lt"/>
                <a:ea typeface="+mn-ea"/>
                <a:cs typeface="+mn-cs"/>
              </a:rPr>
              <a:t>say</a:t>
            </a:r>
            <a:r>
              <a:rPr lang="en-GB" sz="1200" kern="1200" dirty="0">
                <a:solidFill>
                  <a:schemeClr val="tx1"/>
                </a:solidFill>
                <a:effectLst/>
                <a:latin typeface="+mn-lt"/>
                <a:ea typeface="+mn-ea"/>
                <a:cs typeface="+mn-cs"/>
              </a:rPr>
              <a:t> to someone to tell them how he is feeling.  In the box, write or draw two things that he can </a:t>
            </a:r>
            <a:r>
              <a:rPr lang="en-GB" sz="1200" b="1" kern="1200" dirty="0">
                <a:solidFill>
                  <a:schemeClr val="tx1"/>
                </a:solidFill>
                <a:effectLst/>
                <a:latin typeface="+mn-lt"/>
                <a:ea typeface="+mn-ea"/>
                <a:cs typeface="+mn-cs"/>
              </a:rPr>
              <a:t>do</a:t>
            </a:r>
            <a:r>
              <a:rPr lang="en-GB" sz="1200" kern="1200" dirty="0">
                <a:solidFill>
                  <a:schemeClr val="tx1"/>
                </a:solidFill>
                <a:effectLst/>
                <a:latin typeface="+mn-lt"/>
                <a:ea typeface="+mn-ea"/>
                <a:cs typeface="+mn-cs"/>
              </a:rPr>
              <a:t> that might help him with his big feeling.</a:t>
            </a:r>
          </a:p>
          <a:p>
            <a:r>
              <a:rPr lang="en-GB" sz="1200" kern="1200" dirty="0">
                <a:solidFill>
                  <a:schemeClr val="tx1"/>
                </a:solidFill>
                <a:effectLst/>
                <a:latin typeface="+mn-lt"/>
                <a:ea typeface="+mn-ea"/>
                <a:cs typeface="+mn-cs"/>
              </a:rPr>
              <a:t>The purpose of this activity is to enable the class teacher to find out the pupils’ existing knowledge, skills and attitudes towards big feelings and how to manage them.  Pupils should work individually, however an adult should scribe for those who need support. Whilst they are working, do not prompt them in any way.  When complete, ensure pupils write their name at the top of their paper.  Collect in and note any responses and any misconceptions that need addressing through the lesson.  Keep the sheets - pupils will return to this activity at the end of the lesson to assess their learning.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567DB251-18AC-41D5-959F-F289AB917537}" type="slidenum">
              <a:rPr lang="en-GB" smtClean="0"/>
              <a:t>2</a:t>
            </a:fld>
            <a:endParaRPr lang="en-GB" dirty="0"/>
          </a:p>
        </p:txBody>
      </p:sp>
    </p:spTree>
    <p:extLst>
      <p:ext uri="{BB962C8B-B14F-4D97-AF65-F5344CB8AC3E}">
        <p14:creationId xmlns:p14="http://schemas.microsoft.com/office/powerpoint/2010/main" val="2539863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Teacher</a:t>
            </a:r>
            <a:r>
              <a:rPr lang="en-GB" b="1" baseline="0" dirty="0"/>
              <a:t> Notes – Learning objective and outcomes</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Introduce the learning objectives and outcomes, explaining that this lesson will explore big feelings and how to manage them</a:t>
            </a:r>
            <a:endParaRPr lang="en-GB" dirty="0"/>
          </a:p>
        </p:txBody>
      </p:sp>
      <p:sp>
        <p:nvSpPr>
          <p:cNvPr id="4" name="Slide Number Placeholder 3"/>
          <p:cNvSpPr>
            <a:spLocks noGrp="1"/>
          </p:cNvSpPr>
          <p:nvPr>
            <p:ph type="sldNum" sz="quarter" idx="10"/>
          </p:nvPr>
        </p:nvSpPr>
        <p:spPr/>
        <p:txBody>
          <a:bodyPr/>
          <a:lstStyle/>
          <a:p>
            <a:fld id="{567DB251-18AC-41D5-959F-F289AB917537}" type="slidenum">
              <a:rPr lang="en-GB" smtClean="0"/>
              <a:t>3</a:t>
            </a:fld>
            <a:endParaRPr lang="en-GB" dirty="0"/>
          </a:p>
        </p:txBody>
      </p:sp>
    </p:spTree>
    <p:extLst>
      <p:ext uri="{BB962C8B-B14F-4D97-AF65-F5344CB8AC3E}">
        <p14:creationId xmlns:p14="http://schemas.microsoft.com/office/powerpoint/2010/main" val="3037151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Teacher</a:t>
            </a:r>
            <a:r>
              <a:rPr lang="en-GB" b="1" baseline="0" dirty="0"/>
              <a:t> Notes – Big and little feelings (10 mins)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This slide has animations.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Begin by showing slide with title only.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Remind pupils that today’s lesson will look at big feelings.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Display the Everyday Feelings list from lessons 1 &amp; 2.  Pupils should decide which feelings on the list are ‘big’ feelings.  Are there any other big feelings that they want to tell Maz about?  Provide examples from the key words section if necessary.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Click for animation 1: explain </a:t>
            </a:r>
            <a:r>
              <a:rPr lang="en-GB" b="0" i="1" baseline="0" dirty="0"/>
              <a:t>that sometimes these big feelings don’t start off as big feelings </a:t>
            </a:r>
            <a:r>
              <a:rPr lang="en-GB" b="0" baseline="0" dirty="0"/>
              <a:t>– click for animations 2: they can start as little feelings – click for animation 3 and 4 then say</a:t>
            </a:r>
            <a:r>
              <a:rPr lang="en-GB" b="0" i="1" baseline="0" dirty="0"/>
              <a:t>: If they don’t go away they can grow and grow until they become big feelings </a:t>
            </a:r>
            <a:r>
              <a:rPr lang="en-GB" b="0" baseline="0" dirty="0"/>
              <a:t>– click for aminations 5, 6, 7 and 8, then say: </a:t>
            </a:r>
            <a:r>
              <a:rPr lang="en-GB" b="0" i="1" baseline="0" dirty="0"/>
              <a:t>Sometimes big feelings happen very suddenly </a:t>
            </a:r>
            <a:r>
              <a:rPr lang="en-GB" b="0" baseline="0" dirty="0"/>
              <a:t>– click for animation 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endParaRPr lang="en-US" b="0" dirty="0"/>
          </a:p>
          <a:p>
            <a:endParaRPr lang="en-GB" dirty="0"/>
          </a:p>
        </p:txBody>
      </p:sp>
      <p:sp>
        <p:nvSpPr>
          <p:cNvPr id="4" name="Slide Number Placeholder 3"/>
          <p:cNvSpPr>
            <a:spLocks noGrp="1"/>
          </p:cNvSpPr>
          <p:nvPr>
            <p:ph type="sldNum" sz="quarter" idx="10"/>
          </p:nvPr>
        </p:nvSpPr>
        <p:spPr/>
        <p:txBody>
          <a:bodyPr/>
          <a:lstStyle/>
          <a:p>
            <a:fld id="{567DB251-18AC-41D5-959F-F289AB917537}" type="slidenum">
              <a:rPr lang="en-GB" smtClean="0"/>
              <a:t>4</a:t>
            </a:fld>
            <a:endParaRPr lang="en-GB" dirty="0"/>
          </a:p>
        </p:txBody>
      </p:sp>
    </p:spTree>
    <p:extLst>
      <p:ext uri="{BB962C8B-B14F-4D97-AF65-F5344CB8AC3E}">
        <p14:creationId xmlns:p14="http://schemas.microsoft.com/office/powerpoint/2010/main" val="2058209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Teacher</a:t>
            </a:r>
            <a:r>
              <a:rPr lang="en-GB" b="1" baseline="0" dirty="0"/>
              <a:t> Notes – Big and little feelings (10 mins)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Provide </a:t>
            </a:r>
            <a:r>
              <a:rPr lang="en-GB" sz="1200" b="1" kern="1200" dirty="0">
                <a:solidFill>
                  <a:schemeClr val="tx1"/>
                </a:solidFill>
                <a:effectLst/>
                <a:latin typeface="+mn-lt"/>
                <a:ea typeface="+mn-ea"/>
                <a:cs typeface="+mn-cs"/>
              </a:rPr>
              <a:t>Resource 2: </a:t>
            </a:r>
            <a:r>
              <a:rPr lang="en-GB" sz="1200" b="1" i="1" kern="1200" dirty="0">
                <a:solidFill>
                  <a:schemeClr val="tx1"/>
                </a:solidFill>
                <a:effectLst/>
                <a:latin typeface="+mn-lt"/>
                <a:ea typeface="+mn-ea"/>
                <a:cs typeface="+mn-cs"/>
              </a:rPr>
              <a:t>Sorting feelings</a:t>
            </a:r>
            <a:r>
              <a:rPr lang="en-GB" sz="1200" kern="1200" dirty="0">
                <a:solidFill>
                  <a:schemeClr val="tx1"/>
                </a:solidFill>
                <a:effectLst/>
                <a:latin typeface="+mn-lt"/>
                <a:ea typeface="+mn-ea"/>
                <a:cs typeface="+mn-cs"/>
              </a:rPr>
              <a:t>.   Pupils work in groups to sort their word cards into ‘big’ or ‘little’ feelings. Compare how groups have sorted their cards. Were there any that they were unsure of?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Support: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Pupils match feelings pictures to a simple scale of ‘little’ and ‘big’ feelings.  Provide pictures from magazines or newspapers which show feelings.</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Challenge: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Provide </a:t>
            </a:r>
            <a:r>
              <a:rPr lang="en-GB" sz="1200" b="1" kern="1200" dirty="0">
                <a:solidFill>
                  <a:schemeClr val="tx1"/>
                </a:solidFill>
                <a:effectLst/>
                <a:latin typeface="+mn-lt"/>
                <a:ea typeface="+mn-ea"/>
                <a:cs typeface="+mn-cs"/>
              </a:rPr>
              <a:t>Resource 2a: </a:t>
            </a:r>
            <a:r>
              <a:rPr lang="en-GB" sz="1200" b="1" i="1" kern="1200" dirty="0">
                <a:solidFill>
                  <a:schemeClr val="tx1"/>
                </a:solidFill>
                <a:effectLst/>
                <a:latin typeface="+mn-lt"/>
                <a:ea typeface="+mn-ea"/>
                <a:cs typeface="+mn-cs"/>
              </a:rPr>
              <a:t>Sorting feelings</a:t>
            </a:r>
            <a:r>
              <a:rPr lang="en-GB" sz="1200" kern="1200" dirty="0">
                <a:solidFill>
                  <a:schemeClr val="tx1"/>
                </a:solidFill>
                <a:effectLst/>
                <a:latin typeface="+mn-lt"/>
                <a:ea typeface="+mn-ea"/>
                <a:cs typeface="+mn-cs"/>
              </a:rPr>
              <a:t> as above.  Pupils should sort cards into 3 piles: ‘little feelings’ ‘big feelings’ and ‘unsure’.  Some cards have been left blank - challenge pupils to add their own suggestions.  Compare how pupils have sorted their cards.  Were there any that they were unsure of?  Were they able to add their own suggestions? What can they tell Maz about how feelings can get bigger?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endParaRPr lang="en-US" b="0" dirty="0"/>
          </a:p>
          <a:p>
            <a:endParaRPr lang="en-GB" dirty="0"/>
          </a:p>
        </p:txBody>
      </p:sp>
      <p:sp>
        <p:nvSpPr>
          <p:cNvPr id="4" name="Slide Number Placeholder 3"/>
          <p:cNvSpPr>
            <a:spLocks noGrp="1"/>
          </p:cNvSpPr>
          <p:nvPr>
            <p:ph type="sldNum" sz="quarter" idx="10"/>
          </p:nvPr>
        </p:nvSpPr>
        <p:spPr/>
        <p:txBody>
          <a:bodyPr/>
          <a:lstStyle/>
          <a:p>
            <a:fld id="{567DB251-18AC-41D5-959F-F289AB917537}" type="slidenum">
              <a:rPr lang="en-GB" smtClean="0"/>
              <a:t>5</a:t>
            </a:fld>
            <a:endParaRPr lang="en-GB" dirty="0"/>
          </a:p>
        </p:txBody>
      </p:sp>
    </p:spTree>
    <p:extLst>
      <p:ext uri="{BB962C8B-B14F-4D97-AF65-F5344CB8AC3E}">
        <p14:creationId xmlns:p14="http://schemas.microsoft.com/office/powerpoint/2010/main" val="3708964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Teacher</a:t>
            </a:r>
            <a:r>
              <a:rPr lang="en-GB" b="1" baseline="0" dirty="0"/>
              <a:t> Notes – Big feelings and behaviour (15 mins)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This slide is animated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r>
              <a:rPr lang="en-GB" sz="1200" kern="1200" dirty="0">
                <a:solidFill>
                  <a:schemeClr val="tx1"/>
                </a:solidFill>
                <a:effectLst/>
                <a:latin typeface="+mn-lt"/>
                <a:ea typeface="+mn-ea"/>
                <a:cs typeface="+mn-cs"/>
              </a:rPr>
              <a:t>Read aloud the following</a:t>
            </a:r>
            <a:r>
              <a:rPr lang="en-GB" sz="1200" kern="1200" baseline="0" dirty="0">
                <a:solidFill>
                  <a:schemeClr val="tx1"/>
                </a:solidFill>
                <a:effectLst/>
                <a:latin typeface="+mn-lt"/>
                <a:ea typeface="+mn-ea"/>
                <a:cs typeface="+mn-cs"/>
              </a:rPr>
              <a:t> story about Maz:</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Maz finds out that his best friend from his home planet is coming to earth to visit him.  Maz starts talking really loud and fast and shouts and whoops; he is jumping up and down and spinning round and round.  He starts to jump and bounce on the sofa, even though the grown-ups tell him not too.  Ooops – he makes a tear in the cushion.  Maz realises that he is having a big feeling that is affecting his behaviour.</a:t>
            </a:r>
          </a:p>
          <a:p>
            <a:endParaRPr lang="en-GB" sz="1200" i="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Click for</a:t>
            </a:r>
            <a:r>
              <a:rPr lang="en-GB" sz="1200" kern="1200" baseline="0" dirty="0">
                <a:solidFill>
                  <a:schemeClr val="tx1"/>
                </a:solidFill>
                <a:effectLst/>
                <a:latin typeface="+mn-lt"/>
                <a:ea typeface="+mn-ea"/>
                <a:cs typeface="+mn-cs"/>
              </a:rPr>
              <a:t> animation 1 and ask p</a:t>
            </a:r>
            <a:r>
              <a:rPr lang="en-GB" sz="1200" kern="1200" dirty="0">
                <a:solidFill>
                  <a:schemeClr val="tx1"/>
                </a:solidFill>
                <a:effectLst/>
                <a:latin typeface="+mn-lt"/>
                <a:ea typeface="+mn-ea"/>
                <a:cs typeface="+mn-cs"/>
              </a:rPr>
              <a:t>upils to suggest how the big feeling has affected Maz’s behaviour</a:t>
            </a:r>
            <a:r>
              <a:rPr lang="en-GB" sz="1200" kern="1200" baseline="0" dirty="0">
                <a:solidFill>
                  <a:schemeClr val="tx1"/>
                </a:solidFill>
                <a:effectLst/>
                <a:latin typeface="+mn-lt"/>
                <a:ea typeface="+mn-ea"/>
                <a:cs typeface="+mn-cs"/>
              </a:rPr>
              <a:t> – discuss</a:t>
            </a:r>
          </a:p>
          <a:p>
            <a:endParaRPr lang="en-GB" sz="1200" kern="1200" baseline="0" dirty="0">
              <a:solidFill>
                <a:schemeClr val="tx1"/>
              </a:solidFill>
              <a:effectLst/>
              <a:latin typeface="+mn-lt"/>
              <a:ea typeface="+mn-ea"/>
              <a:cs typeface="+mn-cs"/>
            </a:endParaRPr>
          </a:p>
          <a:p>
            <a:r>
              <a:rPr lang="en-GB" sz="1200" kern="1200" baseline="0" dirty="0">
                <a:solidFill>
                  <a:schemeClr val="tx1"/>
                </a:solidFill>
                <a:effectLst/>
                <a:latin typeface="+mn-lt"/>
                <a:ea typeface="+mn-ea"/>
                <a:cs typeface="+mn-cs"/>
              </a:rPr>
              <a:t>Click for animation 2 and ask the following questions:</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1. Can you identify the big feeling that Maz is having? (He is excited)</a:t>
            </a:r>
          </a:p>
          <a:p>
            <a:pPr lvl="0"/>
            <a:r>
              <a:rPr lang="en-GB" sz="1200" kern="1200" dirty="0">
                <a:solidFill>
                  <a:schemeClr val="tx1"/>
                </a:solidFill>
                <a:effectLst/>
                <a:latin typeface="+mn-lt"/>
                <a:ea typeface="+mn-ea"/>
                <a:cs typeface="+mn-cs"/>
              </a:rPr>
              <a:t>2. How is the big feeling changing Maz’s behaviour? (He is talking fast and loud/jumping around/shouting out, jumping on the sofa)</a:t>
            </a:r>
          </a:p>
          <a:p>
            <a:pPr lvl="0"/>
            <a:r>
              <a:rPr lang="en-GB" sz="1200" kern="1200" dirty="0">
                <a:solidFill>
                  <a:schemeClr val="tx1"/>
                </a:solidFill>
                <a:effectLst/>
                <a:latin typeface="+mn-lt"/>
                <a:ea typeface="+mn-ea"/>
                <a:cs typeface="+mn-cs"/>
              </a:rPr>
              <a:t>3. Which parts of Maz’s behaviour are not so good? (Jumping on the sofa, tearing the cushion and ignoring the grown-ups)</a:t>
            </a:r>
          </a:p>
          <a:p>
            <a:pPr lvl="0"/>
            <a:r>
              <a:rPr lang="en-GB" sz="1200" kern="1200" dirty="0">
                <a:solidFill>
                  <a:schemeClr val="tx1"/>
                </a:solidFill>
                <a:effectLst/>
                <a:latin typeface="+mn-lt"/>
                <a:ea typeface="+mn-ea"/>
                <a:cs typeface="+mn-cs"/>
              </a:rPr>
              <a:t>4. Can you suggest ways that he could make the situation better? (Talking to an adult about feelings should be included - provide this if pupils do not volunteer as a response)</a:t>
            </a:r>
          </a:p>
          <a:p>
            <a:pPr lvl="0"/>
            <a:r>
              <a:rPr lang="en-GB" sz="1200" kern="1200" dirty="0">
                <a:solidFill>
                  <a:schemeClr val="tx1"/>
                </a:solidFill>
                <a:effectLst/>
                <a:latin typeface="+mn-lt"/>
                <a:ea typeface="+mn-ea"/>
                <a:cs typeface="+mn-cs"/>
              </a:rPr>
              <a:t>5. What could you do to help Maz or what advice would you give him? (Stress that feeling excited is a good feeling but that any big feeling can affect our behaviour in not so good ways and it’s this that Maz needs help to manage)</a:t>
            </a:r>
          </a:p>
          <a:p>
            <a:pPr lvl="0"/>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 a whole class discuss how some of the big feelings on Resource 2 can affect and change people’s behaviour.  Ask pupils to suggest ways that someone could help themselves feel better.  Ask pupils if they think that Maz’s big feelings might change?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Click</a:t>
            </a:r>
            <a:r>
              <a:rPr lang="en-GB" sz="1200" kern="1200" baseline="0" dirty="0">
                <a:solidFill>
                  <a:schemeClr val="tx1"/>
                </a:solidFill>
                <a:effectLst/>
                <a:latin typeface="+mn-lt"/>
                <a:ea typeface="+mn-ea"/>
                <a:cs typeface="+mn-cs"/>
              </a:rPr>
              <a:t> for animation 3, 4 and 5, and e</a:t>
            </a:r>
            <a:r>
              <a:rPr lang="en-GB" sz="1200" kern="1200" dirty="0">
                <a:solidFill>
                  <a:schemeClr val="tx1"/>
                </a:solidFill>
                <a:effectLst/>
                <a:latin typeface="+mn-lt"/>
                <a:ea typeface="+mn-ea"/>
                <a:cs typeface="+mn-cs"/>
              </a:rPr>
              <a:t>xplain that like all feelings, our big feelings can change and can get smaller, just like a balloon that goes down.</a:t>
            </a:r>
          </a:p>
          <a:p>
            <a:pPr lvl="0"/>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endParaRPr lang="en-US" b="0" dirty="0"/>
          </a:p>
          <a:p>
            <a:endParaRPr lang="en-GB" dirty="0"/>
          </a:p>
        </p:txBody>
      </p:sp>
      <p:sp>
        <p:nvSpPr>
          <p:cNvPr id="4" name="Slide Number Placeholder 3"/>
          <p:cNvSpPr>
            <a:spLocks noGrp="1"/>
          </p:cNvSpPr>
          <p:nvPr>
            <p:ph type="sldNum" sz="quarter" idx="10"/>
          </p:nvPr>
        </p:nvSpPr>
        <p:spPr/>
        <p:txBody>
          <a:bodyPr/>
          <a:lstStyle/>
          <a:p>
            <a:fld id="{567DB251-18AC-41D5-959F-F289AB917537}" type="slidenum">
              <a:rPr lang="en-GB" smtClean="0"/>
              <a:t>6</a:t>
            </a:fld>
            <a:endParaRPr lang="en-GB" dirty="0"/>
          </a:p>
        </p:txBody>
      </p:sp>
    </p:spTree>
    <p:extLst>
      <p:ext uri="{BB962C8B-B14F-4D97-AF65-F5344CB8AC3E}">
        <p14:creationId xmlns:p14="http://schemas.microsoft.com/office/powerpoint/2010/main" val="1121227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Teacher Notes – Reflecting on and Signposting support 5 mins</a:t>
            </a:r>
          </a:p>
          <a:p>
            <a:r>
              <a:rPr lang="en-GB" sz="1200" kern="1200" dirty="0">
                <a:solidFill>
                  <a:schemeClr val="tx1"/>
                </a:solidFill>
                <a:effectLst/>
                <a:latin typeface="+mn-lt"/>
                <a:ea typeface="+mn-ea"/>
                <a:cs typeface="+mn-cs"/>
              </a:rPr>
              <a:t>Pupils identify some of the things that someone can do to help them when they have a big feeling, and some of the things that they shouldn’t do:</a:t>
            </a:r>
          </a:p>
          <a:p>
            <a:r>
              <a:rPr lang="en-GB" sz="1200" kern="1200" dirty="0">
                <a:solidFill>
                  <a:schemeClr val="tx1"/>
                </a:solidFill>
                <a:effectLst/>
                <a:latin typeface="+mn-lt"/>
                <a:ea typeface="+mn-ea"/>
                <a:cs typeface="+mn-cs"/>
              </a:rPr>
              <a:t>For example:</a:t>
            </a:r>
          </a:p>
          <a:p>
            <a:pPr lvl="0"/>
            <a:r>
              <a:rPr lang="en-GB" sz="1200" kern="1200" dirty="0">
                <a:solidFill>
                  <a:schemeClr val="tx1"/>
                </a:solidFill>
                <a:effectLst/>
                <a:latin typeface="+mn-lt"/>
                <a:ea typeface="+mn-ea"/>
                <a:cs typeface="+mn-cs"/>
              </a:rPr>
              <a:t>Do talk about it                                                      </a:t>
            </a:r>
          </a:p>
          <a:p>
            <a:pPr lvl="0"/>
            <a:r>
              <a:rPr lang="en-GB" sz="1200" kern="1200" dirty="0">
                <a:solidFill>
                  <a:schemeClr val="tx1"/>
                </a:solidFill>
                <a:effectLst/>
                <a:latin typeface="+mn-lt"/>
                <a:ea typeface="+mn-ea"/>
                <a:cs typeface="+mn-cs"/>
              </a:rPr>
              <a:t>Do something to help you calm down</a:t>
            </a:r>
          </a:p>
          <a:p>
            <a:pPr lvl="0"/>
            <a:r>
              <a:rPr lang="en-GB" sz="1200" kern="1200" dirty="0">
                <a:solidFill>
                  <a:schemeClr val="tx1"/>
                </a:solidFill>
                <a:effectLst/>
                <a:latin typeface="+mn-lt"/>
                <a:ea typeface="+mn-ea"/>
                <a:cs typeface="+mn-cs"/>
              </a:rPr>
              <a:t>Do remember that feelings can change</a:t>
            </a:r>
          </a:p>
          <a:p>
            <a:pPr lvl="0"/>
            <a:r>
              <a:rPr lang="en-GB" sz="1200" kern="1200" dirty="0">
                <a:solidFill>
                  <a:schemeClr val="tx1"/>
                </a:solidFill>
                <a:effectLst/>
                <a:latin typeface="+mn-lt"/>
                <a:ea typeface="+mn-ea"/>
                <a:cs typeface="+mn-cs"/>
              </a:rPr>
              <a:t>Don’t hurt yourself</a:t>
            </a:r>
          </a:p>
          <a:p>
            <a:pPr lvl="0"/>
            <a:r>
              <a:rPr lang="en-GB" sz="1200" kern="1200" dirty="0">
                <a:solidFill>
                  <a:schemeClr val="tx1"/>
                </a:solidFill>
                <a:effectLst/>
                <a:latin typeface="+mn-lt"/>
                <a:ea typeface="+mn-ea"/>
                <a:cs typeface="+mn-cs"/>
              </a:rPr>
              <a:t>Don’t hurt others</a:t>
            </a:r>
          </a:p>
          <a:p>
            <a:pPr lvl="0"/>
            <a:r>
              <a:rPr lang="en-GB" sz="1200" kern="1200" dirty="0">
                <a:solidFill>
                  <a:schemeClr val="tx1"/>
                </a:solidFill>
                <a:effectLst/>
                <a:latin typeface="+mn-lt"/>
                <a:ea typeface="+mn-ea"/>
                <a:cs typeface="+mn-cs"/>
              </a:rPr>
              <a:t>Don’t hurt things or property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It is important to reassure pupils that everyone experiences big feelings, even adults, its’s how we deal with them that is important and that it’s never right to hurt someone because of how we are feeling.  It’s always best to speak to a parent or a trusted adult in school if they are having trouble with any feelings, big or small, or if they are feeling particularly sad, scared or worried about something.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endParaRPr lang="en-GB" i="1" dirty="0"/>
          </a:p>
        </p:txBody>
      </p:sp>
      <p:sp>
        <p:nvSpPr>
          <p:cNvPr id="4" name="Slide Number Placeholder 3"/>
          <p:cNvSpPr>
            <a:spLocks noGrp="1"/>
          </p:cNvSpPr>
          <p:nvPr>
            <p:ph type="sldNum" sz="quarter" idx="10"/>
          </p:nvPr>
        </p:nvSpPr>
        <p:spPr/>
        <p:txBody>
          <a:bodyPr/>
          <a:lstStyle/>
          <a:p>
            <a:fld id="{567DB251-18AC-41D5-959F-F289AB917537}" type="slidenum">
              <a:rPr lang="en-GB" smtClean="0"/>
              <a:t>7</a:t>
            </a:fld>
            <a:endParaRPr lang="en-GB" dirty="0"/>
          </a:p>
        </p:txBody>
      </p:sp>
    </p:spTree>
    <p:extLst>
      <p:ext uri="{BB962C8B-B14F-4D97-AF65-F5344CB8AC3E}">
        <p14:creationId xmlns:p14="http://schemas.microsoft.com/office/powerpoint/2010/main" val="1655113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Teacher</a:t>
            </a:r>
            <a:r>
              <a:rPr lang="en-GB" b="1" baseline="0" dirty="0"/>
              <a:t> Notes – End-point assessment (5 mins)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Return </a:t>
            </a:r>
            <a:r>
              <a:rPr lang="en-GB" sz="1200" i="1" kern="1200" dirty="0">
                <a:solidFill>
                  <a:schemeClr val="tx1"/>
                </a:solidFill>
                <a:effectLst/>
                <a:latin typeface="+mn-lt"/>
                <a:ea typeface="+mn-ea"/>
                <a:cs typeface="+mn-cs"/>
              </a:rPr>
              <a:t>Resource 1: Say and do </a:t>
            </a:r>
            <a:r>
              <a:rPr lang="en-GB" sz="1200" kern="1200" dirty="0">
                <a:solidFill>
                  <a:schemeClr val="tx1"/>
                </a:solidFill>
                <a:effectLst/>
                <a:latin typeface="+mn-lt"/>
                <a:ea typeface="+mn-ea"/>
                <a:cs typeface="+mn-cs"/>
              </a:rPr>
              <a:t>sheet to pupils, on which they write on any new learning from today’s lesson in a different colour pencil.  They should include anything from the three lessons that they think will be useful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1" dirty="0"/>
          </a:p>
        </p:txBody>
      </p:sp>
      <p:sp>
        <p:nvSpPr>
          <p:cNvPr id="4" name="Slide Number Placeholder 3"/>
          <p:cNvSpPr>
            <a:spLocks noGrp="1"/>
          </p:cNvSpPr>
          <p:nvPr>
            <p:ph type="sldNum" sz="quarter" idx="10"/>
          </p:nvPr>
        </p:nvSpPr>
        <p:spPr/>
        <p:txBody>
          <a:bodyPr/>
          <a:lstStyle/>
          <a:p>
            <a:fld id="{567DB251-18AC-41D5-959F-F289AB917537}" type="slidenum">
              <a:rPr lang="en-GB" smtClean="0"/>
              <a:t>8</a:t>
            </a:fld>
            <a:endParaRPr lang="en-GB" dirty="0"/>
          </a:p>
        </p:txBody>
      </p:sp>
    </p:spTree>
    <p:extLst>
      <p:ext uri="{BB962C8B-B14F-4D97-AF65-F5344CB8AC3E}">
        <p14:creationId xmlns:p14="http://schemas.microsoft.com/office/powerpoint/2010/main" val="1819838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984470F4-175C-4A70-8ECA-46736DE131CE}" type="datetime1">
              <a:rPr lang="en-GB" smtClean="0"/>
              <a:t>09/10/2022</a:t>
            </a:fld>
            <a:endParaRPr lang="en-GB" dirty="0"/>
          </a:p>
        </p:txBody>
      </p:sp>
      <p:sp>
        <p:nvSpPr>
          <p:cNvPr id="5" name="Footer Placeholder 4"/>
          <p:cNvSpPr>
            <a:spLocks noGrp="1"/>
          </p:cNvSpPr>
          <p:nvPr>
            <p:ph type="ftr" sz="quarter" idx="11"/>
          </p:nvPr>
        </p:nvSpPr>
        <p:spPr/>
        <p:txBody>
          <a:bodyPr/>
          <a:lstStyle/>
          <a:p>
            <a:r>
              <a:rPr lang="en-GB" dirty="0"/>
              <a:t>© PSHE Association 2018   </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210694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4D82577-5986-4170-AE62-BB82E79D9AE7}" type="datetime1">
              <a:rPr lang="en-GB" smtClean="0"/>
              <a:t>09/10/2022</a:t>
            </a:fld>
            <a:endParaRPr lang="en-GB" dirty="0"/>
          </a:p>
        </p:txBody>
      </p:sp>
      <p:sp>
        <p:nvSpPr>
          <p:cNvPr id="5" name="Footer Placeholder 4"/>
          <p:cNvSpPr>
            <a:spLocks noGrp="1"/>
          </p:cNvSpPr>
          <p:nvPr>
            <p:ph type="ftr" sz="quarter" idx="11"/>
          </p:nvPr>
        </p:nvSpPr>
        <p:spPr/>
        <p:txBody>
          <a:bodyPr/>
          <a:lstStyle/>
          <a:p>
            <a:r>
              <a:rPr lang="en-GB" dirty="0"/>
              <a:t>© PSHE Association 2018   </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1612705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2DC40F6-1D2E-4892-9964-988432149B15}" type="datetime1">
              <a:rPr lang="en-GB" smtClean="0"/>
              <a:t>09/10/2022</a:t>
            </a:fld>
            <a:endParaRPr lang="en-GB" dirty="0"/>
          </a:p>
        </p:txBody>
      </p:sp>
      <p:sp>
        <p:nvSpPr>
          <p:cNvPr id="5" name="Footer Placeholder 4"/>
          <p:cNvSpPr>
            <a:spLocks noGrp="1"/>
          </p:cNvSpPr>
          <p:nvPr>
            <p:ph type="ftr" sz="quarter" idx="11"/>
          </p:nvPr>
        </p:nvSpPr>
        <p:spPr/>
        <p:txBody>
          <a:bodyPr/>
          <a:lstStyle/>
          <a:p>
            <a:r>
              <a:rPr lang="en-GB" dirty="0"/>
              <a:t>© PSHE Association 2018   </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24104327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95519E"/>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769436" y="6567015"/>
            <a:ext cx="422564" cy="365125"/>
          </a:xfrm>
          <a:prstGeom prst="rect">
            <a:avLst/>
          </a:prstGeom>
        </p:spPr>
        <p:txBody>
          <a:bodyPr/>
          <a:lstStyle>
            <a:lvl1pPr>
              <a:defRPr sz="14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fld id="{2D651D86-383D-45DB-A701-76B5BFCFE28F}" type="slidenum">
              <a:rPr lang="en-GB" smtClean="0"/>
              <a:pPr/>
              <a:t>‹#›</a:t>
            </a:fld>
            <a:endParaRPr lang="en-GB" dirty="0"/>
          </a:p>
        </p:txBody>
      </p:sp>
    </p:spTree>
    <p:extLst>
      <p:ext uri="{BB962C8B-B14F-4D97-AF65-F5344CB8AC3E}">
        <p14:creationId xmlns:p14="http://schemas.microsoft.com/office/powerpoint/2010/main" val="2801427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bg>
      <p:bgPr>
        <a:solidFill>
          <a:srgbClr val="95519E"/>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769436" y="6567015"/>
            <a:ext cx="422564" cy="365125"/>
          </a:xfrm>
          <a:prstGeom prst="rect">
            <a:avLst/>
          </a:prstGeom>
        </p:spPr>
        <p:txBody>
          <a:bodyPr/>
          <a:lstStyle>
            <a:lvl1pPr>
              <a:defRPr sz="14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fld id="{2D651D86-383D-45DB-A701-76B5BFCFE28F}" type="slidenum">
              <a:rPr lang="en-GB" smtClean="0"/>
              <a:pPr/>
              <a:t>‹#›</a:t>
            </a:fld>
            <a:endParaRPr lang="en-GB" dirty="0"/>
          </a:p>
        </p:txBody>
      </p:sp>
    </p:spTree>
    <p:extLst>
      <p:ext uri="{BB962C8B-B14F-4D97-AF65-F5344CB8AC3E}">
        <p14:creationId xmlns:p14="http://schemas.microsoft.com/office/powerpoint/2010/main" val="908966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rgbClr val="95519E"/>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769436" y="6567015"/>
            <a:ext cx="422564" cy="365125"/>
          </a:xfrm>
          <a:prstGeom prst="rect">
            <a:avLst/>
          </a:prstGeom>
        </p:spPr>
        <p:txBody>
          <a:bodyPr/>
          <a:lstStyle>
            <a:lvl1pPr>
              <a:defRPr sz="14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fld id="{2D651D86-383D-45DB-A701-76B5BFCFE28F}" type="slidenum">
              <a:rPr lang="en-GB" smtClean="0"/>
              <a:pPr/>
              <a:t>‹#›</a:t>
            </a:fld>
            <a:endParaRPr lang="en-GB" dirty="0"/>
          </a:p>
        </p:txBody>
      </p:sp>
      <p:sp>
        <p:nvSpPr>
          <p:cNvPr id="3" name="Picture Placeholder 2"/>
          <p:cNvSpPr>
            <a:spLocks noGrp="1"/>
          </p:cNvSpPr>
          <p:nvPr>
            <p:ph type="pic" sz="quarter" idx="13"/>
          </p:nvPr>
        </p:nvSpPr>
        <p:spPr>
          <a:xfrm>
            <a:off x="9448199" y="980303"/>
            <a:ext cx="1854200" cy="2833688"/>
          </a:xfrm>
          <a:prstGeom prst="rect">
            <a:avLst/>
          </a:prstGeom>
        </p:spPr>
        <p:txBody>
          <a:bodyPr/>
          <a:lstStyle/>
          <a:p>
            <a:endParaRPr lang="en-GB" dirty="0"/>
          </a:p>
        </p:txBody>
      </p:sp>
      <p:sp>
        <p:nvSpPr>
          <p:cNvPr id="5" name="Picture Placeholder 4"/>
          <p:cNvSpPr>
            <a:spLocks noGrp="1"/>
          </p:cNvSpPr>
          <p:nvPr>
            <p:ph type="pic" sz="quarter" idx="14"/>
          </p:nvPr>
        </p:nvSpPr>
        <p:spPr>
          <a:xfrm>
            <a:off x="2817813" y="1152525"/>
            <a:ext cx="1828800" cy="1828800"/>
          </a:xfrm>
          <a:prstGeom prst="rect">
            <a:avLst/>
          </a:prstGeom>
        </p:spPr>
        <p:txBody>
          <a:bodyPr/>
          <a:lstStyle/>
          <a:p>
            <a:endParaRPr lang="en-GB" dirty="0"/>
          </a:p>
        </p:txBody>
      </p:sp>
    </p:spTree>
    <p:extLst>
      <p:ext uri="{BB962C8B-B14F-4D97-AF65-F5344CB8AC3E}">
        <p14:creationId xmlns:p14="http://schemas.microsoft.com/office/powerpoint/2010/main" val="4031553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8E2805F-DA71-4224-9B1D-7B332DC352DD}" type="datetime1">
              <a:rPr lang="en-GB" smtClean="0"/>
              <a:t>09/10/2022</a:t>
            </a:fld>
            <a:endParaRPr lang="en-GB" dirty="0"/>
          </a:p>
        </p:txBody>
      </p:sp>
      <p:sp>
        <p:nvSpPr>
          <p:cNvPr id="5" name="Footer Placeholder 4"/>
          <p:cNvSpPr>
            <a:spLocks noGrp="1"/>
          </p:cNvSpPr>
          <p:nvPr>
            <p:ph type="ftr" sz="quarter" idx="11"/>
          </p:nvPr>
        </p:nvSpPr>
        <p:spPr/>
        <p:txBody>
          <a:bodyPr/>
          <a:lstStyle/>
          <a:p>
            <a:r>
              <a:rPr lang="en-GB" dirty="0"/>
              <a:t>© PSHE Association 2018   </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3308086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2D636E0B-35A5-4DF2-ACE2-1A1E85DBD40F}" type="datetime1">
              <a:rPr lang="en-GB" smtClean="0"/>
              <a:t>09/10/2022</a:t>
            </a:fld>
            <a:endParaRPr lang="en-GB" dirty="0"/>
          </a:p>
        </p:txBody>
      </p:sp>
      <p:sp>
        <p:nvSpPr>
          <p:cNvPr id="6" name="Footer Placeholder 5"/>
          <p:cNvSpPr>
            <a:spLocks noGrp="1"/>
          </p:cNvSpPr>
          <p:nvPr>
            <p:ph type="ftr" sz="quarter" idx="11"/>
          </p:nvPr>
        </p:nvSpPr>
        <p:spPr/>
        <p:txBody>
          <a:bodyPr/>
          <a:lstStyle/>
          <a:p>
            <a:r>
              <a:rPr lang="en-GB" dirty="0"/>
              <a:t>© PSHE Association 2018   </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1575283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2AEDC1C9-F2F6-4A2B-B860-DDCD2DDDF51E}" type="datetime1">
              <a:rPr lang="en-GB" smtClean="0"/>
              <a:t>09/10/2022</a:t>
            </a:fld>
            <a:endParaRPr lang="en-GB" dirty="0"/>
          </a:p>
        </p:txBody>
      </p:sp>
      <p:sp>
        <p:nvSpPr>
          <p:cNvPr id="8" name="Footer Placeholder 7"/>
          <p:cNvSpPr>
            <a:spLocks noGrp="1"/>
          </p:cNvSpPr>
          <p:nvPr>
            <p:ph type="ftr" sz="quarter" idx="11"/>
          </p:nvPr>
        </p:nvSpPr>
        <p:spPr/>
        <p:txBody>
          <a:bodyPr/>
          <a:lstStyle/>
          <a:p>
            <a:r>
              <a:rPr lang="en-GB" dirty="0"/>
              <a:t>© PSHE Association 2018   </a:t>
            </a: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17997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3AF0C7C-4974-4629-A2CD-C62706C669CA}" type="datetime1">
              <a:rPr lang="en-GB" smtClean="0"/>
              <a:t>09/10/2022</a:t>
            </a:fld>
            <a:endParaRPr lang="en-GB" dirty="0"/>
          </a:p>
        </p:txBody>
      </p:sp>
      <p:sp>
        <p:nvSpPr>
          <p:cNvPr id="4" name="Footer Placeholder 3"/>
          <p:cNvSpPr>
            <a:spLocks noGrp="1"/>
          </p:cNvSpPr>
          <p:nvPr>
            <p:ph type="ftr" sz="quarter" idx="11"/>
          </p:nvPr>
        </p:nvSpPr>
        <p:spPr/>
        <p:txBody>
          <a:bodyPr/>
          <a:lstStyle/>
          <a:p>
            <a:r>
              <a:rPr lang="en-GB" dirty="0"/>
              <a:t>© PSHE Association 2018   </a:t>
            </a: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190651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z="1400">
                <a:solidFill>
                  <a:schemeClr val="tx1"/>
                </a:solidFill>
              </a:defRPr>
            </a:lvl1pPr>
          </a:lstStyle>
          <a:p>
            <a:r>
              <a:rPr lang="en-GB" dirty="0"/>
              <a:t>© PSHE Association 2018   </a:t>
            </a:r>
          </a:p>
        </p:txBody>
      </p:sp>
      <p:sp>
        <p:nvSpPr>
          <p:cNvPr id="7" name="Slide Number Placeholder 5"/>
          <p:cNvSpPr>
            <a:spLocks noGrp="1"/>
          </p:cNvSpPr>
          <p:nvPr>
            <p:ph type="sldNum" sz="quarter" idx="12"/>
          </p:nvPr>
        </p:nvSpPr>
        <p:spPr>
          <a:xfrm>
            <a:off x="11769436" y="6567015"/>
            <a:ext cx="422564" cy="365125"/>
          </a:xfrm>
          <a:prstGeom prst="rect">
            <a:avLst/>
          </a:prstGeom>
        </p:spPr>
        <p:txBody>
          <a:bodyPr/>
          <a:lstStyle>
            <a:lvl1pPr>
              <a:defRPr lang="en-GB" sz="1400" kern="1200" smtClean="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fld id="{2D651D86-383D-45DB-A701-76B5BFCFE28F}" type="slidenum">
              <a:rPr lang="en-GB" smtClean="0"/>
              <a:pPr/>
              <a:t>‹#›</a:t>
            </a:fld>
            <a:endParaRPr lang="en-GB" dirty="0"/>
          </a:p>
        </p:txBody>
      </p:sp>
    </p:spTree>
    <p:extLst>
      <p:ext uri="{BB962C8B-B14F-4D97-AF65-F5344CB8AC3E}">
        <p14:creationId xmlns:p14="http://schemas.microsoft.com/office/powerpoint/2010/main" val="334845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2EDA5EB-EE76-45BE-8113-F2C30DAF07B6}" type="datetime1">
              <a:rPr lang="en-GB" smtClean="0"/>
              <a:t>09/10/2022</a:t>
            </a:fld>
            <a:endParaRPr lang="en-GB" dirty="0"/>
          </a:p>
        </p:txBody>
      </p:sp>
      <p:sp>
        <p:nvSpPr>
          <p:cNvPr id="6" name="Footer Placeholder 5"/>
          <p:cNvSpPr>
            <a:spLocks noGrp="1"/>
          </p:cNvSpPr>
          <p:nvPr>
            <p:ph type="ftr" sz="quarter" idx="11"/>
          </p:nvPr>
        </p:nvSpPr>
        <p:spPr/>
        <p:txBody>
          <a:bodyPr/>
          <a:lstStyle/>
          <a:p>
            <a:r>
              <a:rPr lang="en-GB" dirty="0"/>
              <a:t>© PSHE Association 2018   </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2505248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97388F7C-F017-4C39-9FD0-28AEE7A64FB0}" type="datetime1">
              <a:rPr lang="en-GB" smtClean="0"/>
              <a:t>09/10/2022</a:t>
            </a:fld>
            <a:endParaRPr lang="en-GB" dirty="0"/>
          </a:p>
        </p:txBody>
      </p:sp>
      <p:sp>
        <p:nvSpPr>
          <p:cNvPr id="6" name="Footer Placeholder 5"/>
          <p:cNvSpPr>
            <a:spLocks noGrp="1"/>
          </p:cNvSpPr>
          <p:nvPr>
            <p:ph type="ftr" sz="quarter" idx="11"/>
          </p:nvPr>
        </p:nvSpPr>
        <p:spPr/>
        <p:txBody>
          <a:bodyPr/>
          <a:lstStyle/>
          <a:p>
            <a:r>
              <a:rPr lang="en-GB" dirty="0"/>
              <a:t>© PSHE Association 2018   </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D651D86-383D-45DB-A701-76B5BFCFE28F}" type="slidenum">
              <a:rPr lang="en-GB" smtClean="0"/>
              <a:t>‹#›</a:t>
            </a:fld>
            <a:endParaRPr lang="en-GB" dirty="0"/>
          </a:p>
        </p:txBody>
      </p:sp>
    </p:spTree>
    <p:extLst>
      <p:ext uri="{BB962C8B-B14F-4D97-AF65-F5344CB8AC3E}">
        <p14:creationId xmlns:p14="http://schemas.microsoft.com/office/powerpoint/2010/main" val="32702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0" y="6581516"/>
            <a:ext cx="12192000" cy="365125"/>
          </a:xfrm>
          <a:prstGeom prst="rect">
            <a:avLst/>
          </a:prstGeom>
          <a:noFill/>
        </p:spPr>
        <p:txBody>
          <a:bodyPr vert="horz" lIns="91440" tIns="45720" rIns="91440" bIns="45720" rtlCol="0" anchor="ctr"/>
          <a:lstStyle>
            <a:lvl1pPr algn="ctr">
              <a:defRPr sz="14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GB" dirty="0"/>
              <a:t>© PSHE Association 2018   </a:t>
            </a:r>
          </a:p>
        </p:txBody>
      </p:sp>
    </p:spTree>
    <p:extLst>
      <p:ext uri="{BB962C8B-B14F-4D97-AF65-F5344CB8AC3E}">
        <p14:creationId xmlns:p14="http://schemas.microsoft.com/office/powerpoint/2010/main" val="3788307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2.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1043337" y="3517819"/>
            <a:ext cx="10096499" cy="23698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000" b="1" dirty="0">
                <a:latin typeface="League Spartan" panose="00000800000000000000" pitchFamily="50" charset="0"/>
              </a:rPr>
              <a:t>Lesson 3: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000" b="1" dirty="0">
                <a:solidFill>
                  <a:srgbClr val="95519E"/>
                </a:solidFill>
                <a:latin typeface="League Spartan" panose="00000800000000000000" pitchFamily="50" charset="0"/>
              </a:rPr>
              <a:t>Big feelings</a:t>
            </a:r>
            <a:r>
              <a:rPr kumimoji="0" lang="en-GB" sz="6000" b="1" i="0" u="none" strike="noStrike" kern="1200" cap="none" spc="0" normalizeH="0" baseline="0" noProof="0" dirty="0">
                <a:ln>
                  <a:noFill/>
                </a:ln>
                <a:solidFill>
                  <a:srgbClr val="95519E"/>
                </a:solidFill>
                <a:effectLst/>
                <a:uLnTx/>
                <a:uFillTx/>
                <a:latin typeface="League Spartan" panose="00000800000000000000" pitchFamily="50"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800" b="1" i="0" u="none" strike="noStrike" kern="1200" cap="none" spc="0" normalizeH="0" baseline="0" noProof="0" dirty="0">
              <a:ln>
                <a:noFill/>
              </a:ln>
              <a:effectLst/>
              <a:uLnTx/>
              <a:uFillTx/>
              <a:latin typeface="League Spartan" panose="00000800000000000000" pitchFamily="50" charset="0"/>
            </a:endParaRPr>
          </a:p>
        </p:txBody>
      </p:sp>
      <p:sp>
        <p:nvSpPr>
          <p:cNvPr id="2" name="Slide Number Placeholder 1"/>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1</a:t>
            </a:fld>
            <a:endParaRPr lang="en-GB" dirty="0"/>
          </a:p>
        </p:txBody>
      </p:sp>
      <p:sp>
        <p:nvSpPr>
          <p:cNvPr id="10" name="Footer Placeholder 3"/>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pic>
        <p:nvPicPr>
          <p:cNvPr id="3" name="Picture 2">
            <a:extLst>
              <a:ext uri="{FF2B5EF4-FFF2-40B4-BE49-F238E27FC236}">
                <a16:creationId xmlns:a16="http://schemas.microsoft.com/office/drawing/2014/main" id="{D78B7A84-5B8A-872C-1887-17013A553318}"/>
              </a:ext>
            </a:extLst>
          </p:cNvPr>
          <p:cNvPicPr>
            <a:picLocks noChangeAspect="1"/>
          </p:cNvPicPr>
          <p:nvPr/>
        </p:nvPicPr>
        <p:blipFill>
          <a:blip r:embed="rId3"/>
          <a:stretch>
            <a:fillRect/>
          </a:stretch>
        </p:blipFill>
        <p:spPr>
          <a:xfrm>
            <a:off x="1890364" y="447168"/>
            <a:ext cx="8210550" cy="2495550"/>
          </a:xfrm>
          <a:prstGeom prst="rect">
            <a:avLst/>
          </a:prstGeom>
        </p:spPr>
      </p:pic>
    </p:spTree>
    <p:extLst>
      <p:ext uri="{BB962C8B-B14F-4D97-AF65-F5344CB8AC3E}">
        <p14:creationId xmlns:p14="http://schemas.microsoft.com/office/powerpoint/2010/main" val="2432468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8909" y="619692"/>
            <a:ext cx="10714182" cy="1446550"/>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Big feelings</a:t>
            </a:r>
          </a:p>
          <a:p>
            <a:r>
              <a:rPr lang="en-GB" sz="4400" b="1" dirty="0">
                <a:solidFill>
                  <a:srgbClr val="95519E"/>
                </a:solidFill>
                <a:latin typeface="League Spartan" panose="00000800000000000000" pitchFamily="50" charset="0"/>
              </a:rPr>
              <a:t>What’s our starting point?</a:t>
            </a:r>
          </a:p>
        </p:txBody>
      </p:sp>
      <p:sp>
        <p:nvSpPr>
          <p:cNvPr id="8" name="TextBox 7"/>
          <p:cNvSpPr txBox="1"/>
          <p:nvPr/>
        </p:nvSpPr>
        <p:spPr>
          <a:xfrm>
            <a:off x="738909" y="2400169"/>
            <a:ext cx="7957044" cy="3416320"/>
          </a:xfrm>
          <a:prstGeom prst="rect">
            <a:avLst/>
          </a:prstGeom>
          <a:noFill/>
        </p:spPr>
        <p:txBody>
          <a:bodyPr wrap="square" rtlCol="0">
            <a:spAutoFit/>
          </a:bodyPr>
          <a:lstStyle/>
          <a:p>
            <a:r>
              <a:rPr lang="en-US" sz="2400" dirty="0">
                <a:latin typeface="Lato" panose="020B0604020202020204" charset="0"/>
                <a:ea typeface="Lato" panose="020B0604020202020204" charset="0"/>
                <a:cs typeface="Lato" panose="020B0604020202020204" charset="0"/>
              </a:rPr>
              <a:t>Maz is having a big feeling.</a:t>
            </a:r>
          </a:p>
          <a:p>
            <a:r>
              <a:rPr lang="en-US" sz="2400" dirty="0">
                <a:latin typeface="Lato" panose="020B0604020202020204" charset="0"/>
                <a:ea typeface="Lato" panose="020B0604020202020204" charset="0"/>
                <a:cs typeface="Lato" panose="020B0604020202020204" charset="0"/>
              </a:rPr>
              <a:t>Maz’s body is tense and shaking, and Maz’s fists are tightly clenched.</a:t>
            </a:r>
          </a:p>
          <a:p>
            <a:endParaRPr lang="en-US" sz="2400" b="1" dirty="0">
              <a:latin typeface="Lato" panose="020B0604020202020204" charset="0"/>
              <a:ea typeface="Lato" panose="020B0604020202020204" charset="0"/>
              <a:cs typeface="Lato" panose="020B0604020202020204" charset="0"/>
            </a:endParaRPr>
          </a:p>
          <a:p>
            <a:r>
              <a:rPr lang="en-US" sz="2400" dirty="0">
                <a:latin typeface="Lato" panose="020B0604020202020204" charset="0"/>
                <a:ea typeface="Lato" panose="020B0604020202020204" charset="0"/>
                <a:cs typeface="Lato" panose="020B0604020202020204" charset="0"/>
              </a:rPr>
              <a:t>In the speech bubble, </a:t>
            </a:r>
            <a:r>
              <a:rPr lang="en-US" sz="2400" b="1" dirty="0">
                <a:latin typeface="Lato" panose="020B0604020202020204" charset="0"/>
                <a:ea typeface="Lato" panose="020B0604020202020204" charset="0"/>
                <a:cs typeface="Lato" panose="020B0604020202020204" charset="0"/>
              </a:rPr>
              <a:t>write or draw what Maz might say to someone to tell them how he is feeling.</a:t>
            </a:r>
          </a:p>
          <a:p>
            <a:endParaRPr lang="en-US" sz="2400" b="1" dirty="0">
              <a:latin typeface="Lato" panose="020B0604020202020204" charset="0"/>
              <a:ea typeface="Lato" panose="020B0604020202020204" charset="0"/>
              <a:cs typeface="Lato" panose="020B0604020202020204" charset="0"/>
            </a:endParaRPr>
          </a:p>
          <a:p>
            <a:r>
              <a:rPr lang="en-US" sz="2400" dirty="0">
                <a:latin typeface="Lato" panose="020B0604020202020204" charset="0"/>
                <a:ea typeface="Lato" panose="020B0604020202020204" charset="0"/>
                <a:cs typeface="Lato" panose="020B0604020202020204" charset="0"/>
              </a:rPr>
              <a:t>In the box</a:t>
            </a:r>
            <a:r>
              <a:rPr lang="en-US" sz="2400" b="1" dirty="0">
                <a:latin typeface="Lato" panose="020B0604020202020204" charset="0"/>
                <a:ea typeface="Lato" panose="020B0604020202020204" charset="0"/>
                <a:cs typeface="Lato" panose="020B0604020202020204" charset="0"/>
              </a:rPr>
              <a:t>, write or draw two things that Maz can do that might help with the big feeling.</a:t>
            </a:r>
          </a:p>
        </p:txBody>
      </p:sp>
      <p:sp>
        <p:nvSpPr>
          <p:cNvPr id="2" name="Slide Number Placeholder 1"/>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2</a:t>
            </a:fld>
            <a:endParaRPr lang="en-GB" dirty="0"/>
          </a:p>
        </p:txBody>
      </p:sp>
      <p:pic>
        <p:nvPicPr>
          <p:cNvPr id="4" name="Picture 3"/>
          <p:cNvPicPr>
            <a:picLocks noChangeAspect="1"/>
          </p:cNvPicPr>
          <p:nvPr/>
        </p:nvPicPr>
        <p:blipFill rotWithShape="1">
          <a:blip r:embed="rId3"/>
          <a:srcRect l="29459" t="-1" b="60455"/>
          <a:stretch/>
        </p:blipFill>
        <p:spPr>
          <a:xfrm>
            <a:off x="9770533" y="2443104"/>
            <a:ext cx="1803513" cy="1429649"/>
          </a:xfrm>
          <a:prstGeom prst="rect">
            <a:avLst/>
          </a:prstGeom>
        </p:spPr>
      </p:pic>
      <p:sp>
        <p:nvSpPr>
          <p:cNvPr id="6" name="Rounded Rectangle 5"/>
          <p:cNvSpPr/>
          <p:nvPr/>
        </p:nvSpPr>
        <p:spPr>
          <a:xfrm>
            <a:off x="9025467" y="3793067"/>
            <a:ext cx="745066" cy="474133"/>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8972912" y="1806814"/>
            <a:ext cx="3219088" cy="646331"/>
          </a:xfrm>
          <a:prstGeom prst="rect">
            <a:avLst/>
          </a:prstGeom>
          <a:noFill/>
        </p:spPr>
        <p:txBody>
          <a:bodyPr wrap="square" rtlCol="0">
            <a:spAutoFit/>
          </a:bodyPr>
          <a:lstStyle/>
          <a:p>
            <a:r>
              <a:rPr lang="en-GB" sz="3600" b="1" dirty="0">
                <a:latin typeface="Lato" panose="020B0604020202020204" charset="0"/>
                <a:ea typeface="Lato" panose="020B0604020202020204" charset="0"/>
                <a:cs typeface="Lato" panose="020B0604020202020204" charset="0"/>
              </a:rPr>
              <a:t>clenched fists</a:t>
            </a:r>
          </a:p>
        </p:txBody>
      </p:sp>
      <p:sp>
        <p:nvSpPr>
          <p:cNvPr id="9" name="TextBox 8"/>
          <p:cNvSpPr txBox="1"/>
          <p:nvPr/>
        </p:nvSpPr>
        <p:spPr>
          <a:xfrm>
            <a:off x="9094408" y="3874377"/>
            <a:ext cx="3155764" cy="646331"/>
          </a:xfrm>
          <a:prstGeom prst="rect">
            <a:avLst/>
          </a:prstGeom>
          <a:noFill/>
        </p:spPr>
        <p:txBody>
          <a:bodyPr wrap="square" rtlCol="0">
            <a:spAutoFit/>
          </a:bodyPr>
          <a:lstStyle/>
          <a:p>
            <a:r>
              <a:rPr lang="en-GB" sz="3600" b="1" dirty="0">
                <a:latin typeface="Lato" panose="020B0604020202020204" charset="0"/>
                <a:ea typeface="Lato" panose="020B0604020202020204" charset="0"/>
                <a:cs typeface="Lato" panose="020B0604020202020204" charset="0"/>
              </a:rPr>
              <a:t>body shaking</a:t>
            </a:r>
          </a:p>
        </p:txBody>
      </p:sp>
      <p:sp>
        <p:nvSpPr>
          <p:cNvPr id="11" name="TextBox 10"/>
          <p:cNvSpPr txBox="1"/>
          <p:nvPr/>
        </p:nvSpPr>
        <p:spPr>
          <a:xfrm>
            <a:off x="8320044" y="2754112"/>
            <a:ext cx="1305735" cy="646331"/>
          </a:xfrm>
          <a:prstGeom prst="rect">
            <a:avLst/>
          </a:prstGeom>
          <a:noFill/>
        </p:spPr>
        <p:txBody>
          <a:bodyPr wrap="square" rtlCol="0">
            <a:spAutoFit/>
          </a:bodyPr>
          <a:lstStyle/>
          <a:p>
            <a:r>
              <a:rPr lang="en-GB" sz="3600" b="1" dirty="0">
                <a:latin typeface="Lato" panose="020B0604020202020204" charset="0"/>
                <a:ea typeface="Lato" panose="020B0604020202020204" charset="0"/>
                <a:cs typeface="Lato" panose="020B0604020202020204" charset="0"/>
              </a:rPr>
              <a:t>tense</a:t>
            </a:r>
          </a:p>
        </p:txBody>
      </p:sp>
      <p:pic>
        <p:nvPicPr>
          <p:cNvPr id="2050" name="Picture 2" descr="Green, Flag, Pennon, Waving, Pennant,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10309412" y="265895"/>
            <a:ext cx="1513134" cy="1251867"/>
          </a:xfrm>
          <a:prstGeom prst="rect">
            <a:avLst/>
          </a:prstGeom>
          <a:noFill/>
          <a:extLst>
            <a:ext uri="{909E8E84-426E-40DD-AFC4-6F175D3DCCD1}">
              <a14:hiddenFill xmlns:a14="http://schemas.microsoft.com/office/drawing/2010/main">
                <a:solidFill>
                  <a:srgbClr val="FFFFFF"/>
                </a:solidFill>
              </a14:hiddenFill>
            </a:ext>
          </a:extLst>
        </p:spPr>
      </p:pic>
      <p:sp>
        <p:nvSpPr>
          <p:cNvPr id="12" name="Footer Placeholder 3">
            <a:extLst>
              <a:ext uri="{FF2B5EF4-FFF2-40B4-BE49-F238E27FC236}">
                <a16:creationId xmlns:a16="http://schemas.microsoft.com/office/drawing/2014/main" id="{D473C72A-BFA2-4ECC-9043-937B7B096393}"/>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57663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48349" y="2583058"/>
            <a:ext cx="11295415" cy="3554819"/>
          </a:xfrm>
          <a:prstGeom prst="rect">
            <a:avLst/>
          </a:prstGeom>
          <a:solidFill>
            <a:schemeClr val="bg1"/>
          </a:solidFill>
        </p:spPr>
        <p:txBody>
          <a:bodyPr wrap="square" rtlCol="0">
            <a:spAutoFit/>
          </a:bodyPr>
          <a:lstStyle/>
          <a:p>
            <a:pPr lvl="3"/>
            <a:r>
              <a:rPr lang="en-GB" sz="3200" b="1" dirty="0">
                <a:latin typeface="League Spartan" panose="00000800000000000000" pitchFamily="50" charset="0"/>
              </a:rPr>
              <a:t>We will be able to: </a:t>
            </a:r>
          </a:p>
          <a:p>
            <a:pPr lvl="3"/>
            <a:endParaRPr lang="en-GB" sz="100" b="1" dirty="0">
              <a:latin typeface="Gill Sans MT" panose="020B0502020104020203" pitchFamily="34" charset="0"/>
            </a:endParaRPr>
          </a:p>
          <a:p>
            <a:pPr marL="914400" lvl="1" indent="-457200">
              <a:lnSpc>
                <a:spcPct val="200000"/>
              </a:lnSpc>
              <a:buSzPct val="202000"/>
              <a:buBlip>
                <a:blip r:embed="rId3"/>
              </a:buBlip>
            </a:pPr>
            <a:r>
              <a:rPr lang="en-GB" sz="2400" dirty="0">
                <a:latin typeface="Lato" panose="020F0502020204030203" pitchFamily="34" charset="0"/>
                <a:ea typeface="Lato" panose="020F0502020204030203" pitchFamily="34" charset="0"/>
                <a:cs typeface="Lato" panose="020F0502020204030203" pitchFamily="34" charset="0"/>
              </a:rPr>
              <a:t>recognise that feelings can intensify and get stronger</a:t>
            </a:r>
          </a:p>
          <a:p>
            <a:pPr marL="914400" lvl="1" indent="-457200">
              <a:lnSpc>
                <a:spcPct val="200000"/>
              </a:lnSpc>
              <a:buSzPct val="202000"/>
              <a:buBlip>
                <a:blip r:embed="rId3"/>
              </a:buBlip>
            </a:pPr>
            <a:r>
              <a:rPr lang="en-GB" sz="2400" dirty="0">
                <a:latin typeface="Lato" panose="020F0502020204030203" pitchFamily="34" charset="0"/>
                <a:ea typeface="Lato" panose="020F0502020204030203" pitchFamily="34" charset="0"/>
                <a:cs typeface="Lato" panose="020F0502020204030203" pitchFamily="34" charset="0"/>
              </a:rPr>
              <a:t>describe how big feelings can affect someone’s behaviour</a:t>
            </a:r>
          </a:p>
          <a:p>
            <a:pPr marL="914400" lvl="1" indent="-457200">
              <a:lnSpc>
                <a:spcPct val="200000"/>
              </a:lnSpc>
              <a:buSzPct val="202000"/>
              <a:buBlip>
                <a:blip r:embed="rId3"/>
              </a:buBlip>
            </a:pPr>
            <a:r>
              <a:rPr lang="en-GB" sz="2400" dirty="0">
                <a:latin typeface="Lato" panose="020F0502020204030203" pitchFamily="34" charset="0"/>
                <a:ea typeface="Lato" panose="020F0502020204030203" pitchFamily="34" charset="0"/>
                <a:cs typeface="Lato" panose="020F0502020204030203" pitchFamily="34" charset="0"/>
              </a:rPr>
              <a:t>identify what can help someone to feel better when they have a big feeling</a:t>
            </a:r>
          </a:p>
          <a:p>
            <a:pPr marL="914400" lvl="1" indent="-457200">
              <a:lnSpc>
                <a:spcPct val="200000"/>
              </a:lnSpc>
              <a:buSzPct val="202000"/>
              <a:buBlip>
                <a:blip r:embed="rId3"/>
              </a:buBlip>
            </a:pPr>
            <a:r>
              <a:rPr lang="en-GB" sz="2400" dirty="0">
                <a:latin typeface="Lato" panose="020F0502020204030203" pitchFamily="34" charset="0"/>
                <a:ea typeface="Lato" panose="020F0502020204030203" pitchFamily="34" charset="0"/>
                <a:cs typeface="Lato" panose="020F0502020204030203" pitchFamily="34" charset="0"/>
              </a:rPr>
              <a:t>know how to ask for help with feelings</a:t>
            </a:r>
          </a:p>
        </p:txBody>
      </p:sp>
      <p:sp>
        <p:nvSpPr>
          <p:cNvPr id="2" name="Slide Number Placeholder 1"/>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3</a:t>
            </a:fld>
            <a:endParaRPr lang="en-GB" dirty="0"/>
          </a:p>
        </p:txBody>
      </p:sp>
      <p:sp>
        <p:nvSpPr>
          <p:cNvPr id="10" name="TextBox 9"/>
          <p:cNvSpPr txBox="1"/>
          <p:nvPr/>
        </p:nvSpPr>
        <p:spPr>
          <a:xfrm>
            <a:off x="448349" y="632662"/>
            <a:ext cx="9585369" cy="1077218"/>
          </a:xfrm>
          <a:prstGeom prst="rect">
            <a:avLst/>
          </a:prstGeom>
          <a:solidFill>
            <a:schemeClr val="bg1"/>
          </a:solidFill>
        </p:spPr>
        <p:txBody>
          <a:bodyPr wrap="square" rtlCol="0">
            <a:spAutoFit/>
          </a:bodyPr>
          <a:lstStyle/>
          <a:p>
            <a:pPr lvl="3"/>
            <a:r>
              <a:rPr lang="en-GB" sz="3200" b="1" dirty="0">
                <a:latin typeface="League Spartan" panose="00000800000000000000" pitchFamily="50" charset="0"/>
              </a:rPr>
              <a:t>We are learning about big feelings and how to manage them.</a:t>
            </a:r>
            <a:endParaRPr lang="en-GB" sz="900" b="1" dirty="0">
              <a:latin typeface="Lato" panose="020F0502020204030203" pitchFamily="34" charset="0"/>
              <a:ea typeface="Lato" panose="020F0502020204030203" pitchFamily="34" charset="0"/>
              <a:cs typeface="Lato" panose="020F0502020204030203" pitchFamily="34" charset="0"/>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5678" y="533106"/>
            <a:ext cx="968621" cy="1076313"/>
          </a:xfrm>
          <a:prstGeom prst="rect">
            <a:avLst/>
          </a:prstGeom>
        </p:spPr>
      </p:pic>
      <p:pic>
        <p:nvPicPr>
          <p:cNvPr id="4" name="Picture 3"/>
          <p:cNvPicPr>
            <a:picLocks noChangeAspect="1"/>
          </p:cNvPicPr>
          <p:nvPr/>
        </p:nvPicPr>
        <p:blipFill rotWithShape="1">
          <a:blip r:embed="rId5" cstate="print">
            <a:extLst>
              <a:ext uri="{28A0092B-C50C-407E-A947-70E740481C1C}">
                <a14:useLocalDpi xmlns:a14="http://schemas.microsoft.com/office/drawing/2010/main" val="0"/>
              </a:ext>
            </a:extLst>
          </a:blip>
          <a:srcRect l="10502" r="10174"/>
          <a:stretch/>
        </p:blipFill>
        <p:spPr>
          <a:xfrm>
            <a:off x="618527" y="2063665"/>
            <a:ext cx="877333" cy="1001704"/>
          </a:xfrm>
          <a:prstGeom prst="rect">
            <a:avLst/>
          </a:prstGeom>
        </p:spPr>
      </p:pic>
      <p:sp>
        <p:nvSpPr>
          <p:cNvPr id="8" name="Footer Placeholder 3">
            <a:extLst>
              <a:ext uri="{FF2B5EF4-FFF2-40B4-BE49-F238E27FC236}">
                <a16:creationId xmlns:a16="http://schemas.microsoft.com/office/drawing/2014/main" id="{0159E12D-F4AB-4FFA-A397-321F82A04FEE}"/>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1559488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6201" y="382612"/>
            <a:ext cx="10714182" cy="769441"/>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Big and little feelings</a:t>
            </a:r>
          </a:p>
        </p:txBody>
      </p:sp>
      <p:sp>
        <p:nvSpPr>
          <p:cNvPr id="13" name="Slide Number Placeholder 12"/>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4</a:t>
            </a:fld>
            <a:endParaRPr lang="en-GB" dirty="0"/>
          </a:p>
        </p:txBody>
      </p:sp>
      <p:pic>
        <p:nvPicPr>
          <p:cNvPr id="1026" name="Picture 2" descr="Emoji, Emoticon, Anger, Angry, Expression, Mood, Fa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0541" y="5254489"/>
            <a:ext cx="1796793" cy="134572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4"/>
          <a:stretch>
            <a:fillRect/>
          </a:stretch>
        </p:blipFill>
        <p:spPr>
          <a:xfrm>
            <a:off x="3041123" y="4926587"/>
            <a:ext cx="2107690" cy="1611357"/>
          </a:xfrm>
          <a:prstGeom prst="rect">
            <a:avLst/>
          </a:prstGeom>
        </p:spPr>
      </p:pic>
      <p:pic>
        <p:nvPicPr>
          <p:cNvPr id="4" name="Picture 3"/>
          <p:cNvPicPr>
            <a:picLocks noChangeAspect="1"/>
          </p:cNvPicPr>
          <p:nvPr/>
        </p:nvPicPr>
        <p:blipFill>
          <a:blip r:embed="rId5"/>
          <a:stretch>
            <a:fillRect/>
          </a:stretch>
        </p:blipFill>
        <p:spPr>
          <a:xfrm>
            <a:off x="4182071" y="4575260"/>
            <a:ext cx="2800237" cy="2150907"/>
          </a:xfrm>
          <a:prstGeom prst="rect">
            <a:avLst/>
          </a:prstGeom>
        </p:spPr>
      </p:pic>
      <p:pic>
        <p:nvPicPr>
          <p:cNvPr id="5" name="Picture 4"/>
          <p:cNvPicPr>
            <a:picLocks noChangeAspect="1"/>
          </p:cNvPicPr>
          <p:nvPr/>
        </p:nvPicPr>
        <p:blipFill>
          <a:blip r:embed="rId6"/>
          <a:stretch>
            <a:fillRect/>
          </a:stretch>
        </p:blipFill>
        <p:spPr>
          <a:xfrm>
            <a:off x="5572269" y="4039976"/>
            <a:ext cx="3771249" cy="2900329"/>
          </a:xfrm>
          <a:prstGeom prst="rect">
            <a:avLst/>
          </a:prstGeom>
        </p:spPr>
      </p:pic>
      <p:pic>
        <p:nvPicPr>
          <p:cNvPr id="7" name="Picture 6"/>
          <p:cNvPicPr>
            <a:picLocks noChangeAspect="1"/>
          </p:cNvPicPr>
          <p:nvPr/>
        </p:nvPicPr>
        <p:blipFill>
          <a:blip r:embed="rId7"/>
          <a:stretch>
            <a:fillRect/>
          </a:stretch>
        </p:blipFill>
        <p:spPr>
          <a:xfrm>
            <a:off x="7326680" y="3317254"/>
            <a:ext cx="4959262" cy="3811730"/>
          </a:xfrm>
          <a:prstGeom prst="rect">
            <a:avLst/>
          </a:prstGeom>
        </p:spPr>
      </p:pic>
      <p:sp>
        <p:nvSpPr>
          <p:cNvPr id="9" name="TextBox 8"/>
          <p:cNvSpPr txBox="1"/>
          <p:nvPr/>
        </p:nvSpPr>
        <p:spPr>
          <a:xfrm>
            <a:off x="505000" y="1412291"/>
            <a:ext cx="11035180" cy="2677656"/>
          </a:xfrm>
          <a:prstGeom prst="rect">
            <a:avLst/>
          </a:prstGeom>
          <a:noFill/>
        </p:spPr>
        <p:txBody>
          <a:bodyPr wrap="square" rtlCol="0">
            <a:spAutoFit/>
          </a:bodyPr>
          <a:lstStyle/>
          <a:p>
            <a:r>
              <a:rPr lang="en-GB" sz="2800" dirty="0">
                <a:latin typeface="Lato" panose="020B0604020202020204" charset="0"/>
                <a:ea typeface="Lato" panose="020B0604020202020204" charset="0"/>
                <a:cs typeface="Lato" panose="020B0604020202020204" charset="0"/>
              </a:rPr>
              <a:t>Big feelings don’t always start off as big feelings.</a:t>
            </a:r>
          </a:p>
          <a:p>
            <a:r>
              <a:rPr lang="en-GB" sz="2800" dirty="0">
                <a:latin typeface="Lato" panose="020B0604020202020204" charset="0"/>
                <a:ea typeface="Lato" panose="020B0604020202020204" charset="0"/>
                <a:cs typeface="Lato" panose="020B0604020202020204" charset="0"/>
              </a:rPr>
              <a:t>They can start as little feelings.</a:t>
            </a:r>
          </a:p>
          <a:p>
            <a:endParaRPr lang="en-GB" sz="2800" dirty="0">
              <a:latin typeface="Lato" panose="020B0604020202020204" charset="0"/>
              <a:ea typeface="Lato" panose="020B0604020202020204" charset="0"/>
              <a:cs typeface="Lato" panose="020B0604020202020204" charset="0"/>
            </a:endParaRPr>
          </a:p>
          <a:p>
            <a:r>
              <a:rPr lang="en-GB" sz="2800" dirty="0">
                <a:latin typeface="Lato" panose="020B0604020202020204" charset="0"/>
                <a:ea typeface="Lato" panose="020B0604020202020204" charset="0"/>
                <a:cs typeface="Lato" panose="020B0604020202020204" charset="0"/>
              </a:rPr>
              <a:t>If they don’t go away they can grow and grow until they become big feelings.</a:t>
            </a:r>
          </a:p>
          <a:p>
            <a:r>
              <a:rPr lang="en-GB" sz="2800" dirty="0">
                <a:latin typeface="Lato" panose="020B0604020202020204" charset="0"/>
                <a:ea typeface="Lato" panose="020B0604020202020204" charset="0"/>
                <a:cs typeface="Lato" panose="020B0604020202020204" charset="0"/>
              </a:rPr>
              <a:t>Sometimes big feelings happen very suddenly.</a:t>
            </a:r>
          </a:p>
        </p:txBody>
      </p:sp>
      <p:sp>
        <p:nvSpPr>
          <p:cNvPr id="11" name="Footer Placeholder 3">
            <a:extLst>
              <a:ext uri="{FF2B5EF4-FFF2-40B4-BE49-F238E27FC236}">
                <a16:creationId xmlns:a16="http://schemas.microsoft.com/office/drawing/2014/main" id="{8CA9089A-F15C-41A7-8DA7-8CA1A6134094}"/>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247353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6201" y="382612"/>
            <a:ext cx="10714182" cy="769441"/>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Big and little feelings</a:t>
            </a:r>
          </a:p>
        </p:txBody>
      </p:sp>
      <p:sp>
        <p:nvSpPr>
          <p:cNvPr id="13" name="Slide Number Placeholder 12"/>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5</a:t>
            </a:fld>
            <a:endParaRPr lang="en-GB" dirty="0"/>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860697">
            <a:off x="10693325" y="126943"/>
            <a:ext cx="423304" cy="994688"/>
          </a:xfrm>
          <a:prstGeom prst="rect">
            <a:avLst/>
          </a:prstGeom>
        </p:spPr>
      </p:pic>
      <p:pic>
        <p:nvPicPr>
          <p:cNvPr id="22" name="Picture 21"/>
          <p:cNvPicPr>
            <a:picLocks noChangeAspect="1"/>
          </p:cNvPicPr>
          <p:nvPr/>
        </p:nvPicPr>
        <p:blipFill rotWithShape="1">
          <a:blip r:embed="rId4" cstate="print">
            <a:duotone>
              <a:prstClr val="black"/>
              <a:srgbClr val="95519E">
                <a:tint val="45000"/>
                <a:satMod val="400000"/>
              </a:srgbClr>
            </a:duotone>
            <a:extLst>
              <a:ext uri="{28A0092B-C50C-407E-A947-70E740481C1C}">
                <a14:useLocalDpi xmlns:a14="http://schemas.microsoft.com/office/drawing/2010/main" val="0"/>
              </a:ext>
            </a:extLst>
          </a:blip>
          <a:srcRect l="59958" b="29919"/>
          <a:stretch/>
        </p:blipFill>
        <p:spPr>
          <a:xfrm>
            <a:off x="11233252" y="382612"/>
            <a:ext cx="687005" cy="756511"/>
          </a:xfrm>
          <a:prstGeom prst="rect">
            <a:avLst/>
          </a:prstGeom>
        </p:spPr>
      </p:pic>
      <p:pic>
        <p:nvPicPr>
          <p:cNvPr id="1026" name="Picture 2" descr="Emoji, Emoticon, Anger, Angry, Expression, Mood, Fac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335200" y="5031667"/>
            <a:ext cx="1796793" cy="134572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6"/>
          <a:stretch>
            <a:fillRect/>
          </a:stretch>
        </p:blipFill>
        <p:spPr>
          <a:xfrm>
            <a:off x="3468031" y="4864279"/>
            <a:ext cx="2107690" cy="1611357"/>
          </a:xfrm>
          <a:prstGeom prst="rect">
            <a:avLst/>
          </a:prstGeom>
        </p:spPr>
      </p:pic>
      <p:pic>
        <p:nvPicPr>
          <p:cNvPr id="4" name="Picture 3"/>
          <p:cNvPicPr>
            <a:picLocks noChangeAspect="1"/>
          </p:cNvPicPr>
          <p:nvPr/>
        </p:nvPicPr>
        <p:blipFill>
          <a:blip r:embed="rId7"/>
          <a:stretch>
            <a:fillRect/>
          </a:stretch>
        </p:blipFill>
        <p:spPr>
          <a:xfrm>
            <a:off x="4554724" y="4387037"/>
            <a:ext cx="2800237" cy="2150907"/>
          </a:xfrm>
          <a:prstGeom prst="rect">
            <a:avLst/>
          </a:prstGeom>
        </p:spPr>
      </p:pic>
      <p:pic>
        <p:nvPicPr>
          <p:cNvPr id="5" name="Picture 4"/>
          <p:cNvPicPr>
            <a:picLocks noChangeAspect="1"/>
          </p:cNvPicPr>
          <p:nvPr/>
        </p:nvPicPr>
        <p:blipFill>
          <a:blip r:embed="rId8"/>
          <a:stretch>
            <a:fillRect/>
          </a:stretch>
        </p:blipFill>
        <p:spPr>
          <a:xfrm>
            <a:off x="5894019" y="3820178"/>
            <a:ext cx="3771249" cy="2900329"/>
          </a:xfrm>
          <a:prstGeom prst="rect">
            <a:avLst/>
          </a:prstGeom>
        </p:spPr>
      </p:pic>
      <p:pic>
        <p:nvPicPr>
          <p:cNvPr id="7" name="Picture 6"/>
          <p:cNvPicPr>
            <a:picLocks noChangeAspect="1"/>
          </p:cNvPicPr>
          <p:nvPr/>
        </p:nvPicPr>
        <p:blipFill>
          <a:blip r:embed="rId9"/>
          <a:stretch>
            <a:fillRect/>
          </a:stretch>
        </p:blipFill>
        <p:spPr>
          <a:xfrm>
            <a:off x="7673259" y="3364477"/>
            <a:ext cx="4959262" cy="3811730"/>
          </a:xfrm>
          <a:prstGeom prst="rect">
            <a:avLst/>
          </a:prstGeom>
        </p:spPr>
      </p:pic>
      <p:sp>
        <p:nvSpPr>
          <p:cNvPr id="9" name="TextBox 8"/>
          <p:cNvSpPr txBox="1"/>
          <p:nvPr/>
        </p:nvSpPr>
        <p:spPr>
          <a:xfrm>
            <a:off x="360356" y="1608460"/>
            <a:ext cx="11035180" cy="2677656"/>
          </a:xfrm>
          <a:prstGeom prst="rect">
            <a:avLst/>
          </a:prstGeom>
          <a:noFill/>
        </p:spPr>
        <p:txBody>
          <a:bodyPr wrap="square" rtlCol="0">
            <a:spAutoFit/>
          </a:bodyPr>
          <a:lstStyle/>
          <a:p>
            <a:r>
              <a:rPr lang="en-GB" sz="2800" dirty="0">
                <a:latin typeface="Lato" panose="020B0604020202020204" charset="0"/>
                <a:ea typeface="Lato" panose="020B0604020202020204" charset="0"/>
                <a:cs typeface="Lato" panose="020B0604020202020204" charset="0"/>
              </a:rPr>
              <a:t>In groups sort your word cards into ‘big’ or ‘little’ feelings.</a:t>
            </a:r>
          </a:p>
          <a:p>
            <a:endParaRPr lang="en-GB" sz="2800" dirty="0">
              <a:latin typeface="Lato" panose="020B0604020202020204" charset="0"/>
              <a:ea typeface="Lato" panose="020B0604020202020204" charset="0"/>
              <a:cs typeface="Lato" panose="020B0604020202020204" charset="0"/>
            </a:endParaRPr>
          </a:p>
          <a:p>
            <a:r>
              <a:rPr lang="en-GB" sz="2800" dirty="0">
                <a:latin typeface="Lato" panose="020B0604020202020204" charset="0"/>
                <a:ea typeface="Lato" panose="020B0604020202020204" charset="0"/>
                <a:cs typeface="Lato" panose="020B0604020202020204" charset="0"/>
              </a:rPr>
              <a:t>Has every groups sorted the same?</a:t>
            </a:r>
          </a:p>
          <a:p>
            <a:endParaRPr lang="en-GB" sz="2800" dirty="0">
              <a:latin typeface="Lato" panose="020B0604020202020204" charset="0"/>
              <a:ea typeface="Lato" panose="020B0604020202020204" charset="0"/>
              <a:cs typeface="Lato" panose="020B0604020202020204" charset="0"/>
            </a:endParaRPr>
          </a:p>
          <a:p>
            <a:r>
              <a:rPr lang="en-GB" sz="2800" dirty="0">
                <a:latin typeface="Lato" panose="020B0604020202020204" charset="0"/>
                <a:ea typeface="Lato" panose="020B0604020202020204" charset="0"/>
                <a:cs typeface="Lato" panose="020B0604020202020204" charset="0"/>
              </a:rPr>
              <a:t>Were there any feelings that you were unsure of if they were big or little?</a:t>
            </a:r>
          </a:p>
        </p:txBody>
      </p:sp>
      <p:pic>
        <p:nvPicPr>
          <p:cNvPr id="6" name="Picture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7272" y="4332163"/>
            <a:ext cx="1677866" cy="2373418"/>
          </a:xfrm>
          <a:prstGeom prst="rect">
            <a:avLst/>
          </a:prstGeom>
          <a:ln>
            <a:noFill/>
          </a:ln>
          <a:effectLst>
            <a:outerShdw blurRad="292100" dist="139700" dir="2700000" algn="tl" rotWithShape="0">
              <a:srgbClr val="333333">
                <a:alpha val="65000"/>
              </a:srgbClr>
            </a:outerShdw>
          </a:effectLst>
        </p:spPr>
      </p:pic>
      <p:sp>
        <p:nvSpPr>
          <p:cNvPr id="14" name="Footer Placeholder 3">
            <a:extLst>
              <a:ext uri="{FF2B5EF4-FFF2-40B4-BE49-F238E27FC236}">
                <a16:creationId xmlns:a16="http://schemas.microsoft.com/office/drawing/2014/main" id="{18419874-2EBC-45C8-8B37-885D16F4FCE3}"/>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284086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6201" y="382612"/>
            <a:ext cx="10714182" cy="769441"/>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Big feelings and behaviour</a:t>
            </a:r>
          </a:p>
        </p:txBody>
      </p:sp>
      <p:sp>
        <p:nvSpPr>
          <p:cNvPr id="13" name="Slide Number Placeholder 12"/>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6</a:t>
            </a:fld>
            <a:endParaRPr lang="en-GB" dirty="0"/>
          </a:p>
        </p:txBody>
      </p:sp>
      <p:sp>
        <p:nvSpPr>
          <p:cNvPr id="8" name="TextBox 7"/>
          <p:cNvSpPr txBox="1"/>
          <p:nvPr/>
        </p:nvSpPr>
        <p:spPr>
          <a:xfrm>
            <a:off x="602134" y="1644297"/>
            <a:ext cx="9366421" cy="5262979"/>
          </a:xfrm>
          <a:prstGeom prst="rect">
            <a:avLst/>
          </a:prstGeom>
          <a:noFill/>
        </p:spPr>
        <p:txBody>
          <a:bodyPr wrap="square" rtlCol="0">
            <a:spAutoFit/>
          </a:bodyPr>
          <a:lstStyle/>
          <a:p>
            <a:r>
              <a:rPr lang="en-GB" sz="2400" dirty="0">
                <a:latin typeface="Lato" panose="020B0604020202020204" charset="0"/>
                <a:ea typeface="Lato" panose="020B0604020202020204" charset="0"/>
                <a:cs typeface="Lato" panose="020B0604020202020204" charset="0"/>
              </a:rPr>
              <a:t>Listen to the story about Maz.</a:t>
            </a:r>
          </a:p>
          <a:p>
            <a:endParaRPr lang="en-GB" sz="2400" dirty="0">
              <a:latin typeface="Lato" panose="020B0604020202020204" charset="0"/>
              <a:ea typeface="Lato" panose="020B0604020202020204" charset="0"/>
              <a:cs typeface="Lato" panose="020B0604020202020204" charset="0"/>
            </a:endParaRPr>
          </a:p>
          <a:p>
            <a:r>
              <a:rPr lang="en-GB" sz="2400" dirty="0">
                <a:latin typeface="Lato" panose="020B0604020202020204" charset="0"/>
                <a:ea typeface="Lato" panose="020B0604020202020204" charset="0"/>
                <a:cs typeface="Lato" panose="020B0604020202020204" charset="0"/>
              </a:rPr>
              <a:t>Can you suggest how the big feeling has affected Maz’s behaviour?</a:t>
            </a:r>
          </a:p>
          <a:p>
            <a:endParaRPr lang="en-GB" sz="2400" dirty="0">
              <a:latin typeface="Lato" panose="020B0604020202020204" charset="0"/>
              <a:ea typeface="Lato" panose="020B0604020202020204" charset="0"/>
              <a:cs typeface="Lato" panose="020B0604020202020204" charset="0"/>
            </a:endParaRPr>
          </a:p>
          <a:p>
            <a:endParaRPr lang="en-GB" sz="2400" dirty="0">
              <a:latin typeface="Lato" panose="020B0604020202020204" charset="0"/>
              <a:ea typeface="Lato" panose="020B0604020202020204" charset="0"/>
              <a:cs typeface="Lato" panose="020B0604020202020204" charset="0"/>
            </a:endParaRPr>
          </a:p>
          <a:p>
            <a:r>
              <a:rPr lang="en-GB" sz="2400" dirty="0">
                <a:latin typeface="Lato" panose="020B0604020202020204" charset="0"/>
                <a:ea typeface="Lato" panose="020B0604020202020204" charset="0"/>
                <a:cs typeface="Lato" panose="020B0604020202020204" charset="0"/>
              </a:rPr>
              <a:t>Now answer these questions…</a:t>
            </a:r>
          </a:p>
          <a:p>
            <a:endParaRPr lang="en-GB" sz="2400" dirty="0">
              <a:latin typeface="Lato" panose="020B0604020202020204" charset="0"/>
              <a:ea typeface="Lato" panose="020B0604020202020204" charset="0"/>
              <a:cs typeface="Lato" panose="020B0604020202020204" charset="0"/>
            </a:endParaRPr>
          </a:p>
          <a:p>
            <a:endParaRPr lang="en-GB" sz="2400" dirty="0">
              <a:latin typeface="Lato" panose="020B0604020202020204" charset="0"/>
              <a:ea typeface="Lato" panose="020B0604020202020204" charset="0"/>
              <a:cs typeface="Lato" panose="020B0604020202020204" charset="0"/>
            </a:endParaRPr>
          </a:p>
          <a:p>
            <a:r>
              <a:rPr lang="en-GB" sz="2400" dirty="0">
                <a:latin typeface="Lato" panose="020B0604020202020204" charset="0"/>
                <a:ea typeface="Lato" panose="020B0604020202020204" charset="0"/>
                <a:cs typeface="Lato" panose="020B0604020202020204" charset="0"/>
              </a:rPr>
              <a:t>Like all feelings, our big feelings can change and can</a:t>
            </a:r>
          </a:p>
          <a:p>
            <a:r>
              <a:rPr lang="en-GB" sz="2400" dirty="0">
                <a:latin typeface="Lato" panose="020B0604020202020204" charset="0"/>
                <a:ea typeface="Lato" panose="020B0604020202020204" charset="0"/>
                <a:cs typeface="Lato" panose="020B0604020202020204" charset="0"/>
              </a:rPr>
              <a:t>get smaller, just like a balloon that goes down.</a:t>
            </a:r>
          </a:p>
          <a:p>
            <a:endParaRPr lang="en-GB" sz="2400" dirty="0">
              <a:latin typeface="Lato" panose="020B0604020202020204" charset="0"/>
              <a:ea typeface="Lato" panose="020B0604020202020204" charset="0"/>
              <a:cs typeface="Lato" panose="020B0604020202020204" charset="0"/>
            </a:endParaRPr>
          </a:p>
          <a:p>
            <a:endParaRPr lang="en-GB" sz="2400" dirty="0">
              <a:latin typeface="Lato" panose="020B0604020202020204" charset="0"/>
              <a:ea typeface="Lato" panose="020B0604020202020204" charset="0"/>
              <a:cs typeface="Lato" panose="020B0604020202020204" charset="0"/>
            </a:endParaRPr>
          </a:p>
          <a:p>
            <a:endParaRPr lang="en-GB" sz="2400" dirty="0">
              <a:latin typeface="Lato" panose="020B0604020202020204" charset="0"/>
              <a:ea typeface="Lato" panose="020B0604020202020204" charset="0"/>
              <a:cs typeface="Lato" panose="020B0604020202020204" charset="0"/>
            </a:endParaRPr>
          </a:p>
          <a:p>
            <a:endParaRPr lang="en-GB" sz="2400" dirty="0">
              <a:latin typeface="Lato" panose="020B0604020202020204" charset="0"/>
              <a:ea typeface="Lato" panose="020B0604020202020204" charset="0"/>
              <a:cs typeface="Lato" panose="020B0604020202020204" charset="0"/>
            </a:endParaRPr>
          </a:p>
        </p:txBody>
      </p:sp>
      <p:pic>
        <p:nvPicPr>
          <p:cNvPr id="11" name="Picture 10"/>
          <p:cNvPicPr>
            <a:picLocks noChangeAspect="1"/>
          </p:cNvPicPr>
          <p:nvPr/>
        </p:nvPicPr>
        <p:blipFill>
          <a:blip r:embed="rId3"/>
          <a:stretch>
            <a:fillRect/>
          </a:stretch>
        </p:blipFill>
        <p:spPr>
          <a:xfrm>
            <a:off x="9830824" y="376348"/>
            <a:ext cx="2043655" cy="2043655"/>
          </a:xfrm>
          <a:prstGeom prst="rect">
            <a:avLst/>
          </a:prstGeom>
        </p:spPr>
      </p:pic>
      <p:sp>
        <p:nvSpPr>
          <p:cNvPr id="12" name="Oval Callout 11"/>
          <p:cNvSpPr/>
          <p:nvPr/>
        </p:nvSpPr>
        <p:spPr>
          <a:xfrm>
            <a:off x="9326014" y="3453830"/>
            <a:ext cx="1891861" cy="2004458"/>
          </a:xfrm>
          <a:prstGeom prst="wedgeEllipseCallout">
            <a:avLst>
              <a:gd name="adj1" fmla="val 1776"/>
              <a:gd name="adj2" fmla="val 69242"/>
            </a:avLst>
          </a:prstGeom>
          <a:solidFill>
            <a:srgbClr val="95519E"/>
          </a:solidFill>
          <a:ln>
            <a:solidFill>
              <a:srgbClr val="9551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Freeform 13"/>
          <p:cNvSpPr/>
          <p:nvPr/>
        </p:nvSpPr>
        <p:spPr>
          <a:xfrm>
            <a:off x="10276043" y="5840375"/>
            <a:ext cx="126411" cy="515007"/>
          </a:xfrm>
          <a:custGeom>
            <a:avLst/>
            <a:gdLst>
              <a:gd name="connsiteX0" fmla="*/ 21308 w 126411"/>
              <a:gd name="connsiteY0" fmla="*/ 0 h 515007"/>
              <a:gd name="connsiteX1" fmla="*/ 10797 w 126411"/>
              <a:gd name="connsiteY1" fmla="*/ 52552 h 515007"/>
              <a:gd name="connsiteX2" fmla="*/ 287 w 126411"/>
              <a:gd name="connsiteY2" fmla="*/ 94593 h 515007"/>
              <a:gd name="connsiteX3" fmla="*/ 52839 w 126411"/>
              <a:gd name="connsiteY3" fmla="*/ 147145 h 515007"/>
              <a:gd name="connsiteX4" fmla="*/ 84370 w 126411"/>
              <a:gd name="connsiteY4" fmla="*/ 178676 h 515007"/>
              <a:gd name="connsiteX5" fmla="*/ 126411 w 126411"/>
              <a:gd name="connsiteY5" fmla="*/ 210207 h 515007"/>
              <a:gd name="connsiteX6" fmla="*/ 115901 w 126411"/>
              <a:gd name="connsiteY6" fmla="*/ 367862 h 515007"/>
              <a:gd name="connsiteX7" fmla="*/ 105390 w 126411"/>
              <a:gd name="connsiteY7" fmla="*/ 399393 h 515007"/>
              <a:gd name="connsiteX8" fmla="*/ 73859 w 126411"/>
              <a:gd name="connsiteY8" fmla="*/ 420414 h 515007"/>
              <a:gd name="connsiteX9" fmla="*/ 42328 w 126411"/>
              <a:gd name="connsiteY9" fmla="*/ 483476 h 515007"/>
              <a:gd name="connsiteX10" fmla="*/ 31818 w 126411"/>
              <a:gd name="connsiteY10" fmla="*/ 515007 h 515007"/>
              <a:gd name="connsiteX11" fmla="*/ 21308 w 126411"/>
              <a:gd name="connsiteY11" fmla="*/ 504497 h 51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6411" h="515007">
                <a:moveTo>
                  <a:pt x="21308" y="0"/>
                </a:moveTo>
                <a:cubicBezTo>
                  <a:pt x="17804" y="17517"/>
                  <a:pt x="14672" y="35113"/>
                  <a:pt x="10797" y="52552"/>
                </a:cubicBezTo>
                <a:cubicBezTo>
                  <a:pt x="7663" y="66653"/>
                  <a:pt x="-1756" y="80293"/>
                  <a:pt x="287" y="94593"/>
                </a:cubicBezTo>
                <a:cubicBezTo>
                  <a:pt x="4453" y="123756"/>
                  <a:pt x="34659" y="131995"/>
                  <a:pt x="52839" y="147145"/>
                </a:cubicBezTo>
                <a:cubicBezTo>
                  <a:pt x="64258" y="156661"/>
                  <a:pt x="73085" y="169003"/>
                  <a:pt x="84370" y="178676"/>
                </a:cubicBezTo>
                <a:cubicBezTo>
                  <a:pt x="97670" y="190076"/>
                  <a:pt x="112397" y="199697"/>
                  <a:pt x="126411" y="210207"/>
                </a:cubicBezTo>
                <a:cubicBezTo>
                  <a:pt x="122908" y="262759"/>
                  <a:pt x="121717" y="315516"/>
                  <a:pt x="115901" y="367862"/>
                </a:cubicBezTo>
                <a:cubicBezTo>
                  <a:pt x="114678" y="378873"/>
                  <a:pt x="112311" y="390742"/>
                  <a:pt x="105390" y="399393"/>
                </a:cubicBezTo>
                <a:cubicBezTo>
                  <a:pt x="97499" y="409257"/>
                  <a:pt x="84369" y="413407"/>
                  <a:pt x="73859" y="420414"/>
                </a:cubicBezTo>
                <a:cubicBezTo>
                  <a:pt x="47442" y="499668"/>
                  <a:pt x="83077" y="401978"/>
                  <a:pt x="42328" y="483476"/>
                </a:cubicBezTo>
                <a:cubicBezTo>
                  <a:pt x="37373" y="493385"/>
                  <a:pt x="39652" y="507173"/>
                  <a:pt x="31818" y="515007"/>
                </a:cubicBezTo>
                <a:lnTo>
                  <a:pt x="21308" y="504497"/>
                </a:lnTo>
              </a:path>
            </a:pathLst>
          </a:custGeom>
          <a:noFill/>
          <a:ln>
            <a:solidFill>
              <a:srgbClr val="9551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Footer Placeholder 3">
            <a:extLst>
              <a:ext uri="{FF2B5EF4-FFF2-40B4-BE49-F238E27FC236}">
                <a16:creationId xmlns:a16="http://schemas.microsoft.com/office/drawing/2014/main" id="{CAD982C5-9D9F-4145-920D-03101D85C864}"/>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331869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1" presetClass="exit" presetSubtype="0" fill="hold" grpId="1" nodeType="clickEffect">
                                  <p:stCondLst>
                                    <p:cond delay="0"/>
                                  </p:stCondLst>
                                  <p:childTnLst>
                                    <p:anim calcmode="lin" valueType="num">
                                      <p:cBhvr>
                                        <p:cTn id="30" dur="1000"/>
                                        <p:tgtEl>
                                          <p:spTgt spid="12"/>
                                        </p:tgtEl>
                                        <p:attrNameLst>
                                          <p:attrName>ppt_w</p:attrName>
                                        </p:attrNameLst>
                                      </p:cBhvr>
                                      <p:tavLst>
                                        <p:tav tm="0">
                                          <p:val>
                                            <p:strVal val="ppt_w"/>
                                          </p:val>
                                        </p:tav>
                                        <p:tav tm="100000">
                                          <p:val>
                                            <p:fltVal val="0"/>
                                          </p:val>
                                        </p:tav>
                                      </p:tavLst>
                                    </p:anim>
                                    <p:anim calcmode="lin" valueType="num">
                                      <p:cBhvr>
                                        <p:cTn id="31" dur="1000"/>
                                        <p:tgtEl>
                                          <p:spTgt spid="12"/>
                                        </p:tgtEl>
                                        <p:attrNameLst>
                                          <p:attrName>ppt_h</p:attrName>
                                        </p:attrNameLst>
                                      </p:cBhvr>
                                      <p:tavLst>
                                        <p:tav tm="0">
                                          <p:val>
                                            <p:strVal val="ppt_h"/>
                                          </p:val>
                                        </p:tav>
                                        <p:tav tm="100000">
                                          <p:val>
                                            <p:fltVal val="0"/>
                                          </p:val>
                                        </p:tav>
                                      </p:tavLst>
                                    </p:anim>
                                    <p:anim calcmode="lin" valueType="num">
                                      <p:cBhvr>
                                        <p:cTn id="32" dur="1000"/>
                                        <p:tgtEl>
                                          <p:spTgt spid="12"/>
                                        </p:tgtEl>
                                        <p:attrNameLst>
                                          <p:attrName>style.rotation</p:attrName>
                                        </p:attrNameLst>
                                      </p:cBhvr>
                                      <p:tavLst>
                                        <p:tav tm="0">
                                          <p:val>
                                            <p:fltVal val="0"/>
                                          </p:val>
                                        </p:tav>
                                        <p:tav tm="100000">
                                          <p:val>
                                            <p:fltVal val="90"/>
                                          </p:val>
                                        </p:tav>
                                      </p:tavLst>
                                    </p:anim>
                                    <p:animEffect transition="out" filter="fade">
                                      <p:cBhvr>
                                        <p:cTn id="33" dur="1000"/>
                                        <p:tgtEl>
                                          <p:spTgt spid="12"/>
                                        </p:tgtEl>
                                      </p:cBhvr>
                                    </p:animEffect>
                                    <p:set>
                                      <p:cBhvr>
                                        <p:cTn id="34" dur="1" fill="hold">
                                          <p:stCondLst>
                                            <p:cond delay="999"/>
                                          </p:stCondLst>
                                        </p:cTn>
                                        <p:tgtEl>
                                          <p:spTgt spid="1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animBg="1"/>
      <p:bldP spid="12" grpId="1"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68697" y="524058"/>
            <a:ext cx="10714182" cy="2123658"/>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Reflecting and signposting  </a:t>
            </a:r>
          </a:p>
          <a:p>
            <a:endParaRPr lang="en-GB" sz="4400" b="1" dirty="0">
              <a:solidFill>
                <a:srgbClr val="95519E"/>
              </a:solidFill>
              <a:latin typeface="League Spartan" panose="00000800000000000000" pitchFamily="50" charset="0"/>
            </a:endParaRPr>
          </a:p>
          <a:p>
            <a:endParaRPr lang="en-GB" sz="4400" b="1" dirty="0">
              <a:solidFill>
                <a:srgbClr val="95519E"/>
              </a:solidFill>
              <a:latin typeface="League Spartan" panose="00000800000000000000" pitchFamily="50" charset="0"/>
            </a:endParaRPr>
          </a:p>
        </p:txBody>
      </p:sp>
      <p:sp>
        <p:nvSpPr>
          <p:cNvPr id="8" name="TextBox 7"/>
          <p:cNvSpPr txBox="1"/>
          <p:nvPr/>
        </p:nvSpPr>
        <p:spPr>
          <a:xfrm>
            <a:off x="568697" y="1585887"/>
            <a:ext cx="10975603" cy="4524315"/>
          </a:xfrm>
          <a:prstGeom prst="rect">
            <a:avLst/>
          </a:prstGeom>
          <a:noFill/>
        </p:spPr>
        <p:txBody>
          <a:bodyPr wrap="square" rtlCol="0">
            <a:spAutoFit/>
          </a:bodyPr>
          <a:lstStyle/>
          <a:p>
            <a:pPr marL="457200" indent="-457200">
              <a:buAutoNum type="arabicPeriod"/>
            </a:pPr>
            <a:r>
              <a:rPr lang="en-US" sz="2400" dirty="0">
                <a:latin typeface="Lato" panose="020F0502020204030203" pitchFamily="34" charset="0"/>
                <a:ea typeface="Lato" panose="020F0502020204030203" pitchFamily="34" charset="0"/>
                <a:cs typeface="Lato" panose="020F0502020204030203" pitchFamily="34" charset="0"/>
              </a:rPr>
              <a:t>What are some of the things that someone can do to help them when they have a big feeling?</a:t>
            </a:r>
          </a:p>
          <a:p>
            <a:pPr marL="457200" indent="-457200">
              <a:buAutoNum type="arabicPeriod"/>
            </a:pPr>
            <a:endParaRPr lang="en-US" sz="2400" dirty="0">
              <a:latin typeface="Lato" panose="020F0502020204030203" pitchFamily="34" charset="0"/>
              <a:ea typeface="Lato" panose="020F0502020204030203" pitchFamily="34" charset="0"/>
              <a:cs typeface="Lato" panose="020F0502020204030203" pitchFamily="34" charset="0"/>
            </a:endParaRPr>
          </a:p>
          <a:p>
            <a:pPr marL="457200" indent="-457200">
              <a:buAutoNum type="arabicPeriod"/>
            </a:pPr>
            <a:endParaRPr lang="en-US" sz="2400" dirty="0">
              <a:latin typeface="Lato" panose="020F0502020204030203" pitchFamily="34" charset="0"/>
              <a:ea typeface="Lato" panose="020F0502020204030203" pitchFamily="34" charset="0"/>
              <a:cs typeface="Lato" panose="020F0502020204030203" pitchFamily="34" charset="0"/>
            </a:endParaRPr>
          </a:p>
          <a:p>
            <a:pPr marL="457200" indent="-457200">
              <a:buAutoNum type="arabicPeriod"/>
            </a:pPr>
            <a:r>
              <a:rPr lang="en-US" sz="2400" dirty="0">
                <a:latin typeface="Lato" panose="020F0502020204030203" pitchFamily="34" charset="0"/>
                <a:ea typeface="Lato" panose="020F0502020204030203" pitchFamily="34" charset="0"/>
                <a:cs typeface="Lato" panose="020F0502020204030203" pitchFamily="34" charset="0"/>
              </a:rPr>
              <a:t>What are some of the things that someone shouldn’t do when they are having a big feeling?</a:t>
            </a:r>
          </a:p>
          <a:p>
            <a:pPr marL="457200" indent="-457200">
              <a:buAutoNum type="arabicPeriod"/>
            </a:pPr>
            <a:endParaRPr lang="en-US" sz="2400" dirty="0">
              <a:latin typeface="Lato" panose="020F0502020204030203" pitchFamily="34" charset="0"/>
              <a:ea typeface="Lato" panose="020F0502020204030203" pitchFamily="34" charset="0"/>
              <a:cs typeface="Lato" panose="020F0502020204030203" pitchFamily="34" charset="0"/>
            </a:endParaRPr>
          </a:p>
          <a:p>
            <a:pPr marL="457200" indent="-457200">
              <a:buAutoNum type="arabicPeriod"/>
            </a:pPr>
            <a:endParaRPr lang="en-US" sz="2400" dirty="0">
              <a:latin typeface="Lato" panose="020F0502020204030203" pitchFamily="34" charset="0"/>
              <a:ea typeface="Lato" panose="020F0502020204030203" pitchFamily="34" charset="0"/>
              <a:cs typeface="Lato" panose="020F0502020204030203" pitchFamily="34" charset="0"/>
            </a:endParaRPr>
          </a:p>
          <a:p>
            <a:pPr marL="457200" indent="-457200">
              <a:buAutoNum type="arabicPeriod"/>
            </a:pPr>
            <a:r>
              <a:rPr lang="en-US" sz="2400" dirty="0">
                <a:latin typeface="Lato" panose="020F0502020204030203" pitchFamily="34" charset="0"/>
                <a:ea typeface="Lato" panose="020F0502020204030203" pitchFamily="34" charset="0"/>
                <a:cs typeface="Lato" panose="020F0502020204030203" pitchFamily="34" charset="0"/>
              </a:rPr>
              <a:t>Speak to someone that you trust in school or at home if </a:t>
            </a:r>
          </a:p>
          <a:p>
            <a:r>
              <a:rPr lang="en-US" sz="2400" dirty="0">
                <a:latin typeface="Lato" panose="020F0502020204030203" pitchFamily="34" charset="0"/>
                <a:ea typeface="Lato" panose="020F0502020204030203" pitchFamily="34" charset="0"/>
                <a:cs typeface="Lato" panose="020F0502020204030203" pitchFamily="34" charset="0"/>
              </a:rPr>
              <a:t>      you are having trouble with any feeling, big or small, or </a:t>
            </a:r>
          </a:p>
          <a:p>
            <a:r>
              <a:rPr lang="en-US" sz="2400" dirty="0">
                <a:latin typeface="Lato" panose="020F0502020204030203" pitchFamily="34" charset="0"/>
                <a:ea typeface="Lato" panose="020F0502020204030203" pitchFamily="34" charset="0"/>
                <a:cs typeface="Lato" panose="020F0502020204030203" pitchFamily="34" charset="0"/>
              </a:rPr>
              <a:t>      if you are feeling particularly sad, scared or worried</a:t>
            </a:r>
          </a:p>
          <a:p>
            <a:r>
              <a:rPr lang="en-US" sz="2400" dirty="0">
                <a:latin typeface="Lato" panose="020F0502020204030203" pitchFamily="34" charset="0"/>
                <a:ea typeface="Lato" panose="020F0502020204030203" pitchFamily="34" charset="0"/>
                <a:cs typeface="Lato" panose="020F0502020204030203" pitchFamily="34" charset="0"/>
              </a:rPr>
              <a:t>      about something.</a:t>
            </a:r>
          </a:p>
        </p:txBody>
      </p:sp>
      <p:sp>
        <p:nvSpPr>
          <p:cNvPr id="2" name="Slide Number Placeholder 1"/>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7</a:t>
            </a:fld>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0322" y="4643718"/>
            <a:ext cx="2563071" cy="1770121"/>
          </a:xfrm>
          <a:prstGeom prst="rect">
            <a:avLst/>
          </a:prstGeom>
        </p:spPr>
      </p:pic>
      <p:sp>
        <p:nvSpPr>
          <p:cNvPr id="9" name="Footer Placeholder 3">
            <a:extLst>
              <a:ext uri="{FF2B5EF4-FFF2-40B4-BE49-F238E27FC236}">
                <a16:creationId xmlns:a16="http://schemas.microsoft.com/office/drawing/2014/main" id="{830F506C-51B2-40C8-A9A9-C553E81FA57B}"/>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313998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3693" y="505326"/>
            <a:ext cx="10714182" cy="1446550"/>
          </a:xfrm>
          <a:prstGeom prst="rect">
            <a:avLst/>
          </a:prstGeom>
          <a:noFill/>
        </p:spPr>
        <p:txBody>
          <a:bodyPr wrap="square" rtlCol="0">
            <a:spAutoFit/>
          </a:bodyPr>
          <a:lstStyle/>
          <a:p>
            <a:r>
              <a:rPr lang="en-GB" sz="4400" b="1" dirty="0">
                <a:solidFill>
                  <a:srgbClr val="95519E"/>
                </a:solidFill>
                <a:latin typeface="League Spartan" panose="00000800000000000000" pitchFamily="50" charset="0"/>
              </a:rPr>
              <a:t>Where are we now?</a:t>
            </a:r>
          </a:p>
          <a:p>
            <a:endParaRPr lang="en-GB" sz="4400" b="1" dirty="0">
              <a:solidFill>
                <a:srgbClr val="95519E"/>
              </a:solidFill>
              <a:latin typeface="League Spartan" panose="00000800000000000000" pitchFamily="50" charset="0"/>
            </a:endParaRPr>
          </a:p>
        </p:txBody>
      </p:sp>
      <p:sp>
        <p:nvSpPr>
          <p:cNvPr id="8" name="TextBox 7"/>
          <p:cNvSpPr txBox="1"/>
          <p:nvPr/>
        </p:nvSpPr>
        <p:spPr>
          <a:xfrm>
            <a:off x="637011" y="1715470"/>
            <a:ext cx="10012615" cy="1969770"/>
          </a:xfrm>
          <a:prstGeom prst="rect">
            <a:avLst/>
          </a:prstGeom>
          <a:noFill/>
        </p:spPr>
        <p:txBody>
          <a:bodyPr wrap="square" rtlCol="0">
            <a:spAutoFit/>
          </a:bodyPr>
          <a:lstStyle/>
          <a:p>
            <a:r>
              <a:rPr lang="en-US" sz="2800" dirty="0">
                <a:latin typeface="League Spartan" panose="00000800000000000000" pitchFamily="50" charset="0"/>
              </a:rPr>
              <a:t>Go back to the  ‘What’s our starting point?’ activity</a:t>
            </a:r>
          </a:p>
          <a:p>
            <a:endParaRPr lang="en-US" sz="1600" dirty="0"/>
          </a:p>
          <a:p>
            <a:r>
              <a:rPr lang="en-US" sz="2400" dirty="0">
                <a:latin typeface="Lato" panose="020F0502020204030203" pitchFamily="34" charset="0"/>
                <a:ea typeface="Lato" panose="020F0502020204030203" pitchFamily="34" charset="0"/>
                <a:cs typeface="Lato" panose="020F0502020204030203" pitchFamily="34" charset="0"/>
              </a:rPr>
              <a:t>Is there anything you would like to change?</a:t>
            </a:r>
          </a:p>
          <a:p>
            <a:endParaRPr lang="en-US" sz="600" dirty="0">
              <a:latin typeface="Lato" panose="020F0502020204030203" pitchFamily="34" charset="0"/>
              <a:ea typeface="Lato" panose="020F0502020204030203" pitchFamily="34" charset="0"/>
              <a:cs typeface="Lato" panose="020F0502020204030203" pitchFamily="34" charset="0"/>
            </a:endParaRPr>
          </a:p>
          <a:p>
            <a:r>
              <a:rPr lang="en-US" sz="2400" dirty="0">
                <a:latin typeface="Lato" panose="020F0502020204030203" pitchFamily="34" charset="0"/>
                <a:ea typeface="Lato" panose="020F0502020204030203" pitchFamily="34" charset="0"/>
                <a:cs typeface="Lato" panose="020F0502020204030203" pitchFamily="34" charset="0"/>
              </a:rPr>
              <a:t>Is there anything you would like to add?</a:t>
            </a:r>
          </a:p>
          <a:p>
            <a:endParaRPr lang="en-US" sz="2400" dirty="0">
              <a:latin typeface="Lato" panose="020F0502020204030203" pitchFamily="34" charset="0"/>
              <a:ea typeface="Lato" panose="020F0502020204030203" pitchFamily="34" charset="0"/>
              <a:cs typeface="Lato" panose="020F0502020204030203" pitchFamily="34" charset="0"/>
            </a:endParaRPr>
          </a:p>
        </p:txBody>
      </p:sp>
      <p:pic>
        <p:nvPicPr>
          <p:cNvPr id="2052" name="Picture 4" descr="Artistic, Bright, Color, Colored"/>
          <p:cNvPicPr>
            <a:picLocks noChangeAspect="1" noChangeArrowheads="1"/>
          </p:cNvPicPr>
          <p:nvPr/>
        </p:nvPicPr>
        <p:blipFill rotWithShape="1">
          <a:blip r:embed="rId3">
            <a:extLst>
              <a:ext uri="{28A0092B-C50C-407E-A947-70E740481C1C}">
                <a14:useLocalDpi xmlns:a14="http://schemas.microsoft.com/office/drawing/2010/main" val="0"/>
              </a:ext>
            </a:extLst>
          </a:blip>
          <a:srcRect l="28108" t="15930" r="4510"/>
          <a:stretch/>
        </p:blipFill>
        <p:spPr bwMode="auto">
          <a:xfrm>
            <a:off x="830093" y="3799629"/>
            <a:ext cx="3002692" cy="2502516"/>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11217875" y="6479919"/>
            <a:ext cx="644611" cy="365125"/>
          </a:xfrm>
          <a:prstGeom prst="rect">
            <a:avLst/>
          </a:prstGeom>
        </p:spPr>
        <p:txBody>
          <a:bodyPr/>
          <a:lstStyle/>
          <a:p>
            <a:fld id="{2D651D86-383D-45DB-A701-76B5BFCFE28F}" type="slidenum">
              <a:rPr lang="en-GB" smtClean="0"/>
              <a:t>8</a:t>
            </a:fld>
            <a:endParaRPr lang="en-GB" dirty="0"/>
          </a:p>
        </p:txBody>
      </p:sp>
      <p:sp>
        <p:nvSpPr>
          <p:cNvPr id="10" name="TextBox 9"/>
          <p:cNvSpPr txBox="1"/>
          <p:nvPr/>
        </p:nvSpPr>
        <p:spPr>
          <a:xfrm>
            <a:off x="4340203" y="4379354"/>
            <a:ext cx="6877672" cy="1200329"/>
          </a:xfrm>
          <a:prstGeom prst="rect">
            <a:avLst/>
          </a:prstGeom>
          <a:solidFill>
            <a:schemeClr val="bg1"/>
          </a:solidFill>
          <a:ln>
            <a:noFill/>
          </a:ln>
        </p:spPr>
        <p:txBody>
          <a:bodyPr wrap="square" rtlCol="0">
            <a:spAutoFit/>
          </a:bodyPr>
          <a:lstStyle/>
          <a:p>
            <a:r>
              <a:rPr lang="en-US" sz="2400" dirty="0">
                <a:latin typeface="Lato" panose="020F0502020204030203" pitchFamily="34" charset="0"/>
                <a:ea typeface="Lato" panose="020F0502020204030203" pitchFamily="34" charset="0"/>
                <a:cs typeface="Lato" panose="020F0502020204030203" pitchFamily="34" charset="0"/>
              </a:rPr>
              <a:t>Use a different colour pen or pencil to amend your </a:t>
            </a:r>
            <a:r>
              <a:rPr lang="en-US" sz="2400" i="1" dirty="0">
                <a:latin typeface="Lato" panose="020F0502020204030203" pitchFamily="34" charset="0"/>
                <a:ea typeface="Lato" panose="020F0502020204030203" pitchFamily="34" charset="0"/>
                <a:cs typeface="Lato" panose="020F0502020204030203" pitchFamily="34" charset="0"/>
              </a:rPr>
              <a:t>Say and Do sheet </a:t>
            </a:r>
            <a:r>
              <a:rPr lang="en-US" sz="2400" dirty="0">
                <a:latin typeface="Lato" panose="020F0502020204030203" pitchFamily="34" charset="0"/>
                <a:ea typeface="Lato" panose="020F0502020204030203" pitchFamily="34" charset="0"/>
                <a:cs typeface="Lato" panose="020F0502020204030203" pitchFamily="34" charset="0"/>
              </a:rPr>
              <a:t>and show how your thinking has developed or changed. </a:t>
            </a:r>
            <a:endParaRPr lang="en-GB" sz="2400" dirty="0">
              <a:latin typeface="Lato" panose="020F0502020204030203" pitchFamily="34" charset="0"/>
              <a:ea typeface="Lato" panose="020F0502020204030203" pitchFamily="34" charset="0"/>
              <a:cs typeface="Lato" panose="020F0502020204030203" pitchFamily="34" charset="0"/>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12357" y="178225"/>
            <a:ext cx="1642787" cy="1686261"/>
          </a:xfrm>
          <a:prstGeom prst="rect">
            <a:avLst/>
          </a:prstGeom>
        </p:spPr>
      </p:pic>
      <p:sp>
        <p:nvSpPr>
          <p:cNvPr id="9" name="Footer Placeholder 3">
            <a:extLst>
              <a:ext uri="{FF2B5EF4-FFF2-40B4-BE49-F238E27FC236}">
                <a16:creationId xmlns:a16="http://schemas.microsoft.com/office/drawing/2014/main" id="{41C8BE5B-D0E7-4264-A9EF-81192884720D}"/>
              </a:ext>
            </a:extLst>
          </p:cNvPr>
          <p:cNvSpPr>
            <a:spLocks noGrp="1"/>
          </p:cNvSpPr>
          <p:nvPr>
            <p:ph type="ftr" sz="quarter" idx="11"/>
          </p:nvPr>
        </p:nvSpPr>
        <p:spPr>
          <a:xfrm>
            <a:off x="-4414" y="6479918"/>
            <a:ext cx="12192000" cy="365125"/>
          </a:xfrm>
        </p:spPr>
        <p:txBody>
          <a:bodyPr/>
          <a:lstStyle/>
          <a:p>
            <a:r>
              <a:rPr lang="en-GB" sz="1050" dirty="0"/>
              <a:t>© PSHE Association 2021 </a:t>
            </a:r>
            <a:r>
              <a:rPr lang="en-GB" dirty="0"/>
              <a:t>	 </a:t>
            </a:r>
          </a:p>
        </p:txBody>
      </p:sp>
    </p:spTree>
    <p:extLst>
      <p:ext uri="{BB962C8B-B14F-4D97-AF65-F5344CB8AC3E}">
        <p14:creationId xmlns:p14="http://schemas.microsoft.com/office/powerpoint/2010/main" val="2575053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52"/>
                                        </p:tgtEl>
                                        <p:attrNameLst>
                                          <p:attrName>style.visibility</p:attrName>
                                        </p:attrNameLst>
                                      </p:cBhvr>
                                      <p:to>
                                        <p:strVal val="visible"/>
                                      </p:to>
                                    </p:set>
                                    <p:anim calcmode="lin" valueType="num">
                                      <p:cBhvr additive="base">
                                        <p:cTn id="11" dur="500" fill="hold"/>
                                        <p:tgtEl>
                                          <p:spTgt spid="2052"/>
                                        </p:tgtEl>
                                        <p:attrNameLst>
                                          <p:attrName>ppt_x</p:attrName>
                                        </p:attrNameLst>
                                      </p:cBhvr>
                                      <p:tavLst>
                                        <p:tav tm="0">
                                          <p:val>
                                            <p:strVal val="#ppt_x"/>
                                          </p:val>
                                        </p:tav>
                                        <p:tav tm="100000">
                                          <p:val>
                                            <p:strVal val="#ppt_x"/>
                                          </p:val>
                                        </p:tav>
                                      </p:tavLst>
                                    </p:anim>
                                    <p:anim calcmode="lin" valueType="num">
                                      <p:cBhvr additive="base">
                                        <p:cTn id="12" dur="500" fill="hold"/>
                                        <p:tgtEl>
                                          <p:spTgt spid="205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10"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1670</Words>
  <Application>Microsoft Office PowerPoint</Application>
  <PresentationFormat>Widescreen</PresentationFormat>
  <Paragraphs>148</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Gill Sans MT</vt:lpstr>
      <vt:lpstr>Lato</vt:lpstr>
      <vt:lpstr>League Spartan</vt:lpstr>
      <vt:lpstr>Open Sans Light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2022-10-02T11:16:17Z</dcterms:created>
  <dcterms:modified xsi:type="dcterms:W3CDTF">2022-10-09T09:04:32Z</dcterms:modified>
</cp:coreProperties>
</file>