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7" r:id="rId5"/>
    <p:sldId id="257" r:id="rId6"/>
    <p:sldId id="260" r:id="rId7"/>
    <p:sldId id="269" r:id="rId8"/>
    <p:sldId id="270" r:id="rId9"/>
    <p:sldId id="278" r:id="rId10"/>
    <p:sldId id="258" r:id="rId11"/>
    <p:sldId id="263" r:id="rId12"/>
    <p:sldId id="262" r:id="rId13"/>
    <p:sldId id="265" r:id="rId14"/>
    <p:sldId id="27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73"/>
  </p:normalViewPr>
  <p:slideViewPr>
    <p:cSldViewPr snapToGrid="0" snapToObject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59A5-3084-4E01-A103-EE19DB01499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AA77-DB64-4846-AAC0-E52D975FA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u.edu/thoughthub/the-affects-of-anchoring-bias-on-human-behavio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3-steps-negativity-bia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lorepsychology.com/bias-blind-spo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and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 are on the next slide, with an extended explanation available for you in the notes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is a broad term, and it includes many other terms (like bigotry, racism, homophobia, etc.) It can be favorable or unfavorable. It can be overt or subtle.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Bias is all around us, and it affects the society in which we live.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few minutes of silence to allow for students to respond to the prompt. Encourage them to answer honestly.</a:t>
            </a:r>
          </a:p>
          <a:p>
            <a:endParaRPr lang="en-US" dirty="0"/>
          </a:p>
          <a:p>
            <a:r>
              <a:rPr lang="en-US" dirty="0"/>
              <a:t>If you would prefer them to answer this prompt verbally, you might opt for them to share their thoughts in small groups (or virtual break out groups).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people’s bias, as well as our own bias, has the potential to harm people. </a:t>
            </a:r>
          </a:p>
          <a:p>
            <a:endParaRPr lang="en-US" dirty="0"/>
          </a:p>
          <a:p>
            <a:r>
              <a:rPr lang="en-US" dirty="0"/>
              <a:t>Therefore, we should all work to confront it and combat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reading on this type of bias can be found here: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https://www.sagu.edu/thoughthub/the-affects-of-anchoring-bias-on-human-behavior</a:t>
            </a:r>
            <a:r>
              <a:rPr lang="en-US" dirty="0">
                <a:effectLst/>
              </a:rPr>
              <a:t>  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reading on this type of bias can be found here: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https://positivepsychology.com/3-steps-negativity-bias/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reading on this type of bias can be found here: </a:t>
            </a:r>
            <a:r>
              <a:rPr lang="en-US" sz="1200" u="sng" kern="120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https://leanin.org/education/what-is-affinity-bias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reading on this type of bias can be found here: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https://www.explorepsychology.com/bias-blind-spot/</a:t>
            </a:r>
            <a:r>
              <a:rPr lang="en-US" dirty="0">
                <a:effectLst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C5D3-0EA1-7645-89D3-5F5990749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1D96-F5B8-8248-80D2-AA9C2AAF581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uildings with glass windows&#10;&#10;AI-generated content may be incorrect.">
            <a:extLst>
              <a:ext uri="{FF2B5EF4-FFF2-40B4-BE49-F238E27FC236}">
                <a16:creationId xmlns:a16="http://schemas.microsoft.com/office/drawing/2014/main" id="{9825D79C-1920-1F8C-B005-E9DFD76C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172"/>
          <a:stretch/>
        </p:blipFill>
        <p:spPr>
          <a:xfrm>
            <a:off x="-65813" y="0"/>
            <a:ext cx="920981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50" y="5313532"/>
            <a:ext cx="5002203" cy="493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794" y="19742"/>
            <a:ext cx="3251815" cy="1948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50" y="4686824"/>
            <a:ext cx="5002203" cy="649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870744" y="4686824"/>
            <a:ext cx="4570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3300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202476" y="5360387"/>
            <a:ext cx="4570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Challenging Bias</a:t>
            </a:r>
          </a:p>
        </p:txBody>
      </p:sp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F8CE-0185-4ECC-8B1C-AA56AEF0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25" b="1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How Can We Be More Inclusive?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394C-D517-460A-8F2D-2ADD0088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/>
              <a:t>✅ Use kind words</a:t>
            </a:r>
            <a:br>
              <a:rPr lang="en-US" sz="2800" dirty="0"/>
            </a:br>
            <a:r>
              <a:rPr lang="en-US" sz="2800" dirty="0"/>
              <a:t>✅ Be patient</a:t>
            </a:r>
            <a:br>
              <a:rPr lang="en-US" sz="2800" dirty="0"/>
            </a:br>
            <a:r>
              <a:rPr lang="en-US" sz="2800" dirty="0"/>
              <a:t>✅ Help if someone needs it—but don't assume</a:t>
            </a:r>
            <a:br>
              <a:rPr lang="en-US" sz="2800" dirty="0"/>
            </a:br>
            <a:r>
              <a:rPr lang="en-US" sz="2800" dirty="0"/>
              <a:t>✅ Focus on what people </a:t>
            </a:r>
            <a:r>
              <a:rPr lang="en-US" sz="2800" b="1" dirty="0"/>
              <a:t>can</a:t>
            </a:r>
            <a:r>
              <a:rPr lang="en-US" sz="2800" dirty="0"/>
              <a:t> do, not what they can’t</a:t>
            </a:r>
            <a:br>
              <a:rPr lang="en-US" sz="2800" dirty="0"/>
            </a:br>
            <a:r>
              <a:rPr lang="en-US" sz="2800" dirty="0"/>
              <a:t>✅ Stand up if someone is being left out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🧠 </a:t>
            </a:r>
            <a:r>
              <a:rPr lang="en-US" sz="2800" i="1" dirty="0"/>
              <a:t>Group activity idea:</a:t>
            </a:r>
            <a:r>
              <a:rPr lang="en-US" sz="2800" dirty="0"/>
              <a:t> “How would you include a student of determination in your group project?”</a:t>
            </a:r>
          </a:p>
        </p:txBody>
      </p:sp>
    </p:spTree>
    <p:extLst>
      <p:ext uri="{BB962C8B-B14F-4D97-AF65-F5344CB8AC3E}">
        <p14:creationId xmlns:p14="http://schemas.microsoft.com/office/powerpoint/2010/main" val="151076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69F8-A3E1-1C4C-9369-DFDF8AE8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FE5B-8F64-5140-99DF-F3B09538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Let’s review our answers together, and discuss how we classified each of these examples.</a:t>
            </a:r>
          </a:p>
        </p:txBody>
      </p:sp>
    </p:spTree>
    <p:extLst>
      <p:ext uri="{BB962C8B-B14F-4D97-AF65-F5344CB8AC3E}">
        <p14:creationId xmlns:p14="http://schemas.microsoft.com/office/powerpoint/2010/main" val="412428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6482AD34-0B65-4BE6-9662-F3DFC265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81075"/>
            <a:ext cx="5761038" cy="550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dirty="0"/>
              <a:t>On a sticky note, finish the sentence</a:t>
            </a:r>
          </a:p>
          <a:p>
            <a:pPr algn="ctr" eaLnBrk="1" hangingPunct="1">
              <a:defRPr/>
            </a:pPr>
            <a:endParaRPr lang="en-GB" altLang="en-US" sz="4400" dirty="0"/>
          </a:p>
          <a:p>
            <a:pPr algn="ctr" eaLnBrk="1" hangingPunct="1">
              <a:defRPr/>
            </a:pPr>
            <a:r>
              <a:rPr lang="en-GB" altLang="en-US" sz="4400" dirty="0"/>
              <a:t> </a:t>
            </a:r>
            <a:r>
              <a:rPr lang="en-GB" altLang="en-US" sz="4400" i="1" dirty="0"/>
              <a:t>“We can challenge bias by...”</a:t>
            </a:r>
          </a:p>
          <a:p>
            <a:pPr algn="ctr" eaLnBrk="1" hangingPunct="1">
              <a:defRPr/>
            </a:pPr>
            <a:endParaRPr lang="en-GB" altLang="en-US" sz="4400" i="1" dirty="0"/>
          </a:p>
          <a:p>
            <a:pPr algn="ctr" eaLnBrk="1" hangingPunct="1">
              <a:defRPr/>
            </a:pPr>
            <a:r>
              <a:rPr lang="en-GB" altLang="en-US" sz="4400" i="1" dirty="0"/>
              <a:t>We will stick these up on the board.</a:t>
            </a:r>
          </a:p>
        </p:txBody>
      </p:sp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D328CE07-7215-4674-A6F9-A21F403BA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15888"/>
            <a:ext cx="8496300" cy="1009650"/>
          </a:xfrm>
        </p:spPr>
        <p:txBody>
          <a:bodyPr/>
          <a:lstStyle/>
          <a:p>
            <a:r>
              <a:rPr lang="en-GB" altLang="en-US" u="sng" dirty="0"/>
              <a:t>Reflect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A4DA-3E32-462A-8594-361CCD0E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F0502020204030204" pitchFamily="34" charset="0"/>
                <a:cs typeface="Berlin Sans FB Demi" panose="020F0502020204030204" pitchFamily="34" charset="0"/>
              </a:rPr>
              <a:t>Let’s Get Started!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B383-FD75-4CA3-8EB9-FEC5FED2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How do you define bias? What is it?</a:t>
            </a:r>
          </a:p>
          <a:p>
            <a:pPr algn="ctr"/>
            <a:r>
              <a:rPr lang="en-US" sz="2800" dirty="0"/>
              <a:t>Take a moment to think about your own definition, then turn and share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42910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10A8-28AE-4827-8E80-E07BE910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Bias: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C53E-C518-416D-84E8-2BE5BEB1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74074"/>
            <a:ext cx="7200900" cy="2883726"/>
          </a:xfrm>
        </p:spPr>
        <p:txBody>
          <a:bodyPr>
            <a:normAutofit/>
          </a:bodyPr>
          <a:lstStyle/>
          <a:p>
            <a:r>
              <a:rPr lang="en-US" b="1" dirty="0"/>
              <a:t>Bias is: </a:t>
            </a:r>
            <a:r>
              <a:rPr lang="en-US" sz="3000" dirty="0"/>
              <a:t>a strong inclination of the mind, or a preconceived opinion about something or someone.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2250" dirty="0"/>
              <a:t>Note: bias can be favorable or unfavorable.</a:t>
            </a:r>
          </a:p>
        </p:txBody>
      </p:sp>
    </p:spTree>
    <p:extLst>
      <p:ext uri="{BB962C8B-B14F-4D97-AF65-F5344CB8AC3E}">
        <p14:creationId xmlns:p14="http://schemas.microsoft.com/office/powerpoint/2010/main" val="350182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F48E-5647-4F8F-8D78-912697F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Why Is It Important to Think About 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C688-FA7B-4113-9AD8-660B1188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019947"/>
            <a:ext cx="7200900" cy="2593278"/>
          </a:xfrm>
        </p:spPr>
        <p:txBody>
          <a:bodyPr>
            <a:normAutofit/>
          </a:bodyPr>
          <a:lstStyle/>
          <a:p>
            <a:r>
              <a:rPr lang="en-US" sz="2250" dirty="0"/>
              <a:t>Bias affects our lives in multiple ways</a:t>
            </a:r>
          </a:p>
          <a:p>
            <a:r>
              <a:rPr lang="en-US" sz="2250" dirty="0"/>
              <a:t>We are sometimes the subjects of bias</a:t>
            </a:r>
          </a:p>
          <a:p>
            <a:r>
              <a:rPr lang="en-US" sz="2250" dirty="0"/>
              <a:t>We are sometimes the perpetrators of bias</a:t>
            </a:r>
          </a:p>
          <a:p>
            <a:r>
              <a:rPr lang="en-US" sz="2250" dirty="0"/>
              <a:t>Our biases have been formed by our experiences, our upbringing, and the multiple influences around us (media, community, friends, etc.)</a:t>
            </a:r>
          </a:p>
        </p:txBody>
      </p:sp>
    </p:spTree>
    <p:extLst>
      <p:ext uri="{BB962C8B-B14F-4D97-AF65-F5344CB8AC3E}">
        <p14:creationId xmlns:p14="http://schemas.microsoft.com/office/powerpoint/2010/main" val="216891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8158-9B37-4D40-9E23-2A63DD6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Quick 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BEE6-DCC4-4CE3-8915-8CF1361AA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Do you have bias? Think deeply about this question, and then take a few minutes to write a brief journal response. What biases might you have? How do you think these biases were formed?</a:t>
            </a:r>
          </a:p>
        </p:txBody>
      </p:sp>
    </p:spTree>
    <p:extLst>
      <p:ext uri="{BB962C8B-B14F-4D97-AF65-F5344CB8AC3E}">
        <p14:creationId xmlns:p14="http://schemas.microsoft.com/office/powerpoint/2010/main" val="239199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F48E-5647-4F8F-8D78-912697F9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25" b="1" dirty="0">
                <a:solidFill>
                  <a:schemeClr val="tx2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Why Is It Important to Think About 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C688-FA7B-4113-9AD8-660B1188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019947"/>
            <a:ext cx="7200900" cy="22378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Bias harms other people, particularly marginalized and oppressed people</a:t>
            </a:r>
          </a:p>
          <a:p>
            <a:endParaRPr lang="en-US" sz="2250" dirty="0"/>
          </a:p>
          <a:p>
            <a:pPr marL="0" indent="0" algn="ctr">
              <a:buNone/>
            </a:pPr>
            <a:r>
              <a:rPr lang="en-US" dirty="0"/>
              <a:t>🧠 </a:t>
            </a:r>
            <a:r>
              <a:rPr lang="en-US" i="1" dirty="0"/>
              <a:t>Have you ever seen someone left out unfairly?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483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C8AF-5B2A-4A6C-84F0-2D430DF8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Who Are Students of Determination?</a:t>
            </a:r>
            <a:br>
              <a:rPr lang="en-US" sz="4000" b="1" dirty="0"/>
            </a:br>
            <a:endParaRPr lang="en-US" sz="4125" b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A69B-1FAF-43A5-9F55-5D37B75AB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These are students who might: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/>
              <a:t>Learn in a different way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/>
              <a:t>Use special tools (like a hearing aid or wheelchair)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/>
              <a:t>Need extra time or support in class</a:t>
            </a:r>
          </a:p>
          <a:p>
            <a:pPr marL="0" indent="0" algn="ctr">
              <a:buNone/>
            </a:pPr>
            <a:r>
              <a:rPr lang="en-US" dirty="0"/>
              <a:t>👍 Everyone learns differently—and that’s OK!</a:t>
            </a:r>
          </a:p>
        </p:txBody>
      </p:sp>
    </p:spTree>
    <p:extLst>
      <p:ext uri="{BB962C8B-B14F-4D97-AF65-F5344CB8AC3E}">
        <p14:creationId xmlns:p14="http://schemas.microsoft.com/office/powerpoint/2010/main" val="150011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D38C-5839-4EFB-AF7E-3F7E1500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Where Can Bias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2461-B09C-493B-980A-979A36B9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In the classroom: assuming a student of determination can't answer a hard question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At break: not inviting someone to play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/>
              <a:t>On group projects: giving someone the easiest task because we assume they can’t do more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👎 Bias creates unfairness and hurts feelings.</a:t>
            </a:r>
          </a:p>
        </p:txBody>
      </p:sp>
    </p:spTree>
    <p:extLst>
      <p:ext uri="{BB962C8B-B14F-4D97-AF65-F5344CB8AC3E}">
        <p14:creationId xmlns:p14="http://schemas.microsoft.com/office/powerpoint/2010/main" val="81151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DB15-6389-4BE5-8BBD-A517C694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What Does Inclusion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30C4-8EB6-42F2-96BE-CC6991736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Asking everyone to join in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Giving support so all students can succeed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Listening to everyone’s ideas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Respecting differences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💬 "Inclusion means making sure </a:t>
            </a:r>
            <a:r>
              <a:rPr lang="en-US" sz="2800" b="1" dirty="0"/>
              <a:t>everyone</a:t>
            </a:r>
            <a:r>
              <a:rPr lang="en-US" sz="2800" dirty="0"/>
              <a:t> feels like they belong."</a:t>
            </a:r>
          </a:p>
          <a:p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21782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b2b1f2-60e9-4873-a720-0da2f5bde98a">
      <UserInfo>
        <DisplayName/>
        <AccountId xsi:nil="true"/>
        <AccountType/>
      </UserInfo>
    </SharedWithUsers>
    <MediaLengthInSeconds xmlns="c219d832-1076-4c15-87a4-e4c3e333e237" xsi:nil="true"/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8" ma:contentTypeDescription="Create a new document." ma:contentTypeScope="" ma:versionID="1c3613fb02d12db5776802466d6ad969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414547edac6924887511b50a237710c2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CE402-7ED4-4E09-8140-9CF8C820F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E68F7-FC10-4004-8090-99727BA495D1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4b2b1f2-60e9-4873-a720-0da2f5bde98a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c219d832-1076-4c15-87a4-e4c3e333e237"/>
  </ds:schemaRefs>
</ds:datastoreItem>
</file>

<file path=customXml/itemProps3.xml><?xml version="1.0" encoding="utf-8"?>
<ds:datastoreItem xmlns:ds="http://schemas.openxmlformats.org/officeDocument/2006/customXml" ds:itemID="{42C9FEC8-BC95-4E1D-8D1A-05C19A67B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690</Words>
  <Application>Microsoft Office PowerPoint</Application>
  <PresentationFormat>On-screen Show (4:3)</PresentationFormat>
  <Paragraphs>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 Demi</vt:lpstr>
      <vt:lpstr>Calibri</vt:lpstr>
      <vt:lpstr>Century Gothic</vt:lpstr>
      <vt:lpstr>Office Theme</vt:lpstr>
      <vt:lpstr>PowerPoint Presentation</vt:lpstr>
      <vt:lpstr>Let’s Get Started!</vt:lpstr>
      <vt:lpstr>Bias:</vt:lpstr>
      <vt:lpstr>Why Is It Important to Think About Bias?</vt:lpstr>
      <vt:lpstr>Quick Reflection </vt:lpstr>
      <vt:lpstr>Why Is It Important to Think About Bias?</vt:lpstr>
      <vt:lpstr>Who Are Students of Determination? </vt:lpstr>
      <vt:lpstr>Where Can Bias Happen?</vt:lpstr>
      <vt:lpstr>What Does Inclusion Look Like?</vt:lpstr>
      <vt:lpstr>How Can We Be More Inclusive?</vt:lpstr>
      <vt:lpstr>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Daania Fazal</dc:creator>
  <cp:lastModifiedBy>Mona Mohamed Arshe</cp:lastModifiedBy>
  <cp:revision>42</cp:revision>
  <dcterms:created xsi:type="dcterms:W3CDTF">2019-10-22T12:13:08Z</dcterms:created>
  <dcterms:modified xsi:type="dcterms:W3CDTF">2025-04-29T03:13:16Z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  <property fmtid="{D5CDD505-2E9C-101B-9397-08002B2CF9AE}" pid="3" name="Order">
    <vt:r8>706100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