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71" r:id="rId3"/>
    <p:sldId id="270" r:id="rId4"/>
    <p:sldId id="306" r:id="rId5"/>
    <p:sldId id="290" r:id="rId6"/>
    <p:sldId id="285" r:id="rId7"/>
    <p:sldId id="266" r:id="rId8"/>
    <p:sldId id="283" r:id="rId9"/>
    <p:sldId id="296" r:id="rId10"/>
    <p:sldId id="293" r:id="rId11"/>
    <p:sldId id="308" r:id="rId12"/>
    <p:sldId id="311" r:id="rId13"/>
    <p:sldId id="31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D2CC"/>
    <a:srgbClr val="E8B012"/>
    <a:srgbClr val="61A8F6"/>
    <a:srgbClr val="0EA3F1"/>
    <a:srgbClr val="F0C23C"/>
    <a:srgbClr val="FF823C"/>
    <a:srgbClr val="53C281"/>
    <a:srgbClr val="FF5C5C"/>
    <a:srgbClr val="004E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41" autoAdjust="0"/>
    <p:restoredTop sz="94600"/>
  </p:normalViewPr>
  <p:slideViewPr>
    <p:cSldViewPr snapToGrid="0">
      <p:cViewPr>
        <p:scale>
          <a:sx n="64" d="100"/>
          <a:sy n="64" d="100"/>
        </p:scale>
        <p:origin x="968" y="6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906CA7-DDD1-48BF-9C1A-6F2546333239}" type="datetimeFigureOut">
              <a:rPr lang="en-GB" smtClean="0"/>
              <a:t>04/11/2024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132FA1-1298-40A6-BD32-4F796C4316D2}" type="slidenum">
              <a:rPr lang="en-GB" smtClean="0"/>
              <a:t>‹#›</a:t>
            </a:fld>
            <a:endParaRPr lang="en-GB"/>
          </a:p>
        </p:txBody>
      </p:sp>
    </p:spTree>
    <p:extLst>
      <p:ext uri="{BB962C8B-B14F-4D97-AF65-F5344CB8AC3E}">
        <p14:creationId xmlns:p14="http://schemas.microsoft.com/office/powerpoint/2010/main" val="365321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530EA379-7FAD-4B20-1A13-ECE7200AB2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1DCABCB7-ECFD-BE28-B6E9-658B361D85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6388" name="Slide Number Placeholder 3">
            <a:extLst>
              <a:ext uri="{FF2B5EF4-FFF2-40B4-BE49-F238E27FC236}">
                <a16:creationId xmlns:a16="http://schemas.microsoft.com/office/drawing/2014/main" id="{F95AB07B-D643-4C7D-6928-8114E68799B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0EE15CD-159C-E540-89B4-63E43909B0BE}" type="slidenum">
              <a:rPr lang="en-GB" altLang="en-US"/>
              <a:pPr>
                <a:spcBef>
                  <a:spcPct val="0"/>
                </a:spcBef>
              </a:pPr>
              <a:t>5</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CBA2C46F-DB9F-EDAA-6126-D88DF5A59E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2FE4051C-1B60-996C-0146-678D32F0EF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Ask delegates to offer examples, encourage debate and discussion</a:t>
            </a:r>
          </a:p>
        </p:txBody>
      </p:sp>
      <p:sp>
        <p:nvSpPr>
          <p:cNvPr id="18436" name="Slide Number Placeholder 3">
            <a:extLst>
              <a:ext uri="{FF2B5EF4-FFF2-40B4-BE49-F238E27FC236}">
                <a16:creationId xmlns:a16="http://schemas.microsoft.com/office/drawing/2014/main" id="{B3066862-95C3-CAA5-5AEA-8A7E3DDDA3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1B663CC-3641-8A44-8348-C11CA9AEB25E}" type="slidenum">
              <a:rPr lang="en-GB" altLang="en-US"/>
              <a:pPr>
                <a:spcBef>
                  <a:spcPct val="0"/>
                </a:spcBef>
              </a:pPr>
              <a:t>6</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2586F5E2-5DC3-E553-4FA3-5F1CDEF6DA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70F8BBC-2264-40A8-D220-387727B0128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Encourage delegates to think through the paritcular issues associated with different places, particularly the impact of cyberbullying</a:t>
            </a:r>
          </a:p>
        </p:txBody>
      </p:sp>
      <p:sp>
        <p:nvSpPr>
          <p:cNvPr id="20484" name="Slide Number Placeholder 3">
            <a:extLst>
              <a:ext uri="{FF2B5EF4-FFF2-40B4-BE49-F238E27FC236}">
                <a16:creationId xmlns:a16="http://schemas.microsoft.com/office/drawing/2014/main" id="{8164EA89-A54E-F149-FD44-01986D017B8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1B51FC6-DE9A-2F49-B6B9-A58FA97B0335}" type="slidenum">
              <a:rPr lang="en-GB" altLang="en-US"/>
              <a:pPr>
                <a:spcBef>
                  <a:spcPct val="0"/>
                </a:spcBef>
              </a:pPr>
              <a:t>7</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153569E7-D6E6-E47F-5506-66C7BEB8EB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9FCFE997-590C-7894-0D98-BF20CF8912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4580" name="Slide Number Placeholder 3">
            <a:extLst>
              <a:ext uri="{FF2B5EF4-FFF2-40B4-BE49-F238E27FC236}">
                <a16:creationId xmlns:a16="http://schemas.microsoft.com/office/drawing/2014/main" id="{A46AB259-84D2-3001-5F50-B1568C3B4E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598DF64-39DA-0C48-8BEE-CD2B4E5CAF8F}" type="slidenum">
              <a:rPr lang="en-GB" altLang="en-US"/>
              <a:pPr>
                <a:spcBef>
                  <a:spcPct val="0"/>
                </a:spcBef>
              </a:pPr>
              <a:t>8</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C7B1D7F7-D1DC-973F-F53C-255F043D45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38EFAD0B-2B4F-B3D5-D90D-35C5BE1EB46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Now we will look at the relationship between bullying and mental health. Research has shown that children who are bullied are more likely to suffer from mental health issues such as….</a:t>
            </a:r>
          </a:p>
        </p:txBody>
      </p:sp>
      <p:sp>
        <p:nvSpPr>
          <p:cNvPr id="31748" name="Slide Number Placeholder 3">
            <a:extLst>
              <a:ext uri="{FF2B5EF4-FFF2-40B4-BE49-F238E27FC236}">
                <a16:creationId xmlns:a16="http://schemas.microsoft.com/office/drawing/2014/main" id="{1AFE4596-03F0-1103-A998-FA82377A42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D5128FD-0154-0D4A-ADB7-434422FAE51A}" type="slidenum">
              <a:rPr lang="en-GB" altLang="en-US"/>
              <a:pPr>
                <a:spcBef>
                  <a:spcPct val="0"/>
                </a:spcBef>
              </a:pPr>
              <a:t>10</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896DC-9591-5EEA-3386-4ADB28735E3D}"/>
            </a:ext>
          </a:extLst>
        </p:cNvPr>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8AE683F6-8FC1-7D5F-D382-58C7A154FB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C15D08C-5054-9240-13F9-FB494DD7D4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Encourage delegates to think through the paritcular issues associated with different places, particularly the impact of cyberbullying</a:t>
            </a:r>
          </a:p>
        </p:txBody>
      </p:sp>
      <p:sp>
        <p:nvSpPr>
          <p:cNvPr id="20484" name="Slide Number Placeholder 3">
            <a:extLst>
              <a:ext uri="{FF2B5EF4-FFF2-40B4-BE49-F238E27FC236}">
                <a16:creationId xmlns:a16="http://schemas.microsoft.com/office/drawing/2014/main" id="{D4C73392-725F-900B-C1BA-22C5D2023D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1B51FC6-DE9A-2F49-B6B9-A58FA97B0335}" type="slidenum">
              <a:rPr lang="en-GB" altLang="en-US"/>
              <a:pPr>
                <a:spcBef>
                  <a:spcPct val="0"/>
                </a:spcBef>
              </a:pPr>
              <a:t>12</a:t>
            </a:fld>
            <a:endParaRPr lang="en-GB" altLang="en-US"/>
          </a:p>
        </p:txBody>
      </p:sp>
    </p:spTree>
    <p:extLst>
      <p:ext uri="{BB962C8B-B14F-4D97-AF65-F5344CB8AC3E}">
        <p14:creationId xmlns:p14="http://schemas.microsoft.com/office/powerpoint/2010/main" val="424866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3132FA1-1298-40A6-BD32-4F796C4316D2}" type="slidenum">
              <a:rPr lang="en-GB" smtClean="0"/>
              <a:t>13</a:t>
            </a:fld>
            <a:endParaRPr lang="en-GB"/>
          </a:p>
        </p:txBody>
      </p:sp>
    </p:spTree>
    <p:extLst>
      <p:ext uri="{BB962C8B-B14F-4D97-AF65-F5344CB8AC3E}">
        <p14:creationId xmlns:p14="http://schemas.microsoft.com/office/powerpoint/2010/main" val="2362701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4EF47CC-6DBA-4B45-AEB9-B69E150CF7EC}" type="datetimeFigureOut">
              <a:rPr lang="en-GB" smtClean="0"/>
              <a:t>04/11/2024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A19410-E317-4687-B494-36C889751FDF}" type="slidenum">
              <a:rPr lang="en-GB" smtClean="0"/>
              <a:t>‹#›</a:t>
            </a:fld>
            <a:endParaRPr lang="en-GB"/>
          </a:p>
        </p:txBody>
      </p:sp>
    </p:spTree>
    <p:extLst>
      <p:ext uri="{BB962C8B-B14F-4D97-AF65-F5344CB8AC3E}">
        <p14:creationId xmlns:p14="http://schemas.microsoft.com/office/powerpoint/2010/main" val="2119020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EF47CC-6DBA-4B45-AEB9-B69E150CF7EC}" type="datetimeFigureOut">
              <a:rPr lang="en-GB" smtClean="0"/>
              <a:t>04/11/2024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A19410-E317-4687-B494-36C889751FDF}" type="slidenum">
              <a:rPr lang="en-GB" smtClean="0"/>
              <a:t>‹#›</a:t>
            </a:fld>
            <a:endParaRPr lang="en-GB"/>
          </a:p>
        </p:txBody>
      </p:sp>
    </p:spTree>
    <p:extLst>
      <p:ext uri="{BB962C8B-B14F-4D97-AF65-F5344CB8AC3E}">
        <p14:creationId xmlns:p14="http://schemas.microsoft.com/office/powerpoint/2010/main" val="1145232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EF47CC-6DBA-4B45-AEB9-B69E150CF7EC}" type="datetimeFigureOut">
              <a:rPr lang="en-GB" smtClean="0"/>
              <a:t>04/11/2024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A19410-E317-4687-B494-36C889751FDF}" type="slidenum">
              <a:rPr lang="en-GB" smtClean="0"/>
              <a:t>‹#›</a:t>
            </a:fld>
            <a:endParaRPr lang="en-GB"/>
          </a:p>
        </p:txBody>
      </p:sp>
    </p:spTree>
    <p:extLst>
      <p:ext uri="{BB962C8B-B14F-4D97-AF65-F5344CB8AC3E}">
        <p14:creationId xmlns:p14="http://schemas.microsoft.com/office/powerpoint/2010/main" val="3986413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EF47CC-6DBA-4B45-AEB9-B69E150CF7EC}" type="datetimeFigureOut">
              <a:rPr lang="en-GB" smtClean="0"/>
              <a:t>04/11/2024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A19410-E317-4687-B494-36C889751FDF}" type="slidenum">
              <a:rPr lang="en-GB" smtClean="0"/>
              <a:t>‹#›</a:t>
            </a:fld>
            <a:endParaRPr lang="en-GB"/>
          </a:p>
        </p:txBody>
      </p:sp>
    </p:spTree>
    <p:extLst>
      <p:ext uri="{BB962C8B-B14F-4D97-AF65-F5344CB8AC3E}">
        <p14:creationId xmlns:p14="http://schemas.microsoft.com/office/powerpoint/2010/main" val="163711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EF47CC-6DBA-4B45-AEB9-B69E150CF7EC}" type="datetimeFigureOut">
              <a:rPr lang="en-GB" smtClean="0"/>
              <a:t>04/11/2024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A19410-E317-4687-B494-36C889751FDF}" type="slidenum">
              <a:rPr lang="en-GB" smtClean="0"/>
              <a:t>‹#›</a:t>
            </a:fld>
            <a:endParaRPr lang="en-GB"/>
          </a:p>
        </p:txBody>
      </p:sp>
    </p:spTree>
    <p:extLst>
      <p:ext uri="{BB962C8B-B14F-4D97-AF65-F5344CB8AC3E}">
        <p14:creationId xmlns:p14="http://schemas.microsoft.com/office/powerpoint/2010/main" val="798052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4EF47CC-6DBA-4B45-AEB9-B69E150CF7EC}" type="datetimeFigureOut">
              <a:rPr lang="en-GB" smtClean="0"/>
              <a:t>04/11/2024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A19410-E317-4687-B494-36C889751FDF}" type="slidenum">
              <a:rPr lang="en-GB" smtClean="0"/>
              <a:t>‹#›</a:t>
            </a:fld>
            <a:endParaRPr lang="en-GB"/>
          </a:p>
        </p:txBody>
      </p:sp>
    </p:spTree>
    <p:extLst>
      <p:ext uri="{BB962C8B-B14F-4D97-AF65-F5344CB8AC3E}">
        <p14:creationId xmlns:p14="http://schemas.microsoft.com/office/powerpoint/2010/main" val="2949428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4EF47CC-6DBA-4B45-AEB9-B69E150CF7EC}" type="datetimeFigureOut">
              <a:rPr lang="en-GB" smtClean="0"/>
              <a:t>04/11/2024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EA19410-E317-4687-B494-36C889751FDF}" type="slidenum">
              <a:rPr lang="en-GB" smtClean="0"/>
              <a:t>‹#›</a:t>
            </a:fld>
            <a:endParaRPr lang="en-GB"/>
          </a:p>
        </p:txBody>
      </p:sp>
    </p:spTree>
    <p:extLst>
      <p:ext uri="{BB962C8B-B14F-4D97-AF65-F5344CB8AC3E}">
        <p14:creationId xmlns:p14="http://schemas.microsoft.com/office/powerpoint/2010/main" val="3577607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4EF47CC-6DBA-4B45-AEB9-B69E150CF7EC}" type="datetimeFigureOut">
              <a:rPr lang="en-GB" smtClean="0"/>
              <a:t>04/11/2024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EA19410-E317-4687-B494-36C889751FDF}" type="slidenum">
              <a:rPr lang="en-GB" smtClean="0"/>
              <a:t>‹#›</a:t>
            </a:fld>
            <a:endParaRPr lang="en-GB"/>
          </a:p>
        </p:txBody>
      </p:sp>
    </p:spTree>
    <p:extLst>
      <p:ext uri="{BB962C8B-B14F-4D97-AF65-F5344CB8AC3E}">
        <p14:creationId xmlns:p14="http://schemas.microsoft.com/office/powerpoint/2010/main" val="3618804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EF47CC-6DBA-4B45-AEB9-B69E150CF7EC}" type="datetimeFigureOut">
              <a:rPr lang="en-GB" smtClean="0"/>
              <a:t>04/11/2024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EA19410-E317-4687-B494-36C889751FDF}" type="slidenum">
              <a:rPr lang="en-GB" smtClean="0"/>
              <a:t>‹#›</a:t>
            </a:fld>
            <a:endParaRPr lang="en-GB"/>
          </a:p>
        </p:txBody>
      </p:sp>
    </p:spTree>
    <p:extLst>
      <p:ext uri="{BB962C8B-B14F-4D97-AF65-F5344CB8AC3E}">
        <p14:creationId xmlns:p14="http://schemas.microsoft.com/office/powerpoint/2010/main" val="1610315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EF47CC-6DBA-4B45-AEB9-B69E150CF7EC}" type="datetimeFigureOut">
              <a:rPr lang="en-GB" smtClean="0"/>
              <a:t>04/11/2024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A19410-E317-4687-B494-36C889751FDF}" type="slidenum">
              <a:rPr lang="en-GB" smtClean="0"/>
              <a:t>‹#›</a:t>
            </a:fld>
            <a:endParaRPr lang="en-GB"/>
          </a:p>
        </p:txBody>
      </p:sp>
    </p:spTree>
    <p:extLst>
      <p:ext uri="{BB962C8B-B14F-4D97-AF65-F5344CB8AC3E}">
        <p14:creationId xmlns:p14="http://schemas.microsoft.com/office/powerpoint/2010/main" val="1399895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EF47CC-6DBA-4B45-AEB9-B69E150CF7EC}" type="datetimeFigureOut">
              <a:rPr lang="en-GB" smtClean="0"/>
              <a:t>04/11/2024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A19410-E317-4687-B494-36C889751FDF}" type="slidenum">
              <a:rPr lang="en-GB" smtClean="0"/>
              <a:t>‹#›</a:t>
            </a:fld>
            <a:endParaRPr lang="en-GB"/>
          </a:p>
        </p:txBody>
      </p:sp>
    </p:spTree>
    <p:extLst>
      <p:ext uri="{BB962C8B-B14F-4D97-AF65-F5344CB8AC3E}">
        <p14:creationId xmlns:p14="http://schemas.microsoft.com/office/powerpoint/2010/main" val="2642478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EF47CC-6DBA-4B45-AEB9-B69E150CF7EC}" type="datetimeFigureOut">
              <a:rPr lang="en-GB" smtClean="0"/>
              <a:t>04/11/2024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19410-E317-4687-B494-36C889751FDF}" type="slidenum">
              <a:rPr lang="en-GB" smtClean="0"/>
              <a:t>‹#›</a:t>
            </a:fld>
            <a:endParaRPr lang="en-GB"/>
          </a:p>
        </p:txBody>
      </p:sp>
    </p:spTree>
    <p:extLst>
      <p:ext uri="{BB962C8B-B14F-4D97-AF65-F5344CB8AC3E}">
        <p14:creationId xmlns:p14="http://schemas.microsoft.com/office/powerpoint/2010/main" val="3451881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9.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618A59-35A5-8C14-1A23-50EBD2093E1B}"/>
              </a:ext>
            </a:extLst>
          </p:cNvPr>
          <p:cNvPicPr>
            <a:picLocks noChangeAspect="1"/>
          </p:cNvPicPr>
          <p:nvPr/>
        </p:nvPicPr>
        <p:blipFill>
          <a:blip r:embed="rId2">
            <a:extLst>
              <a:ext uri="{28A0092B-C50C-407E-A947-70E740481C1C}">
                <a14:useLocalDpi xmlns:a14="http://schemas.microsoft.com/office/drawing/2010/main" val="0"/>
              </a:ext>
            </a:extLst>
          </a:blip>
          <a:srcRect t="4212"/>
          <a:stretch/>
        </p:blipFill>
        <p:spPr>
          <a:xfrm>
            <a:off x="1109272" y="0"/>
            <a:ext cx="11082728" cy="6858000"/>
          </a:xfrm>
          <a:prstGeom prst="rect">
            <a:avLst/>
          </a:prstGeom>
        </p:spPr>
      </p:pic>
      <p:pic>
        <p:nvPicPr>
          <p:cNvPr id="5" name="Picture 4">
            <a:extLst>
              <a:ext uri="{FF2B5EF4-FFF2-40B4-BE49-F238E27FC236}">
                <a16:creationId xmlns:a16="http://schemas.microsoft.com/office/drawing/2014/main" id="{448E967B-7C25-46AA-B6C7-9CB006A214B6}"/>
              </a:ext>
            </a:extLst>
          </p:cNvPr>
          <p:cNvPicPr>
            <a:picLocks noChangeAspect="1"/>
          </p:cNvPicPr>
          <p:nvPr/>
        </p:nvPicPr>
        <p:blipFill>
          <a:blip r:embed="rId3"/>
          <a:stretch>
            <a:fillRect/>
          </a:stretch>
        </p:blipFill>
        <p:spPr>
          <a:xfrm>
            <a:off x="-17797" y="4181402"/>
            <a:ext cx="6669602" cy="865707"/>
          </a:xfrm>
          <a:prstGeom prst="rect">
            <a:avLst/>
          </a:prstGeom>
        </p:spPr>
      </p:pic>
      <p:pic>
        <p:nvPicPr>
          <p:cNvPr id="6" name="Picture 5">
            <a:extLst>
              <a:ext uri="{FF2B5EF4-FFF2-40B4-BE49-F238E27FC236}">
                <a16:creationId xmlns:a16="http://schemas.microsoft.com/office/drawing/2014/main" id="{350C9140-8912-4AF5-82D3-6831F2A770A4}"/>
              </a:ext>
            </a:extLst>
          </p:cNvPr>
          <p:cNvPicPr>
            <a:picLocks noChangeAspect="1"/>
          </p:cNvPicPr>
          <p:nvPr/>
        </p:nvPicPr>
        <p:blipFill>
          <a:blip r:embed="rId4"/>
          <a:stretch>
            <a:fillRect/>
          </a:stretch>
        </p:blipFill>
        <p:spPr>
          <a:xfrm>
            <a:off x="-17797" y="5014039"/>
            <a:ext cx="6669602" cy="658425"/>
          </a:xfrm>
          <a:prstGeom prst="rect">
            <a:avLst/>
          </a:prstGeom>
        </p:spPr>
      </p:pic>
      <p:sp>
        <p:nvSpPr>
          <p:cNvPr id="17" name="TextBox 16">
            <a:extLst>
              <a:ext uri="{FF2B5EF4-FFF2-40B4-BE49-F238E27FC236}">
                <a16:creationId xmlns:a16="http://schemas.microsoft.com/office/drawing/2014/main" id="{51253BEB-13B2-47E7-A03B-A68A12B1D682}"/>
              </a:ext>
            </a:extLst>
          </p:cNvPr>
          <p:cNvSpPr txBox="1"/>
          <p:nvPr/>
        </p:nvSpPr>
        <p:spPr>
          <a:xfrm>
            <a:off x="1109272" y="4243407"/>
            <a:ext cx="6094070" cy="769441"/>
          </a:xfrm>
          <a:prstGeom prst="rect">
            <a:avLst/>
          </a:prstGeom>
          <a:noFill/>
        </p:spPr>
        <p:txBody>
          <a:bodyPr wrap="square">
            <a:spAutoFit/>
          </a:bodyPr>
          <a:lstStyle/>
          <a:p>
            <a:r>
              <a:rPr lang="en-US" sz="4400" dirty="0">
                <a:solidFill>
                  <a:schemeClr val="bg1">
                    <a:lumMod val="95000"/>
                  </a:schemeClr>
                </a:solidFill>
              </a:rPr>
              <a:t>ASCS </a:t>
            </a:r>
            <a:r>
              <a:rPr lang="en-US" sz="4400" dirty="0" err="1">
                <a:solidFill>
                  <a:schemeClr val="bg1">
                    <a:lumMod val="95000"/>
                  </a:schemeClr>
                </a:solidFill>
              </a:rPr>
              <a:t>Nad</a:t>
            </a:r>
            <a:r>
              <a:rPr lang="en-US" sz="4400" dirty="0">
                <a:solidFill>
                  <a:schemeClr val="bg1">
                    <a:lumMod val="95000"/>
                  </a:schemeClr>
                </a:solidFill>
              </a:rPr>
              <a:t> Al Sheba</a:t>
            </a:r>
          </a:p>
        </p:txBody>
      </p:sp>
      <p:sp>
        <p:nvSpPr>
          <p:cNvPr id="18" name="TextBox 17">
            <a:extLst>
              <a:ext uri="{FF2B5EF4-FFF2-40B4-BE49-F238E27FC236}">
                <a16:creationId xmlns:a16="http://schemas.microsoft.com/office/drawing/2014/main" id="{9C92FD24-F0FF-4C6B-98C0-680C927AC304}"/>
              </a:ext>
            </a:extLst>
          </p:cNvPr>
          <p:cNvSpPr txBox="1"/>
          <p:nvPr/>
        </p:nvSpPr>
        <p:spPr>
          <a:xfrm>
            <a:off x="269969" y="5047109"/>
            <a:ext cx="6094070" cy="523220"/>
          </a:xfrm>
          <a:prstGeom prst="rect">
            <a:avLst/>
          </a:prstGeom>
          <a:noFill/>
        </p:spPr>
        <p:txBody>
          <a:bodyPr wrap="square">
            <a:spAutoFit/>
          </a:bodyPr>
          <a:lstStyle/>
          <a:p>
            <a:pPr algn="ctr"/>
            <a:r>
              <a:rPr lang="en-US" sz="2800" b="1" dirty="0">
                <a:solidFill>
                  <a:schemeClr val="bg1"/>
                </a:solidFill>
                <a:latin typeface="Century Gothic" panose="020B0502020202020204" pitchFamily="34" charset="0"/>
              </a:rPr>
              <a:t>Bullying Impacts Everyone</a:t>
            </a:r>
          </a:p>
        </p:txBody>
      </p:sp>
      <p:pic>
        <p:nvPicPr>
          <p:cNvPr id="12" name="Picture 11">
            <a:extLst>
              <a:ext uri="{FF2B5EF4-FFF2-40B4-BE49-F238E27FC236}">
                <a16:creationId xmlns:a16="http://schemas.microsoft.com/office/drawing/2014/main" id="{5027AA15-BAF3-41BB-B9F1-2683B3A0DC31}"/>
              </a:ext>
            </a:extLst>
          </p:cNvPr>
          <p:cNvPicPr>
            <a:picLocks noChangeAspect="1"/>
          </p:cNvPicPr>
          <p:nvPr/>
        </p:nvPicPr>
        <p:blipFill>
          <a:blip r:embed="rId5"/>
          <a:stretch>
            <a:fillRect/>
          </a:stretch>
        </p:blipFill>
        <p:spPr>
          <a:xfrm>
            <a:off x="857317" y="845320"/>
            <a:ext cx="2666171" cy="1597686"/>
          </a:xfrm>
          <a:prstGeom prst="rect">
            <a:avLst/>
          </a:prstGeom>
        </p:spPr>
      </p:pic>
    </p:spTree>
    <p:extLst>
      <p:ext uri="{BB962C8B-B14F-4D97-AF65-F5344CB8AC3E}">
        <p14:creationId xmlns:p14="http://schemas.microsoft.com/office/powerpoint/2010/main" val="1169446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E42F08CC-D6EB-1E51-B79A-E6E1A08B733B}"/>
              </a:ext>
            </a:extLst>
          </p:cNvPr>
          <p:cNvSpPr>
            <a:spLocks noGrp="1"/>
          </p:cNvSpPr>
          <p:nvPr>
            <p:ph type="title"/>
          </p:nvPr>
        </p:nvSpPr>
        <p:spPr/>
        <p:txBody>
          <a:bodyPr/>
          <a:lstStyle/>
          <a:p>
            <a:pPr algn="l" eaLnBrk="1" hangingPunct="1"/>
            <a:r>
              <a:rPr lang="en-GB" altLang="en-US" sz="3200" b="1">
                <a:solidFill>
                  <a:srgbClr val="231F73"/>
                </a:solidFill>
                <a:latin typeface="Verdana" panose="020B0604030504040204" pitchFamily="34" charset="0"/>
              </a:rPr>
              <a:t>Impact of bullying on mental health</a:t>
            </a:r>
          </a:p>
        </p:txBody>
      </p:sp>
      <p:sp>
        <p:nvSpPr>
          <p:cNvPr id="7" name="Oval 6">
            <a:extLst>
              <a:ext uri="{FF2B5EF4-FFF2-40B4-BE49-F238E27FC236}">
                <a16:creationId xmlns:a16="http://schemas.microsoft.com/office/drawing/2014/main" id="{DE52FEDD-B792-A745-0E81-54F58C7AD828}"/>
              </a:ext>
            </a:extLst>
          </p:cNvPr>
          <p:cNvSpPr/>
          <p:nvPr/>
        </p:nvSpPr>
        <p:spPr>
          <a:xfrm>
            <a:off x="1905001" y="2590801"/>
            <a:ext cx="2174875" cy="2112963"/>
          </a:xfrm>
          <a:prstGeom prst="ellipse">
            <a:avLst/>
          </a:prstGeom>
          <a:solidFill>
            <a:schemeClr val="accent1">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300" b="1" dirty="0">
                <a:solidFill>
                  <a:srgbClr val="231F73"/>
                </a:solidFill>
                <a:latin typeface="Verdana" pitchFamily="34" charset="0"/>
              </a:rPr>
              <a:t>Bullying</a:t>
            </a:r>
          </a:p>
        </p:txBody>
      </p:sp>
      <p:sp>
        <p:nvSpPr>
          <p:cNvPr id="9" name="Oval 8">
            <a:extLst>
              <a:ext uri="{FF2B5EF4-FFF2-40B4-BE49-F238E27FC236}">
                <a16:creationId xmlns:a16="http://schemas.microsoft.com/office/drawing/2014/main" id="{B1CC3BF5-A1BA-34B7-40D9-BA7F84C90DC8}"/>
              </a:ext>
            </a:extLst>
          </p:cNvPr>
          <p:cNvSpPr/>
          <p:nvPr/>
        </p:nvSpPr>
        <p:spPr>
          <a:xfrm>
            <a:off x="8228672" y="2524988"/>
            <a:ext cx="2105025" cy="2112963"/>
          </a:xfrm>
          <a:prstGeom prst="ellipse">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300" b="1" dirty="0">
                <a:solidFill>
                  <a:srgbClr val="231F73"/>
                </a:solidFill>
              </a:rPr>
              <a:t>Mental health</a:t>
            </a:r>
          </a:p>
        </p:txBody>
      </p:sp>
      <p:sp>
        <p:nvSpPr>
          <p:cNvPr id="8" name="Right Arrow 7">
            <a:extLst>
              <a:ext uri="{FF2B5EF4-FFF2-40B4-BE49-F238E27FC236}">
                <a16:creationId xmlns:a16="http://schemas.microsoft.com/office/drawing/2014/main" id="{1114B8D8-C240-97B2-5B23-5A35D0FF48B3}"/>
              </a:ext>
            </a:extLst>
          </p:cNvPr>
          <p:cNvSpPr/>
          <p:nvPr/>
        </p:nvSpPr>
        <p:spPr>
          <a:xfrm>
            <a:off x="5214937" y="3288333"/>
            <a:ext cx="2241550" cy="638175"/>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726" name="TextBox 11">
            <a:extLst>
              <a:ext uri="{FF2B5EF4-FFF2-40B4-BE49-F238E27FC236}">
                <a16:creationId xmlns:a16="http://schemas.microsoft.com/office/drawing/2014/main" id="{01013457-C7EB-D966-8FC7-18FD9DA396C2}"/>
              </a:ext>
            </a:extLst>
          </p:cNvPr>
          <p:cNvSpPr txBox="1">
            <a:spLocks noChangeArrowheads="1"/>
          </p:cNvSpPr>
          <p:nvPr/>
        </p:nvSpPr>
        <p:spPr bwMode="auto">
          <a:xfrm>
            <a:off x="10013080" y="1534387"/>
            <a:ext cx="13810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000">
                <a:solidFill>
                  <a:srgbClr val="231F73"/>
                </a:solidFill>
                <a:latin typeface="Verdana" panose="020B0604030504040204" pitchFamily="34" charset="0"/>
              </a:rPr>
              <a:t>Anxiety</a:t>
            </a:r>
          </a:p>
        </p:txBody>
      </p:sp>
      <p:sp>
        <p:nvSpPr>
          <p:cNvPr id="30727" name="TextBox 12">
            <a:extLst>
              <a:ext uri="{FF2B5EF4-FFF2-40B4-BE49-F238E27FC236}">
                <a16:creationId xmlns:a16="http://schemas.microsoft.com/office/drawing/2014/main" id="{68015BA7-D47E-2A5A-E916-01FF2C0AA278}"/>
              </a:ext>
            </a:extLst>
          </p:cNvPr>
          <p:cNvSpPr txBox="1">
            <a:spLocks noChangeArrowheads="1"/>
          </p:cNvSpPr>
          <p:nvPr/>
        </p:nvSpPr>
        <p:spPr bwMode="auto">
          <a:xfrm>
            <a:off x="7189704" y="1381987"/>
            <a:ext cx="17866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000" dirty="0">
                <a:solidFill>
                  <a:srgbClr val="231F73"/>
                </a:solidFill>
                <a:latin typeface="Verdana" panose="020B0604030504040204" pitchFamily="34" charset="0"/>
              </a:rPr>
              <a:t>Depression</a:t>
            </a:r>
          </a:p>
        </p:txBody>
      </p:sp>
      <p:sp>
        <p:nvSpPr>
          <p:cNvPr id="30728" name="TextBox 13">
            <a:extLst>
              <a:ext uri="{FF2B5EF4-FFF2-40B4-BE49-F238E27FC236}">
                <a16:creationId xmlns:a16="http://schemas.microsoft.com/office/drawing/2014/main" id="{DC3989DB-B45F-BC36-BDFA-768DEA5F34ED}"/>
              </a:ext>
            </a:extLst>
          </p:cNvPr>
          <p:cNvSpPr txBox="1">
            <a:spLocks noChangeArrowheads="1"/>
          </p:cNvSpPr>
          <p:nvPr/>
        </p:nvSpPr>
        <p:spPr bwMode="auto">
          <a:xfrm>
            <a:off x="10407838" y="4863376"/>
            <a:ext cx="14720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000">
                <a:solidFill>
                  <a:srgbClr val="231F73"/>
                </a:solidFill>
                <a:latin typeface="Verdana" panose="020B0604030504040204" pitchFamily="34" charset="0"/>
              </a:rPr>
              <a:t>Self-harm</a:t>
            </a:r>
          </a:p>
        </p:txBody>
      </p:sp>
      <p:sp>
        <p:nvSpPr>
          <p:cNvPr id="30729" name="TextBox 14">
            <a:extLst>
              <a:ext uri="{FF2B5EF4-FFF2-40B4-BE49-F238E27FC236}">
                <a16:creationId xmlns:a16="http://schemas.microsoft.com/office/drawing/2014/main" id="{22978C26-1E7F-4668-ABAB-320BC73FFB25}"/>
              </a:ext>
            </a:extLst>
          </p:cNvPr>
          <p:cNvSpPr txBox="1">
            <a:spLocks noChangeArrowheads="1"/>
          </p:cNvSpPr>
          <p:nvPr/>
        </p:nvSpPr>
        <p:spPr bwMode="auto">
          <a:xfrm>
            <a:off x="6956802" y="5115788"/>
            <a:ext cx="180844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000">
                <a:solidFill>
                  <a:srgbClr val="231F73"/>
                </a:solidFill>
                <a:latin typeface="Verdana" panose="020B0604030504040204" pitchFamily="34" charset="0"/>
              </a:rPr>
              <a:t>Suicidal thoughts</a:t>
            </a:r>
          </a:p>
        </p:txBody>
      </p:sp>
      <p:sp>
        <p:nvSpPr>
          <p:cNvPr id="30730" name="TextBox 15">
            <a:extLst>
              <a:ext uri="{FF2B5EF4-FFF2-40B4-BE49-F238E27FC236}">
                <a16:creationId xmlns:a16="http://schemas.microsoft.com/office/drawing/2014/main" id="{EEA57D61-EE3C-C728-57C5-70D52F14667A}"/>
              </a:ext>
            </a:extLst>
          </p:cNvPr>
          <p:cNvSpPr txBox="1">
            <a:spLocks noChangeArrowheads="1"/>
          </p:cNvSpPr>
          <p:nvPr/>
        </p:nvSpPr>
        <p:spPr bwMode="auto">
          <a:xfrm>
            <a:off x="9242084" y="5725388"/>
            <a:ext cx="14265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000">
                <a:solidFill>
                  <a:srgbClr val="231F73"/>
                </a:solidFill>
                <a:latin typeface="Verdana" panose="020B0604030504040204" pitchFamily="34" charset="0"/>
              </a:rPr>
              <a:t>Self-esteem</a:t>
            </a:r>
          </a:p>
        </p:txBody>
      </p:sp>
      <p:cxnSp>
        <p:nvCxnSpPr>
          <p:cNvPr id="17" name="Straight Arrow Connector 16">
            <a:extLst>
              <a:ext uri="{FF2B5EF4-FFF2-40B4-BE49-F238E27FC236}">
                <a16:creationId xmlns:a16="http://schemas.microsoft.com/office/drawing/2014/main" id="{B1F720A1-EBB9-AE4E-14B9-5279D5ECB817}"/>
              </a:ext>
            </a:extLst>
          </p:cNvPr>
          <p:cNvCxnSpPr/>
          <p:nvPr/>
        </p:nvCxnSpPr>
        <p:spPr>
          <a:xfrm flipH="1">
            <a:off x="8228671" y="4353787"/>
            <a:ext cx="503238" cy="6492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E2A6819-D7CC-52CC-3162-F496D563A735}"/>
              </a:ext>
            </a:extLst>
          </p:cNvPr>
          <p:cNvCxnSpPr/>
          <p:nvPr/>
        </p:nvCxnSpPr>
        <p:spPr>
          <a:xfrm>
            <a:off x="10197172" y="4177576"/>
            <a:ext cx="582613" cy="7000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8A2D1A2-F662-49A4-0249-9CE11E9A027C}"/>
              </a:ext>
            </a:extLst>
          </p:cNvPr>
          <p:cNvCxnSpPr/>
          <p:nvPr/>
        </p:nvCxnSpPr>
        <p:spPr>
          <a:xfrm flipV="1">
            <a:off x="9981271" y="2143988"/>
            <a:ext cx="363538" cy="6127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4902E78-A52D-261C-5FED-E37C7FA2BB10}"/>
              </a:ext>
            </a:extLst>
          </p:cNvPr>
          <p:cNvCxnSpPr/>
          <p:nvPr/>
        </p:nvCxnSpPr>
        <p:spPr>
          <a:xfrm>
            <a:off x="9592335" y="4810988"/>
            <a:ext cx="452437" cy="7842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96DF70D-7634-6B4A-B2B1-852DA25F005A}"/>
              </a:ext>
            </a:extLst>
          </p:cNvPr>
          <p:cNvCxnSpPr>
            <a:endCxn id="30727" idx="2"/>
          </p:cNvCxnSpPr>
          <p:nvPr/>
        </p:nvCxnSpPr>
        <p:spPr>
          <a:xfrm flipH="1" flipV="1">
            <a:off x="8083045" y="1782097"/>
            <a:ext cx="617114" cy="93974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736" name="Rectangle 24">
            <a:extLst>
              <a:ext uri="{FF2B5EF4-FFF2-40B4-BE49-F238E27FC236}">
                <a16:creationId xmlns:a16="http://schemas.microsoft.com/office/drawing/2014/main" id="{C20E4D5B-83CA-0F91-DB22-608EE8C95124}"/>
              </a:ext>
            </a:extLst>
          </p:cNvPr>
          <p:cNvSpPr>
            <a:spLocks noChangeArrowheads="1"/>
          </p:cNvSpPr>
          <p:nvPr/>
        </p:nvSpPr>
        <p:spPr bwMode="auto">
          <a:xfrm>
            <a:off x="345927" y="4975914"/>
            <a:ext cx="642808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000" i="1" dirty="0">
                <a:solidFill>
                  <a:srgbClr val="231F73"/>
                </a:solidFill>
                <a:latin typeface="Verdana" panose="020B0604030504040204" pitchFamily="34" charset="0"/>
              </a:rPr>
              <a:t>“[Bullying] wears down their confidence, their self-esteem, until they’re quite depressed, low.  And also it leaves them feeling very isolated.  Which is why people don’t reach out for help with bullying.”</a:t>
            </a:r>
            <a:endParaRPr lang="en-GB" altLang="en-US" sz="2000" dirty="0">
              <a:solidFill>
                <a:srgbClr val="231F73"/>
              </a:solidFill>
              <a:latin typeface="Verdana" panose="020B0604030504040204" pitchFamily="34" charset="0"/>
            </a:endParaRPr>
          </a:p>
        </p:txBody>
      </p:sp>
      <p:sp>
        <p:nvSpPr>
          <p:cNvPr id="30737" name="TextBox 25">
            <a:extLst>
              <a:ext uri="{FF2B5EF4-FFF2-40B4-BE49-F238E27FC236}">
                <a16:creationId xmlns:a16="http://schemas.microsoft.com/office/drawing/2014/main" id="{5F46C317-1122-0603-FEAC-E03D2101D756}"/>
              </a:ext>
            </a:extLst>
          </p:cNvPr>
          <p:cNvSpPr txBox="1">
            <a:spLocks noChangeArrowheads="1"/>
          </p:cNvSpPr>
          <p:nvPr/>
        </p:nvSpPr>
        <p:spPr bwMode="auto">
          <a:xfrm>
            <a:off x="1676621" y="1978824"/>
            <a:ext cx="20656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000" dirty="0">
                <a:solidFill>
                  <a:srgbClr val="231F73"/>
                </a:solidFill>
                <a:latin typeface="Verdana" panose="020B0604030504040204" pitchFamily="34" charset="0"/>
              </a:rPr>
              <a:t>Being bullied</a:t>
            </a:r>
          </a:p>
        </p:txBody>
      </p:sp>
      <p:sp>
        <p:nvSpPr>
          <p:cNvPr id="30738" name="TextBox 28">
            <a:extLst>
              <a:ext uri="{FF2B5EF4-FFF2-40B4-BE49-F238E27FC236}">
                <a16:creationId xmlns:a16="http://schemas.microsoft.com/office/drawing/2014/main" id="{C997CAE2-3BD6-138A-A37D-B9E59430006E}"/>
              </a:ext>
            </a:extLst>
          </p:cNvPr>
          <p:cNvSpPr txBox="1">
            <a:spLocks noChangeArrowheads="1"/>
          </p:cNvSpPr>
          <p:nvPr/>
        </p:nvSpPr>
        <p:spPr bwMode="auto">
          <a:xfrm>
            <a:off x="3768789" y="2102610"/>
            <a:ext cx="206368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000" dirty="0">
                <a:solidFill>
                  <a:srgbClr val="231F73"/>
                </a:solidFill>
                <a:latin typeface="Verdana" panose="020B0604030504040204" pitchFamily="34" charset="0"/>
              </a:rPr>
              <a:t>Bullying others</a:t>
            </a:r>
          </a:p>
        </p:txBody>
      </p:sp>
      <p:cxnSp>
        <p:nvCxnSpPr>
          <p:cNvPr id="28" name="Straight Arrow Connector 27">
            <a:extLst>
              <a:ext uri="{FF2B5EF4-FFF2-40B4-BE49-F238E27FC236}">
                <a16:creationId xmlns:a16="http://schemas.microsoft.com/office/drawing/2014/main" id="{2BD7626B-C301-3FA0-7F07-C11A0A0C7863}"/>
              </a:ext>
            </a:extLst>
          </p:cNvPr>
          <p:cNvCxnSpPr/>
          <p:nvPr/>
        </p:nvCxnSpPr>
        <p:spPr>
          <a:xfrm>
            <a:off x="2640014" y="2444751"/>
            <a:ext cx="142875" cy="69691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9869098-4DF5-945E-DAF6-C25D782CB564}"/>
              </a:ext>
            </a:extLst>
          </p:cNvPr>
          <p:cNvCxnSpPr/>
          <p:nvPr/>
        </p:nvCxnSpPr>
        <p:spPr>
          <a:xfrm flipH="1">
            <a:off x="3276600" y="2743200"/>
            <a:ext cx="566738" cy="59213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AEC3D228-071C-7C7A-71DD-A82A7B20FD93}"/>
              </a:ext>
            </a:extLst>
          </p:cNvPr>
          <p:cNvSpPr/>
          <p:nvPr/>
        </p:nvSpPr>
        <p:spPr>
          <a:xfrm>
            <a:off x="218661" y="115888"/>
            <a:ext cx="11807687" cy="6597650"/>
          </a:xfrm>
          <a:prstGeom prst="rect">
            <a:avLst/>
          </a:prstGeom>
          <a:noFill/>
          <a:ln w="38100">
            <a:solidFill>
              <a:srgbClr val="00938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chemeClr val="accent5">
                    <a:lumMod val="75000"/>
                  </a:schemeClr>
                </a:solidFill>
              </a:l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983230" y="553584"/>
            <a:ext cx="6709910" cy="659009"/>
          </a:xfrm>
          <a:prstGeom prst="rect">
            <a:avLst/>
          </a:prstGeom>
        </p:spPr>
      </p:pic>
      <p:pic>
        <p:nvPicPr>
          <p:cNvPr id="6" name="Picture 5"/>
          <p:cNvPicPr>
            <a:picLocks noChangeAspect="1"/>
          </p:cNvPicPr>
          <p:nvPr/>
        </p:nvPicPr>
        <p:blipFill>
          <a:blip r:embed="rId3"/>
          <a:stretch>
            <a:fillRect/>
          </a:stretch>
        </p:blipFill>
        <p:spPr>
          <a:xfrm>
            <a:off x="521970" y="1934527"/>
            <a:ext cx="1638300" cy="1914525"/>
          </a:xfrm>
          <a:prstGeom prst="rect">
            <a:avLst/>
          </a:prstGeom>
        </p:spPr>
      </p:pic>
      <p:pic>
        <p:nvPicPr>
          <p:cNvPr id="7" name="Picture 6"/>
          <p:cNvPicPr>
            <a:picLocks noChangeAspect="1"/>
          </p:cNvPicPr>
          <p:nvPr/>
        </p:nvPicPr>
        <p:blipFill>
          <a:blip r:embed="rId4"/>
          <a:stretch>
            <a:fillRect/>
          </a:stretch>
        </p:blipFill>
        <p:spPr>
          <a:xfrm>
            <a:off x="2486977" y="1934527"/>
            <a:ext cx="1685925" cy="1924050"/>
          </a:xfrm>
          <a:prstGeom prst="rect">
            <a:avLst/>
          </a:prstGeom>
        </p:spPr>
      </p:pic>
      <p:pic>
        <p:nvPicPr>
          <p:cNvPr id="8" name="Picture 7"/>
          <p:cNvPicPr>
            <a:picLocks noChangeAspect="1"/>
          </p:cNvPicPr>
          <p:nvPr/>
        </p:nvPicPr>
        <p:blipFill>
          <a:blip r:embed="rId5"/>
          <a:stretch>
            <a:fillRect/>
          </a:stretch>
        </p:blipFill>
        <p:spPr>
          <a:xfrm>
            <a:off x="4499609" y="1953577"/>
            <a:ext cx="1590675" cy="1895475"/>
          </a:xfrm>
          <a:prstGeom prst="rect">
            <a:avLst/>
          </a:prstGeom>
        </p:spPr>
      </p:pic>
      <p:pic>
        <p:nvPicPr>
          <p:cNvPr id="9" name="Picture 8"/>
          <p:cNvPicPr>
            <a:picLocks noChangeAspect="1"/>
          </p:cNvPicPr>
          <p:nvPr/>
        </p:nvPicPr>
        <p:blipFill>
          <a:blip r:embed="rId6"/>
          <a:stretch>
            <a:fillRect/>
          </a:stretch>
        </p:blipFill>
        <p:spPr>
          <a:xfrm>
            <a:off x="6416991" y="1953577"/>
            <a:ext cx="1619250" cy="1924050"/>
          </a:xfrm>
          <a:prstGeom prst="rect">
            <a:avLst/>
          </a:prstGeom>
        </p:spPr>
      </p:pic>
      <p:pic>
        <p:nvPicPr>
          <p:cNvPr id="10" name="Picture 9"/>
          <p:cNvPicPr>
            <a:picLocks noChangeAspect="1"/>
          </p:cNvPicPr>
          <p:nvPr/>
        </p:nvPicPr>
        <p:blipFill>
          <a:blip r:embed="rId7"/>
          <a:stretch>
            <a:fillRect/>
          </a:stretch>
        </p:blipFill>
        <p:spPr>
          <a:xfrm>
            <a:off x="8362948" y="1982152"/>
            <a:ext cx="1666875" cy="1866900"/>
          </a:xfrm>
          <a:prstGeom prst="rect">
            <a:avLst/>
          </a:prstGeom>
        </p:spPr>
      </p:pic>
      <p:pic>
        <p:nvPicPr>
          <p:cNvPr id="11" name="Picture 10"/>
          <p:cNvPicPr>
            <a:picLocks noChangeAspect="1"/>
          </p:cNvPicPr>
          <p:nvPr/>
        </p:nvPicPr>
        <p:blipFill>
          <a:blip r:embed="rId8"/>
          <a:stretch>
            <a:fillRect/>
          </a:stretch>
        </p:blipFill>
        <p:spPr>
          <a:xfrm>
            <a:off x="555307" y="4238502"/>
            <a:ext cx="1571625" cy="1885950"/>
          </a:xfrm>
          <a:prstGeom prst="rect">
            <a:avLst/>
          </a:prstGeom>
        </p:spPr>
      </p:pic>
      <p:pic>
        <p:nvPicPr>
          <p:cNvPr id="12" name="Picture 11"/>
          <p:cNvPicPr>
            <a:picLocks noChangeAspect="1"/>
          </p:cNvPicPr>
          <p:nvPr/>
        </p:nvPicPr>
        <p:blipFill>
          <a:blip r:embed="rId9"/>
          <a:stretch>
            <a:fillRect/>
          </a:stretch>
        </p:blipFill>
        <p:spPr>
          <a:xfrm>
            <a:off x="2529839" y="4238502"/>
            <a:ext cx="1600200" cy="1885950"/>
          </a:xfrm>
          <a:prstGeom prst="rect">
            <a:avLst/>
          </a:prstGeom>
        </p:spPr>
      </p:pic>
      <p:pic>
        <p:nvPicPr>
          <p:cNvPr id="13" name="Picture 12"/>
          <p:cNvPicPr>
            <a:picLocks noChangeAspect="1"/>
          </p:cNvPicPr>
          <p:nvPr/>
        </p:nvPicPr>
        <p:blipFill>
          <a:blip r:embed="rId10"/>
          <a:stretch>
            <a:fillRect/>
          </a:stretch>
        </p:blipFill>
        <p:spPr>
          <a:xfrm>
            <a:off x="4532946" y="4238502"/>
            <a:ext cx="1657350" cy="1857375"/>
          </a:xfrm>
          <a:prstGeom prst="rect">
            <a:avLst/>
          </a:prstGeom>
        </p:spPr>
      </p:pic>
      <p:pic>
        <p:nvPicPr>
          <p:cNvPr id="14" name="Picture 13"/>
          <p:cNvPicPr>
            <a:picLocks noChangeAspect="1"/>
          </p:cNvPicPr>
          <p:nvPr/>
        </p:nvPicPr>
        <p:blipFill>
          <a:blip r:embed="rId11"/>
          <a:stretch>
            <a:fillRect/>
          </a:stretch>
        </p:blipFill>
        <p:spPr>
          <a:xfrm>
            <a:off x="6464616" y="4238502"/>
            <a:ext cx="1571625" cy="1838325"/>
          </a:xfrm>
          <a:prstGeom prst="rect">
            <a:avLst/>
          </a:prstGeom>
        </p:spPr>
      </p:pic>
      <p:pic>
        <p:nvPicPr>
          <p:cNvPr id="15" name="Picture 14"/>
          <p:cNvPicPr>
            <a:picLocks noChangeAspect="1"/>
          </p:cNvPicPr>
          <p:nvPr/>
        </p:nvPicPr>
        <p:blipFill>
          <a:blip r:embed="rId12"/>
          <a:stretch>
            <a:fillRect/>
          </a:stretch>
        </p:blipFill>
        <p:spPr>
          <a:xfrm>
            <a:off x="8418192" y="4238502"/>
            <a:ext cx="1609725" cy="1905000"/>
          </a:xfrm>
          <a:prstGeom prst="rect">
            <a:avLst/>
          </a:prstGeom>
        </p:spPr>
      </p:pic>
      <p:pic>
        <p:nvPicPr>
          <p:cNvPr id="16" name="Picture 15"/>
          <p:cNvPicPr>
            <a:picLocks noChangeAspect="1"/>
          </p:cNvPicPr>
          <p:nvPr/>
        </p:nvPicPr>
        <p:blipFill>
          <a:blip r:embed="rId13"/>
          <a:stretch>
            <a:fillRect/>
          </a:stretch>
        </p:blipFill>
        <p:spPr>
          <a:xfrm>
            <a:off x="10407006" y="721103"/>
            <a:ext cx="1488308" cy="5555367"/>
          </a:xfrm>
          <a:prstGeom prst="rect">
            <a:avLst/>
          </a:prstGeom>
        </p:spPr>
      </p:pic>
    </p:spTree>
    <p:extLst>
      <p:ext uri="{BB962C8B-B14F-4D97-AF65-F5344CB8AC3E}">
        <p14:creationId xmlns:p14="http://schemas.microsoft.com/office/powerpoint/2010/main" val="298209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8D2CC"/>
        </a:solidFill>
        <a:effectLst/>
      </p:bgPr>
    </p:bg>
    <p:spTree>
      <p:nvGrpSpPr>
        <p:cNvPr id="1" name="">
          <a:extLst>
            <a:ext uri="{FF2B5EF4-FFF2-40B4-BE49-F238E27FC236}">
              <a16:creationId xmlns:a16="http://schemas.microsoft.com/office/drawing/2014/main" id="{08F6BD31-CE32-AB36-4051-D79BC71EA596}"/>
            </a:ext>
          </a:extLst>
        </p:cNvPr>
        <p:cNvGrpSpPr/>
        <p:nvPr/>
      </p:nvGrpSpPr>
      <p:grpSpPr>
        <a:xfrm>
          <a:off x="0" y="0"/>
          <a:ext cx="0" cy="0"/>
          <a:chOff x="0" y="0"/>
          <a:chExt cx="0" cy="0"/>
        </a:xfrm>
      </p:grpSpPr>
      <p:sp>
        <p:nvSpPr>
          <p:cNvPr id="19458" name="Title 1">
            <a:extLst>
              <a:ext uri="{FF2B5EF4-FFF2-40B4-BE49-F238E27FC236}">
                <a16:creationId xmlns:a16="http://schemas.microsoft.com/office/drawing/2014/main" id="{B8096337-FB4D-9C8C-CD19-735923D4DD89}"/>
              </a:ext>
            </a:extLst>
          </p:cNvPr>
          <p:cNvSpPr>
            <a:spLocks noGrp="1"/>
          </p:cNvSpPr>
          <p:nvPr>
            <p:ph type="title"/>
          </p:nvPr>
        </p:nvSpPr>
        <p:spPr/>
        <p:txBody>
          <a:bodyPr>
            <a:normAutofit/>
          </a:bodyPr>
          <a:lstStyle/>
          <a:p>
            <a:pPr algn="ctr" eaLnBrk="1" hangingPunct="1"/>
            <a:r>
              <a:rPr lang="en-GB" altLang="en-US" sz="4000" b="1" dirty="0">
                <a:solidFill>
                  <a:srgbClr val="231F73"/>
                </a:solidFill>
                <a:latin typeface="Verdana" panose="020B0604030504040204" pitchFamily="34" charset="0"/>
              </a:rPr>
              <a:t>What Now?</a:t>
            </a:r>
          </a:p>
        </p:txBody>
      </p:sp>
      <p:sp>
        <p:nvSpPr>
          <p:cNvPr id="19459" name="Content Placeholder 2">
            <a:extLst>
              <a:ext uri="{FF2B5EF4-FFF2-40B4-BE49-F238E27FC236}">
                <a16:creationId xmlns:a16="http://schemas.microsoft.com/office/drawing/2014/main" id="{5FB17E2E-5B29-88B7-F809-7EABBAB1FA2B}"/>
              </a:ext>
            </a:extLst>
          </p:cNvPr>
          <p:cNvSpPr>
            <a:spLocks noGrp="1"/>
          </p:cNvSpPr>
          <p:nvPr>
            <p:ph idx="1"/>
          </p:nvPr>
        </p:nvSpPr>
        <p:spPr>
          <a:xfrm>
            <a:off x="1176131" y="1957387"/>
            <a:ext cx="9372600" cy="4784725"/>
          </a:xfrm>
        </p:spPr>
        <p:txBody>
          <a:bodyPr>
            <a:normAutofit/>
          </a:bodyPr>
          <a:lstStyle/>
          <a:p>
            <a:pPr marL="0" indent="0" algn="ctr" eaLnBrk="1" hangingPunct="1">
              <a:buNone/>
            </a:pPr>
            <a:r>
              <a:rPr lang="en-GB" altLang="en-US" sz="3600" dirty="0">
                <a:solidFill>
                  <a:srgbClr val="231F73"/>
                </a:solidFill>
                <a:latin typeface="Verdana" panose="020B0604030504040204" pitchFamily="34" charset="0"/>
              </a:rPr>
              <a:t>In pairs or groups, discuss:</a:t>
            </a:r>
          </a:p>
          <a:p>
            <a:pPr algn="ctr" eaLnBrk="1" hangingPunct="1"/>
            <a:endParaRPr lang="en-GB" altLang="en-US" sz="3600" dirty="0">
              <a:solidFill>
                <a:srgbClr val="231F73"/>
              </a:solidFill>
              <a:latin typeface="Verdana" panose="020B0604030504040204" pitchFamily="34" charset="0"/>
            </a:endParaRPr>
          </a:p>
          <a:p>
            <a:pPr algn="ctr" eaLnBrk="1" hangingPunct="1"/>
            <a:r>
              <a:rPr lang="en-GB" altLang="en-US" sz="3600" dirty="0">
                <a:solidFill>
                  <a:srgbClr val="231F73"/>
                </a:solidFill>
                <a:latin typeface="Verdana" panose="020B0604030504040204" pitchFamily="34" charset="0"/>
              </a:rPr>
              <a:t>How can you support a peer affected by bullying?</a:t>
            </a:r>
          </a:p>
          <a:p>
            <a:pPr algn="ctr" eaLnBrk="1" hangingPunct="1"/>
            <a:r>
              <a:rPr lang="en-GB" altLang="en-US" sz="3600" dirty="0">
                <a:solidFill>
                  <a:srgbClr val="231F73"/>
                </a:solidFill>
                <a:latin typeface="Verdana" panose="020B0604030504040204" pitchFamily="34" charset="0"/>
              </a:rPr>
              <a:t>Let’s create a class list of "action steps" to promote a safe, supportive environment.</a:t>
            </a:r>
          </a:p>
        </p:txBody>
      </p:sp>
      <p:sp>
        <p:nvSpPr>
          <p:cNvPr id="4" name="Rectangle 3">
            <a:extLst>
              <a:ext uri="{FF2B5EF4-FFF2-40B4-BE49-F238E27FC236}">
                <a16:creationId xmlns:a16="http://schemas.microsoft.com/office/drawing/2014/main" id="{336D1DF5-E4FE-219A-A4B0-34E5A3DCC28E}"/>
              </a:ext>
            </a:extLst>
          </p:cNvPr>
          <p:cNvSpPr/>
          <p:nvPr/>
        </p:nvSpPr>
        <p:spPr>
          <a:xfrm>
            <a:off x="139148" y="115888"/>
            <a:ext cx="12052851" cy="6597650"/>
          </a:xfrm>
          <a:prstGeom prst="rect">
            <a:avLst/>
          </a:prstGeom>
          <a:noFill/>
          <a:ln w="38100">
            <a:solidFill>
              <a:srgbClr val="00938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chemeClr val="accent5">
                    <a:lumMod val="75000"/>
                  </a:schemeClr>
                </a:solidFill>
              </a:ln>
            </a:endParaRPr>
          </a:p>
        </p:txBody>
      </p:sp>
    </p:spTree>
    <p:extLst>
      <p:ext uri="{BB962C8B-B14F-4D97-AF65-F5344CB8AC3E}">
        <p14:creationId xmlns:p14="http://schemas.microsoft.com/office/powerpoint/2010/main" val="851280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3C281"/>
        </a:solidFill>
        <a:effectLst/>
      </p:bgPr>
    </p:bg>
    <p:spTree>
      <p:nvGrpSpPr>
        <p:cNvPr id="1" name=""/>
        <p:cNvGrpSpPr/>
        <p:nvPr/>
      </p:nvGrpSpPr>
      <p:grpSpPr>
        <a:xfrm>
          <a:off x="0" y="0"/>
          <a:ext cx="0" cy="0"/>
          <a:chOff x="0" y="0"/>
          <a:chExt cx="0" cy="0"/>
        </a:xfrm>
      </p:grpSpPr>
      <p:sp>
        <p:nvSpPr>
          <p:cNvPr id="15" name="Smiley Face 14"/>
          <p:cNvSpPr/>
          <p:nvPr/>
        </p:nvSpPr>
        <p:spPr>
          <a:xfrm rot="20294593">
            <a:off x="930440" y="378029"/>
            <a:ext cx="1171070" cy="1130972"/>
          </a:xfrm>
          <a:prstGeom prst="smileyFace">
            <a:avLst/>
          </a:prstGeom>
          <a:solidFill>
            <a:srgbClr val="F0C23C"/>
          </a:solidFill>
          <a:ln>
            <a:solidFill>
              <a:srgbClr val="004E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ED1C9D07-84C4-515E-326F-5A640C79B30B}"/>
              </a:ext>
            </a:extLst>
          </p:cNvPr>
          <p:cNvSpPr txBox="1"/>
          <p:nvPr/>
        </p:nvSpPr>
        <p:spPr>
          <a:xfrm>
            <a:off x="762543" y="201272"/>
            <a:ext cx="10947676" cy="1938992"/>
          </a:xfrm>
          <a:prstGeom prst="rect">
            <a:avLst/>
          </a:prstGeom>
          <a:noFill/>
        </p:spPr>
        <p:txBody>
          <a:bodyPr wrap="square" rtlCol="0">
            <a:spAutoFit/>
          </a:bodyPr>
          <a:lstStyle/>
          <a:p>
            <a:pPr algn="ctr"/>
            <a:r>
              <a:rPr lang="en-AE" sz="4000" dirty="0">
                <a:solidFill>
                  <a:schemeClr val="bg1"/>
                </a:solidFill>
              </a:rPr>
              <a:t>Remember:</a:t>
            </a:r>
          </a:p>
          <a:p>
            <a:pPr algn="ctr"/>
            <a:endParaRPr lang="en-AE" sz="4000" dirty="0">
              <a:solidFill>
                <a:schemeClr val="bg1"/>
              </a:solidFill>
            </a:endParaRPr>
          </a:p>
          <a:p>
            <a:pPr algn="ctr"/>
            <a:r>
              <a:rPr lang="en-AE" sz="4000" dirty="0">
                <a:solidFill>
                  <a:schemeClr val="bg1"/>
                </a:solidFill>
              </a:rPr>
              <a:t>I am Not a Bystander when I …</a:t>
            </a:r>
          </a:p>
        </p:txBody>
      </p:sp>
      <p:pic>
        <p:nvPicPr>
          <p:cNvPr id="7" name="Picture 6" descr="A close-up of a cake&#10;&#10;Description automatically generated with low confidence">
            <a:extLst>
              <a:ext uri="{FF2B5EF4-FFF2-40B4-BE49-F238E27FC236}">
                <a16:creationId xmlns:a16="http://schemas.microsoft.com/office/drawing/2014/main" id="{872626E7-16CE-B94C-ABCA-2929ABDDAD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681" y="2604609"/>
            <a:ext cx="4343400" cy="4000500"/>
          </a:xfrm>
          <a:prstGeom prst="rect">
            <a:avLst/>
          </a:prstGeom>
        </p:spPr>
      </p:pic>
    </p:spTree>
    <p:extLst>
      <p:ext uri="{BB962C8B-B14F-4D97-AF65-F5344CB8AC3E}">
        <p14:creationId xmlns:p14="http://schemas.microsoft.com/office/powerpoint/2010/main" val="220600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EA3F1"/>
        </a:solidFill>
        <a:effectLst/>
      </p:bgPr>
    </p:bg>
    <p:spTree>
      <p:nvGrpSpPr>
        <p:cNvPr id="1" name=""/>
        <p:cNvGrpSpPr/>
        <p:nvPr/>
      </p:nvGrpSpPr>
      <p:grpSpPr>
        <a:xfrm>
          <a:off x="0" y="0"/>
          <a:ext cx="0" cy="0"/>
          <a:chOff x="0" y="0"/>
          <a:chExt cx="0" cy="0"/>
        </a:xfrm>
      </p:grpSpPr>
      <p:grpSp>
        <p:nvGrpSpPr>
          <p:cNvPr id="3" name="Group 2"/>
          <p:cNvGrpSpPr/>
          <p:nvPr/>
        </p:nvGrpSpPr>
        <p:grpSpPr>
          <a:xfrm>
            <a:off x="1560715" y="0"/>
            <a:ext cx="9144000" cy="6858000"/>
            <a:chOff x="1475874" y="0"/>
            <a:chExt cx="9144000" cy="685800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874" y="0"/>
              <a:ext cx="9144000" cy="6858000"/>
            </a:xfrm>
            <a:prstGeom prst="rect">
              <a:avLst/>
            </a:prstGeom>
          </p:spPr>
        </p:pic>
        <p:sp>
          <p:nvSpPr>
            <p:cNvPr id="2" name="Rectangle 1"/>
            <p:cNvSpPr/>
            <p:nvPr/>
          </p:nvSpPr>
          <p:spPr>
            <a:xfrm>
              <a:off x="3634612" y="3091992"/>
              <a:ext cx="4826524" cy="21210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5789" t="14033" r="24737" b="46902"/>
          <a:stretch/>
        </p:blipFill>
        <p:spPr>
          <a:xfrm>
            <a:off x="4097544" y="3153762"/>
            <a:ext cx="4070341" cy="2410450"/>
          </a:xfrm>
          <a:prstGeom prst="rect">
            <a:avLst/>
          </a:prstGeom>
        </p:spPr>
      </p:pic>
    </p:spTree>
    <p:extLst>
      <p:ext uri="{BB962C8B-B14F-4D97-AF65-F5344CB8AC3E}">
        <p14:creationId xmlns:p14="http://schemas.microsoft.com/office/powerpoint/2010/main" val="205749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823C"/>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3077D7-EC67-3780-182C-3B3F911EE4CA}"/>
              </a:ext>
            </a:extLst>
          </p:cNvPr>
          <p:cNvSpPr txBox="1"/>
          <p:nvPr/>
        </p:nvSpPr>
        <p:spPr>
          <a:xfrm>
            <a:off x="3645108" y="135971"/>
            <a:ext cx="4901784" cy="1200329"/>
          </a:xfrm>
          <a:prstGeom prst="rect">
            <a:avLst/>
          </a:prstGeom>
          <a:noFill/>
        </p:spPr>
        <p:txBody>
          <a:bodyPr wrap="square" rtlCol="0">
            <a:spAutoFit/>
          </a:bodyPr>
          <a:lstStyle/>
          <a:p>
            <a:pPr algn="ctr"/>
            <a:r>
              <a:rPr lang="en-AE" sz="7200" dirty="0">
                <a:solidFill>
                  <a:schemeClr val="bg1"/>
                </a:solidFill>
              </a:rPr>
              <a:t>R.I.P</a:t>
            </a:r>
          </a:p>
        </p:txBody>
      </p:sp>
      <p:sp>
        <p:nvSpPr>
          <p:cNvPr id="4" name="TextBox 3">
            <a:extLst>
              <a:ext uri="{FF2B5EF4-FFF2-40B4-BE49-F238E27FC236}">
                <a16:creationId xmlns:a16="http://schemas.microsoft.com/office/drawing/2014/main" id="{010A2995-CB63-7636-7EA6-B73D9F8049AD}"/>
              </a:ext>
            </a:extLst>
          </p:cNvPr>
          <p:cNvSpPr txBox="1"/>
          <p:nvPr/>
        </p:nvSpPr>
        <p:spPr>
          <a:xfrm>
            <a:off x="-899321" y="2106586"/>
            <a:ext cx="4901784" cy="646331"/>
          </a:xfrm>
          <a:prstGeom prst="rect">
            <a:avLst/>
          </a:prstGeom>
          <a:noFill/>
        </p:spPr>
        <p:txBody>
          <a:bodyPr wrap="square" rtlCol="0">
            <a:spAutoFit/>
          </a:bodyPr>
          <a:lstStyle/>
          <a:p>
            <a:pPr algn="ctr"/>
            <a:r>
              <a:rPr lang="en-AE" sz="3600" dirty="0">
                <a:solidFill>
                  <a:schemeClr val="bg1"/>
                </a:solidFill>
              </a:rPr>
              <a:t>Repeated</a:t>
            </a:r>
          </a:p>
        </p:txBody>
      </p:sp>
      <p:sp>
        <p:nvSpPr>
          <p:cNvPr id="5" name="TextBox 4">
            <a:extLst>
              <a:ext uri="{FF2B5EF4-FFF2-40B4-BE49-F238E27FC236}">
                <a16:creationId xmlns:a16="http://schemas.microsoft.com/office/drawing/2014/main" id="{778818A4-03EC-E7CA-28D8-5FE6634CF407}"/>
              </a:ext>
            </a:extLst>
          </p:cNvPr>
          <p:cNvSpPr txBox="1"/>
          <p:nvPr/>
        </p:nvSpPr>
        <p:spPr>
          <a:xfrm>
            <a:off x="3342994" y="2186339"/>
            <a:ext cx="4901784" cy="646331"/>
          </a:xfrm>
          <a:prstGeom prst="rect">
            <a:avLst/>
          </a:prstGeom>
          <a:noFill/>
        </p:spPr>
        <p:txBody>
          <a:bodyPr wrap="square" rtlCol="0">
            <a:spAutoFit/>
          </a:bodyPr>
          <a:lstStyle/>
          <a:p>
            <a:pPr algn="ctr"/>
            <a:r>
              <a:rPr lang="en-AE" sz="3600" dirty="0">
                <a:solidFill>
                  <a:schemeClr val="bg1"/>
                </a:solidFill>
              </a:rPr>
              <a:t>Imbalance of Power</a:t>
            </a:r>
          </a:p>
        </p:txBody>
      </p:sp>
      <p:sp>
        <p:nvSpPr>
          <p:cNvPr id="9" name="TextBox 8">
            <a:extLst>
              <a:ext uri="{FF2B5EF4-FFF2-40B4-BE49-F238E27FC236}">
                <a16:creationId xmlns:a16="http://schemas.microsoft.com/office/drawing/2014/main" id="{60989F59-8023-8844-1B16-19A6651E393D}"/>
              </a:ext>
            </a:extLst>
          </p:cNvPr>
          <p:cNvSpPr txBox="1"/>
          <p:nvPr/>
        </p:nvSpPr>
        <p:spPr>
          <a:xfrm>
            <a:off x="7585309" y="1843184"/>
            <a:ext cx="4901784" cy="646331"/>
          </a:xfrm>
          <a:prstGeom prst="rect">
            <a:avLst/>
          </a:prstGeom>
          <a:noFill/>
        </p:spPr>
        <p:txBody>
          <a:bodyPr wrap="square" rtlCol="0">
            <a:spAutoFit/>
          </a:bodyPr>
          <a:lstStyle/>
          <a:p>
            <a:pPr algn="ctr"/>
            <a:r>
              <a:rPr lang="en-AE" sz="3600" dirty="0">
                <a:solidFill>
                  <a:schemeClr val="bg1"/>
                </a:solidFill>
              </a:rPr>
              <a:t>Purposeful</a:t>
            </a:r>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2400C7A4-DA3B-07D9-C3F6-EAE328EA76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437" y="2479625"/>
            <a:ext cx="2728950" cy="2728950"/>
          </a:xfrm>
          <a:prstGeom prst="rect">
            <a:avLst/>
          </a:prstGeom>
        </p:spPr>
      </p:pic>
      <p:pic>
        <p:nvPicPr>
          <p:cNvPr id="16" name="Picture 15" descr="A black and white circle with a dart in the center&#10;&#10;Description automatically generated">
            <a:extLst>
              <a:ext uri="{FF2B5EF4-FFF2-40B4-BE49-F238E27FC236}">
                <a16:creationId xmlns:a16="http://schemas.microsoft.com/office/drawing/2014/main" id="{19EB3864-B0F8-00B3-D1C8-6779019D888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786" b="95179" l="10000" r="90000">
                        <a14:foregroundMark x1="66207" y1="32679" x2="66207" y2="32679"/>
                        <a14:foregroundMark x1="23103" y1="15536" x2="23103" y2="15536"/>
                        <a14:foregroundMark x1="56207" y1="63036" x2="56207" y2="63036"/>
                        <a14:foregroundMark x1="34138" y1="65893" x2="34138" y2="65893"/>
                        <a14:foregroundMark x1="28966" y1="66964" x2="28966" y2="66964"/>
                        <a14:foregroundMark x1="37241" y1="58393" x2="37241" y2="58393"/>
                        <a14:foregroundMark x1="90172" y1="43036" x2="90172" y2="43036"/>
                        <a14:foregroundMark x1="18103" y1="81786" x2="18103" y2="81786"/>
                        <a14:foregroundMark x1="19828" y1="83036" x2="19828" y2="83036"/>
                        <a14:foregroundMark x1="48621" y1="95000" x2="48621" y2="95000"/>
                        <a14:foregroundMark x1="89828" y1="39286" x2="89828" y2="39286"/>
                        <a14:foregroundMark x1="47759" y1="6964" x2="47759" y2="6964"/>
                        <a14:foregroundMark x1="52759" y1="95179" x2="52759" y2="95179"/>
                        <a14:backgroundMark x1="88793" y1="43750" x2="88793" y2="43750"/>
                        <a14:backgroundMark x1="89138" y1="44107" x2="89138" y2="44107"/>
                        <a14:backgroundMark x1="88621" y1="45000" x2="88621" y2="45000"/>
                        <a14:backgroundMark x1="88621" y1="43571" x2="87931" y2="38929"/>
                      </a14:backgroundRemoval>
                    </a14:imgEffect>
                  </a14:imgLayer>
                </a14:imgProps>
              </a:ext>
              <a:ext uri="{28A0092B-C50C-407E-A947-70E740481C1C}">
                <a14:useLocalDpi xmlns:a14="http://schemas.microsoft.com/office/drawing/2010/main" val="0"/>
              </a:ext>
            </a:extLst>
          </a:blip>
          <a:stretch>
            <a:fillRect/>
          </a:stretch>
        </p:blipFill>
        <p:spPr>
          <a:xfrm>
            <a:off x="8625674" y="2429751"/>
            <a:ext cx="2826414" cy="2728951"/>
          </a:xfrm>
          <a:prstGeom prst="rect">
            <a:avLst/>
          </a:prstGeom>
        </p:spPr>
      </p:pic>
      <p:pic>
        <p:nvPicPr>
          <p:cNvPr id="18" name="Picture 17" descr="A group of stones balancing on a wooden stick&#10;&#10;Description automatically generated">
            <a:extLst>
              <a:ext uri="{FF2B5EF4-FFF2-40B4-BE49-F238E27FC236}">
                <a16:creationId xmlns:a16="http://schemas.microsoft.com/office/drawing/2014/main" id="{7265B571-749C-EF6C-6B83-D98D1898416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804" b="89869" l="8020" r="89932">
                        <a14:foregroundMark x1="8020" y1="68954" x2="8020" y2="68954"/>
                      </a14:backgroundRemoval>
                    </a14:imgEffect>
                  </a14:imgLayer>
                </a14:imgProps>
              </a:ext>
              <a:ext uri="{28A0092B-C50C-407E-A947-70E740481C1C}">
                <a14:useLocalDpi xmlns:a14="http://schemas.microsoft.com/office/drawing/2010/main" val="0"/>
              </a:ext>
            </a:extLst>
          </a:blip>
          <a:stretch>
            <a:fillRect/>
          </a:stretch>
        </p:blipFill>
        <p:spPr>
          <a:xfrm>
            <a:off x="4235450" y="2952193"/>
            <a:ext cx="3721100" cy="1943100"/>
          </a:xfrm>
          <a:prstGeom prst="rect">
            <a:avLst/>
          </a:prstGeom>
        </p:spPr>
      </p:pic>
      <p:sp>
        <p:nvSpPr>
          <p:cNvPr id="20" name="TextBox 19">
            <a:extLst>
              <a:ext uri="{FF2B5EF4-FFF2-40B4-BE49-F238E27FC236}">
                <a16:creationId xmlns:a16="http://schemas.microsoft.com/office/drawing/2014/main" id="{B68C99CB-8400-3541-3695-029DABEBB818}"/>
              </a:ext>
            </a:extLst>
          </p:cNvPr>
          <p:cNvSpPr txBox="1"/>
          <p:nvPr/>
        </p:nvSpPr>
        <p:spPr>
          <a:xfrm>
            <a:off x="298359" y="5208575"/>
            <a:ext cx="2839105" cy="954107"/>
          </a:xfrm>
          <a:prstGeom prst="rect">
            <a:avLst/>
          </a:prstGeom>
          <a:noFill/>
        </p:spPr>
        <p:txBody>
          <a:bodyPr wrap="square">
            <a:spAutoFit/>
          </a:bodyPr>
          <a:lstStyle/>
          <a:p>
            <a:pPr algn="ctr"/>
            <a:r>
              <a:rPr lang="en-GB" sz="2800" dirty="0">
                <a:solidFill>
                  <a:schemeClr val="bg1"/>
                </a:solidFill>
                <a:effectLst/>
                <a:latin typeface="Helvetica" pitchFamily="2" charset="0"/>
              </a:rPr>
              <a:t>Repeated (more than once)</a:t>
            </a:r>
          </a:p>
        </p:txBody>
      </p:sp>
      <p:sp>
        <p:nvSpPr>
          <p:cNvPr id="21" name="TextBox 20">
            <a:extLst>
              <a:ext uri="{FF2B5EF4-FFF2-40B4-BE49-F238E27FC236}">
                <a16:creationId xmlns:a16="http://schemas.microsoft.com/office/drawing/2014/main" id="{BC0589A5-6740-2816-91AE-F4CADC0B17CA}"/>
              </a:ext>
            </a:extLst>
          </p:cNvPr>
          <p:cNvSpPr txBox="1"/>
          <p:nvPr/>
        </p:nvSpPr>
        <p:spPr>
          <a:xfrm>
            <a:off x="3946347" y="5141401"/>
            <a:ext cx="3870444" cy="1815882"/>
          </a:xfrm>
          <a:prstGeom prst="rect">
            <a:avLst/>
          </a:prstGeom>
          <a:noFill/>
        </p:spPr>
        <p:txBody>
          <a:bodyPr wrap="square">
            <a:spAutoFit/>
          </a:bodyPr>
          <a:lstStyle/>
          <a:p>
            <a:pPr algn="ctr"/>
            <a:r>
              <a:rPr lang="en-GB" sz="2800" dirty="0">
                <a:solidFill>
                  <a:schemeClr val="bg1"/>
                </a:solidFill>
                <a:latin typeface="Helvetica" pitchFamily="2" charset="0"/>
              </a:rPr>
              <a:t>Could be </a:t>
            </a:r>
            <a:r>
              <a:rPr lang="en-GB" sz="2800" dirty="0">
                <a:solidFill>
                  <a:schemeClr val="bg1"/>
                </a:solidFill>
                <a:effectLst/>
                <a:latin typeface="Helvetica" pitchFamily="2" charset="0"/>
              </a:rPr>
              <a:t>physical, social, economic, racial, etc.</a:t>
            </a:r>
          </a:p>
          <a:p>
            <a:pPr algn="ctr"/>
            <a:endParaRPr lang="en-GB" sz="2800" dirty="0">
              <a:solidFill>
                <a:schemeClr val="bg1"/>
              </a:solidFill>
              <a:effectLst/>
              <a:latin typeface="Helvetica" pitchFamily="2" charset="0"/>
            </a:endParaRPr>
          </a:p>
        </p:txBody>
      </p:sp>
      <p:sp>
        <p:nvSpPr>
          <p:cNvPr id="22" name="TextBox 21">
            <a:extLst>
              <a:ext uri="{FF2B5EF4-FFF2-40B4-BE49-F238E27FC236}">
                <a16:creationId xmlns:a16="http://schemas.microsoft.com/office/drawing/2014/main" id="{624B09E3-1C5F-CFCC-CA04-13412EC096AD}"/>
              </a:ext>
            </a:extLst>
          </p:cNvPr>
          <p:cNvSpPr txBox="1"/>
          <p:nvPr/>
        </p:nvSpPr>
        <p:spPr>
          <a:xfrm>
            <a:off x="7816790" y="5014816"/>
            <a:ext cx="4547487" cy="1815882"/>
          </a:xfrm>
          <a:prstGeom prst="rect">
            <a:avLst/>
          </a:prstGeom>
          <a:noFill/>
        </p:spPr>
        <p:txBody>
          <a:bodyPr wrap="square">
            <a:spAutoFit/>
          </a:bodyPr>
          <a:lstStyle/>
          <a:p>
            <a:pPr algn="ctr"/>
            <a:r>
              <a:rPr lang="en-GB" sz="2800" dirty="0">
                <a:solidFill>
                  <a:schemeClr val="bg1"/>
                </a:solidFill>
                <a:latin typeface="Helvetica" pitchFamily="2" charset="0"/>
              </a:rPr>
              <a:t>When someone has the </a:t>
            </a:r>
            <a:r>
              <a:rPr lang="en-GB" sz="2800" b="1" u="sng" dirty="0">
                <a:solidFill>
                  <a:schemeClr val="bg1"/>
                </a:solidFill>
                <a:effectLst/>
                <a:latin typeface="Helvetica" pitchFamily="2" charset="0"/>
              </a:rPr>
              <a:t>intent</a:t>
            </a:r>
            <a:r>
              <a:rPr lang="en-GB" sz="2800" dirty="0">
                <a:solidFill>
                  <a:schemeClr val="bg1"/>
                </a:solidFill>
                <a:effectLst/>
                <a:latin typeface="Helvetica" pitchFamily="2" charset="0"/>
              </a:rPr>
              <a:t> to harm, have been told or know their</a:t>
            </a:r>
            <a:r>
              <a:rPr lang="en-GB" sz="2800" dirty="0">
                <a:solidFill>
                  <a:schemeClr val="bg1"/>
                </a:solidFill>
                <a:latin typeface="Helvetica" pitchFamily="2" charset="0"/>
              </a:rPr>
              <a:t> </a:t>
            </a:r>
            <a:r>
              <a:rPr lang="en-GB" sz="2800" dirty="0">
                <a:solidFill>
                  <a:schemeClr val="bg1"/>
                </a:solidFill>
                <a:effectLst/>
                <a:latin typeface="Helvetica" pitchFamily="2" charset="0"/>
              </a:rPr>
              <a:t>action is hurtful or unwanted</a:t>
            </a:r>
          </a:p>
        </p:txBody>
      </p:sp>
    </p:spTree>
    <p:extLst>
      <p:ext uri="{BB962C8B-B14F-4D97-AF65-F5344CB8AC3E}">
        <p14:creationId xmlns:p14="http://schemas.microsoft.com/office/powerpoint/2010/main" val="928246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52550" y="225631"/>
            <a:ext cx="9440883" cy="923330"/>
          </a:xfrm>
          <a:prstGeom prst="rect">
            <a:avLst/>
          </a:prstGeom>
          <a:noFill/>
        </p:spPr>
        <p:txBody>
          <a:bodyPr wrap="square" rtlCol="0">
            <a:spAutoFit/>
          </a:bodyPr>
          <a:lstStyle/>
          <a:p>
            <a:pPr algn="ctr"/>
            <a:r>
              <a:rPr lang="en-GB" sz="5400" dirty="0">
                <a:solidFill>
                  <a:srgbClr val="FFFFFF"/>
                </a:solidFill>
              </a:rPr>
              <a:t>BYSTANDERS VS UPSTANDERS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77" y="106242"/>
            <a:ext cx="1438835" cy="1438835"/>
          </a:xfrm>
          <a:prstGeom prst="rect">
            <a:avLst/>
          </a:prstGeom>
        </p:spPr>
      </p:pic>
      <p:sp>
        <p:nvSpPr>
          <p:cNvPr id="7" name="TextBox 6"/>
          <p:cNvSpPr txBox="1"/>
          <p:nvPr/>
        </p:nvSpPr>
        <p:spPr>
          <a:xfrm>
            <a:off x="1523999" y="1499357"/>
            <a:ext cx="8951843" cy="3785652"/>
          </a:xfrm>
          <a:prstGeom prst="rect">
            <a:avLst/>
          </a:prstGeom>
          <a:noFill/>
        </p:spPr>
        <p:txBody>
          <a:bodyPr wrap="square" rtlCol="0">
            <a:spAutoFit/>
          </a:bodyPr>
          <a:lstStyle/>
          <a:p>
            <a:pPr algn="ctr"/>
            <a:r>
              <a:rPr lang="en-GB" sz="6000" b="1" dirty="0">
                <a:solidFill>
                  <a:srgbClr val="0EA3F1"/>
                </a:solidFill>
              </a:rPr>
              <a:t>Who can describe an example of a bullying situation that would have all the elements of R.I.P?</a:t>
            </a:r>
          </a:p>
        </p:txBody>
      </p:sp>
    </p:spTree>
    <p:extLst>
      <p:ext uri="{BB962C8B-B14F-4D97-AF65-F5344CB8AC3E}">
        <p14:creationId xmlns:p14="http://schemas.microsoft.com/office/powerpoint/2010/main" val="16537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CBBA59B4-240B-B88A-6580-63599505A830}"/>
              </a:ext>
            </a:extLst>
          </p:cNvPr>
          <p:cNvSpPr>
            <a:spLocks noGrp="1"/>
          </p:cNvSpPr>
          <p:nvPr>
            <p:ph type="title"/>
          </p:nvPr>
        </p:nvSpPr>
        <p:spPr>
          <a:xfrm>
            <a:off x="2374107" y="-44413"/>
            <a:ext cx="8178800" cy="950912"/>
          </a:xfrm>
        </p:spPr>
        <p:txBody>
          <a:bodyPr>
            <a:normAutofit fontScale="90000"/>
          </a:bodyPr>
          <a:lstStyle/>
          <a:p>
            <a:pPr eaLnBrk="1" hangingPunct="1"/>
            <a:r>
              <a:rPr lang="en-GB" altLang="en-US" sz="3600" b="1" dirty="0">
                <a:solidFill>
                  <a:srgbClr val="231F73"/>
                </a:solidFill>
                <a:latin typeface="Verdana" panose="020B0604030504040204" pitchFamily="34" charset="0"/>
              </a:rPr>
              <a:t>Characteristics of those involved</a:t>
            </a:r>
          </a:p>
        </p:txBody>
      </p:sp>
      <p:sp>
        <p:nvSpPr>
          <p:cNvPr id="5" name="Cloud Callout 4">
            <a:extLst>
              <a:ext uri="{FF2B5EF4-FFF2-40B4-BE49-F238E27FC236}">
                <a16:creationId xmlns:a16="http://schemas.microsoft.com/office/drawing/2014/main" id="{0E906F09-F3E9-AD83-B7EB-2DD7C8949280}"/>
              </a:ext>
            </a:extLst>
          </p:cNvPr>
          <p:cNvSpPr/>
          <p:nvPr/>
        </p:nvSpPr>
        <p:spPr>
          <a:xfrm>
            <a:off x="1174341" y="678934"/>
            <a:ext cx="4256496" cy="2132014"/>
          </a:xfrm>
          <a:prstGeom prst="cloudCallout">
            <a:avLst>
              <a:gd name="adj1" fmla="val 63734"/>
              <a:gd name="adj2" fmla="val 4118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0" rIns="0" bIns="0" anchor="ctr"/>
          <a:lstStyle/>
          <a:p>
            <a:pPr algn="ctr">
              <a:defRPr/>
            </a:pPr>
            <a:r>
              <a:rPr lang="en-GB" i="1" dirty="0">
                <a:solidFill>
                  <a:srgbClr val="231F73"/>
                </a:solidFill>
                <a:latin typeface="Verdana" pitchFamily="34" charset="0"/>
              </a:rPr>
              <a:t>“There was so much going on in my life, that sometimes the only way to feel strong or powerful was to bully other people.”  </a:t>
            </a:r>
            <a:endParaRPr lang="en-GB" dirty="0">
              <a:solidFill>
                <a:srgbClr val="231F73"/>
              </a:solidFill>
              <a:latin typeface="Verdana" pitchFamily="34" charset="0"/>
            </a:endParaRPr>
          </a:p>
        </p:txBody>
      </p:sp>
      <p:cxnSp>
        <p:nvCxnSpPr>
          <p:cNvPr id="15364" name="Straight Arrow Connector 9">
            <a:extLst>
              <a:ext uri="{FF2B5EF4-FFF2-40B4-BE49-F238E27FC236}">
                <a16:creationId xmlns:a16="http://schemas.microsoft.com/office/drawing/2014/main" id="{7508933C-3E0F-52AC-15A7-CE7CF71CE691}"/>
              </a:ext>
            </a:extLst>
          </p:cNvPr>
          <p:cNvCxnSpPr>
            <a:cxnSpLocks noChangeShapeType="1"/>
          </p:cNvCxnSpPr>
          <p:nvPr/>
        </p:nvCxnSpPr>
        <p:spPr bwMode="auto">
          <a:xfrm flipV="1">
            <a:off x="4295776" y="4273550"/>
            <a:ext cx="595313" cy="565150"/>
          </a:xfrm>
          <a:prstGeom prst="straightConnector1">
            <a:avLst/>
          </a:prstGeom>
          <a:noFill/>
          <a:ln w="25400" algn="ctr">
            <a:solidFill>
              <a:schemeClr val="tx1"/>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365" name="Straight Arrow Connector 19">
            <a:extLst>
              <a:ext uri="{FF2B5EF4-FFF2-40B4-BE49-F238E27FC236}">
                <a16:creationId xmlns:a16="http://schemas.microsoft.com/office/drawing/2014/main" id="{737696B4-6A8B-1BB7-F2C0-120CD021D0CD}"/>
              </a:ext>
            </a:extLst>
          </p:cNvPr>
          <p:cNvCxnSpPr>
            <a:cxnSpLocks noChangeShapeType="1"/>
          </p:cNvCxnSpPr>
          <p:nvPr/>
        </p:nvCxnSpPr>
        <p:spPr bwMode="auto">
          <a:xfrm flipH="1">
            <a:off x="2671763" y="5570539"/>
            <a:ext cx="679450" cy="384175"/>
          </a:xfrm>
          <a:prstGeom prst="straightConnector1">
            <a:avLst/>
          </a:prstGeom>
          <a:noFill/>
          <a:ln w="25400" algn="ctr">
            <a:solidFill>
              <a:schemeClr val="tx1"/>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366" name="Straight Arrow Connector 21">
            <a:extLst>
              <a:ext uri="{FF2B5EF4-FFF2-40B4-BE49-F238E27FC236}">
                <a16:creationId xmlns:a16="http://schemas.microsoft.com/office/drawing/2014/main" id="{B08D9F2D-AAAC-910D-1FB3-00793B96AC52}"/>
              </a:ext>
            </a:extLst>
          </p:cNvPr>
          <p:cNvCxnSpPr>
            <a:cxnSpLocks noChangeShapeType="1"/>
          </p:cNvCxnSpPr>
          <p:nvPr/>
        </p:nvCxnSpPr>
        <p:spPr bwMode="auto">
          <a:xfrm>
            <a:off x="4077694" y="5584787"/>
            <a:ext cx="1077912" cy="373063"/>
          </a:xfrm>
          <a:prstGeom prst="straightConnector1">
            <a:avLst/>
          </a:prstGeom>
          <a:noFill/>
          <a:ln w="25400" algn="ctr">
            <a:solidFill>
              <a:schemeClr val="tx1"/>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367" name="Straight Arrow Connector 23">
            <a:extLst>
              <a:ext uri="{FF2B5EF4-FFF2-40B4-BE49-F238E27FC236}">
                <a16:creationId xmlns:a16="http://schemas.microsoft.com/office/drawing/2014/main" id="{DBA2225D-2A00-6BD4-98B7-1F3F1D69F557}"/>
              </a:ext>
            </a:extLst>
          </p:cNvPr>
          <p:cNvCxnSpPr>
            <a:cxnSpLocks noChangeShapeType="1"/>
          </p:cNvCxnSpPr>
          <p:nvPr/>
        </p:nvCxnSpPr>
        <p:spPr bwMode="auto">
          <a:xfrm flipH="1" flipV="1">
            <a:off x="2424113" y="4365626"/>
            <a:ext cx="647700" cy="479425"/>
          </a:xfrm>
          <a:prstGeom prst="straightConnector1">
            <a:avLst/>
          </a:prstGeom>
          <a:noFill/>
          <a:ln w="25400" algn="ctr">
            <a:solidFill>
              <a:schemeClr val="tx1"/>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368" name="Straight Arrow Connector 29">
            <a:extLst>
              <a:ext uri="{FF2B5EF4-FFF2-40B4-BE49-F238E27FC236}">
                <a16:creationId xmlns:a16="http://schemas.microsoft.com/office/drawing/2014/main" id="{5B29B82C-E906-F442-B979-8C36EC6B8086}"/>
              </a:ext>
            </a:extLst>
          </p:cNvPr>
          <p:cNvCxnSpPr>
            <a:cxnSpLocks noChangeShapeType="1"/>
          </p:cNvCxnSpPr>
          <p:nvPr/>
        </p:nvCxnSpPr>
        <p:spPr bwMode="auto">
          <a:xfrm flipV="1">
            <a:off x="8399464" y="2276476"/>
            <a:ext cx="649287" cy="479425"/>
          </a:xfrm>
          <a:prstGeom prst="straightConnector1">
            <a:avLst/>
          </a:prstGeom>
          <a:noFill/>
          <a:ln w="25400" algn="ctr">
            <a:solidFill>
              <a:schemeClr val="tx1"/>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369" name="Straight Arrow Connector 30">
            <a:extLst>
              <a:ext uri="{FF2B5EF4-FFF2-40B4-BE49-F238E27FC236}">
                <a16:creationId xmlns:a16="http://schemas.microsoft.com/office/drawing/2014/main" id="{D4C4BB1F-892D-DB28-6444-C2275E42C6B6}"/>
              </a:ext>
            </a:extLst>
          </p:cNvPr>
          <p:cNvCxnSpPr>
            <a:cxnSpLocks noChangeShapeType="1"/>
          </p:cNvCxnSpPr>
          <p:nvPr/>
        </p:nvCxnSpPr>
        <p:spPr bwMode="auto">
          <a:xfrm flipV="1">
            <a:off x="7175500" y="1712914"/>
            <a:ext cx="0" cy="695325"/>
          </a:xfrm>
          <a:prstGeom prst="straightConnector1">
            <a:avLst/>
          </a:prstGeom>
          <a:noFill/>
          <a:ln w="25400" algn="ctr">
            <a:solidFill>
              <a:schemeClr val="tx1"/>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370" name="Straight Arrow Connector 32">
            <a:extLst>
              <a:ext uri="{FF2B5EF4-FFF2-40B4-BE49-F238E27FC236}">
                <a16:creationId xmlns:a16="http://schemas.microsoft.com/office/drawing/2014/main" id="{BBD4E360-84B0-6C87-B6A5-9AE723D06A72}"/>
              </a:ext>
            </a:extLst>
          </p:cNvPr>
          <p:cNvCxnSpPr>
            <a:cxnSpLocks noChangeShapeType="1"/>
          </p:cNvCxnSpPr>
          <p:nvPr/>
        </p:nvCxnSpPr>
        <p:spPr bwMode="auto">
          <a:xfrm>
            <a:off x="9426070" y="4493499"/>
            <a:ext cx="649287" cy="542925"/>
          </a:xfrm>
          <a:prstGeom prst="straightConnector1">
            <a:avLst/>
          </a:prstGeom>
          <a:noFill/>
          <a:ln w="25400" algn="ctr">
            <a:solidFill>
              <a:schemeClr val="tx1"/>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371" name="Straight Arrow Connector 34">
            <a:extLst>
              <a:ext uri="{FF2B5EF4-FFF2-40B4-BE49-F238E27FC236}">
                <a16:creationId xmlns:a16="http://schemas.microsoft.com/office/drawing/2014/main" id="{35F65352-36EA-6C0D-1C78-BA12C9239446}"/>
              </a:ext>
            </a:extLst>
          </p:cNvPr>
          <p:cNvCxnSpPr>
            <a:cxnSpLocks noChangeShapeType="1"/>
          </p:cNvCxnSpPr>
          <p:nvPr/>
        </p:nvCxnSpPr>
        <p:spPr bwMode="auto">
          <a:xfrm>
            <a:off x="7294563" y="3803651"/>
            <a:ext cx="0" cy="811213"/>
          </a:xfrm>
          <a:prstGeom prst="straightConnector1">
            <a:avLst/>
          </a:prstGeom>
          <a:noFill/>
          <a:ln w="25400" algn="ctr">
            <a:solidFill>
              <a:schemeClr val="tx1"/>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5372" name="TextBox 26">
            <a:extLst>
              <a:ext uri="{FF2B5EF4-FFF2-40B4-BE49-F238E27FC236}">
                <a16:creationId xmlns:a16="http://schemas.microsoft.com/office/drawing/2014/main" id="{198D7677-377F-64CF-ACED-DE1669919067}"/>
              </a:ext>
            </a:extLst>
          </p:cNvPr>
          <p:cNvSpPr txBox="1">
            <a:spLocks noChangeArrowheads="1"/>
          </p:cNvSpPr>
          <p:nvPr/>
        </p:nvSpPr>
        <p:spPr bwMode="auto">
          <a:xfrm>
            <a:off x="8920164" y="1712913"/>
            <a:ext cx="20974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dirty="0">
                <a:solidFill>
                  <a:srgbClr val="231F73"/>
                </a:solidFill>
                <a:latin typeface="Verdana" panose="020B0604030504040204" pitchFamily="34" charset="0"/>
              </a:rPr>
              <a:t>Been bullied before</a:t>
            </a:r>
          </a:p>
        </p:txBody>
      </p:sp>
      <p:sp>
        <p:nvSpPr>
          <p:cNvPr id="15373" name="TextBox 38">
            <a:extLst>
              <a:ext uri="{FF2B5EF4-FFF2-40B4-BE49-F238E27FC236}">
                <a16:creationId xmlns:a16="http://schemas.microsoft.com/office/drawing/2014/main" id="{03492E88-287D-2287-55A8-ACCB9C81C967}"/>
              </a:ext>
            </a:extLst>
          </p:cNvPr>
          <p:cNvSpPr txBox="1">
            <a:spLocks noChangeArrowheads="1"/>
          </p:cNvSpPr>
          <p:nvPr/>
        </p:nvSpPr>
        <p:spPr bwMode="auto">
          <a:xfrm>
            <a:off x="9327157" y="5122200"/>
            <a:ext cx="211336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dirty="0">
                <a:solidFill>
                  <a:srgbClr val="231F73"/>
                </a:solidFill>
                <a:latin typeface="Verdana" panose="020B0604030504040204" pitchFamily="34" charset="0"/>
              </a:rPr>
              <a:t>Self-preservation</a:t>
            </a:r>
          </a:p>
        </p:txBody>
      </p:sp>
      <p:sp>
        <p:nvSpPr>
          <p:cNvPr id="15374" name="TextBox 39">
            <a:extLst>
              <a:ext uri="{FF2B5EF4-FFF2-40B4-BE49-F238E27FC236}">
                <a16:creationId xmlns:a16="http://schemas.microsoft.com/office/drawing/2014/main" id="{3A3AB65D-1F7E-BB5F-AACF-557B98EC1386}"/>
              </a:ext>
            </a:extLst>
          </p:cNvPr>
          <p:cNvSpPr txBox="1">
            <a:spLocks noChangeArrowheads="1"/>
          </p:cNvSpPr>
          <p:nvPr/>
        </p:nvSpPr>
        <p:spPr bwMode="auto">
          <a:xfrm>
            <a:off x="6145212" y="767668"/>
            <a:ext cx="22987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dirty="0">
                <a:solidFill>
                  <a:srgbClr val="231F73"/>
                </a:solidFill>
                <a:latin typeface="Verdana" panose="020B0604030504040204" pitchFamily="34" charset="0"/>
              </a:rPr>
              <a:t>Reaction to stress</a:t>
            </a:r>
          </a:p>
        </p:txBody>
      </p:sp>
      <p:sp>
        <p:nvSpPr>
          <p:cNvPr id="15375" name="TextBox 40">
            <a:extLst>
              <a:ext uri="{FF2B5EF4-FFF2-40B4-BE49-F238E27FC236}">
                <a16:creationId xmlns:a16="http://schemas.microsoft.com/office/drawing/2014/main" id="{DE8DE43F-FBD7-97EB-082C-242665FD7A78}"/>
              </a:ext>
            </a:extLst>
          </p:cNvPr>
          <p:cNvSpPr txBox="1">
            <a:spLocks noChangeArrowheads="1"/>
          </p:cNvSpPr>
          <p:nvPr/>
        </p:nvSpPr>
        <p:spPr bwMode="auto">
          <a:xfrm>
            <a:off x="5430837" y="4651376"/>
            <a:ext cx="311863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dirty="0">
                <a:solidFill>
                  <a:srgbClr val="231F73"/>
                </a:solidFill>
                <a:latin typeface="Verdana" panose="020B0604030504040204" pitchFamily="34" charset="0"/>
              </a:rPr>
              <a:t>Lack of understanding</a:t>
            </a:r>
          </a:p>
        </p:txBody>
      </p:sp>
      <p:sp>
        <p:nvSpPr>
          <p:cNvPr id="15376" name="TextBox 41">
            <a:extLst>
              <a:ext uri="{FF2B5EF4-FFF2-40B4-BE49-F238E27FC236}">
                <a16:creationId xmlns:a16="http://schemas.microsoft.com/office/drawing/2014/main" id="{7AC46FC3-B572-8C8A-2AFF-DAA174ABA75F}"/>
              </a:ext>
            </a:extLst>
          </p:cNvPr>
          <p:cNvSpPr txBox="1">
            <a:spLocks noChangeArrowheads="1"/>
          </p:cNvSpPr>
          <p:nvPr/>
        </p:nvSpPr>
        <p:spPr bwMode="auto">
          <a:xfrm>
            <a:off x="1174341" y="3627438"/>
            <a:ext cx="19609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dirty="0">
                <a:solidFill>
                  <a:srgbClr val="231F73"/>
                </a:solidFill>
                <a:latin typeface="Verdana" panose="020B0604030504040204" pitchFamily="34" charset="0"/>
              </a:rPr>
              <a:t>nationality</a:t>
            </a:r>
          </a:p>
        </p:txBody>
      </p:sp>
      <p:sp>
        <p:nvSpPr>
          <p:cNvPr id="15377" name="TextBox 42">
            <a:extLst>
              <a:ext uri="{FF2B5EF4-FFF2-40B4-BE49-F238E27FC236}">
                <a16:creationId xmlns:a16="http://schemas.microsoft.com/office/drawing/2014/main" id="{1ECBCF55-ACE4-3650-0926-37EAE9619267}"/>
              </a:ext>
            </a:extLst>
          </p:cNvPr>
          <p:cNvSpPr txBox="1">
            <a:spLocks noChangeArrowheads="1"/>
          </p:cNvSpPr>
          <p:nvPr/>
        </p:nvSpPr>
        <p:spPr bwMode="auto">
          <a:xfrm>
            <a:off x="3989389" y="3598863"/>
            <a:ext cx="17287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dirty="0">
                <a:solidFill>
                  <a:srgbClr val="231F73"/>
                </a:solidFill>
                <a:latin typeface="Verdana" panose="020B0604030504040204" pitchFamily="34" charset="0"/>
              </a:rPr>
              <a:t>disability</a:t>
            </a:r>
          </a:p>
        </p:txBody>
      </p:sp>
      <p:sp>
        <p:nvSpPr>
          <p:cNvPr id="15378" name="TextBox 43">
            <a:extLst>
              <a:ext uri="{FF2B5EF4-FFF2-40B4-BE49-F238E27FC236}">
                <a16:creationId xmlns:a16="http://schemas.microsoft.com/office/drawing/2014/main" id="{BF085F24-7932-F813-9B9B-D985C8C87716}"/>
              </a:ext>
            </a:extLst>
          </p:cNvPr>
          <p:cNvSpPr txBox="1">
            <a:spLocks noChangeArrowheads="1"/>
          </p:cNvSpPr>
          <p:nvPr/>
        </p:nvSpPr>
        <p:spPr bwMode="auto">
          <a:xfrm>
            <a:off x="1250541" y="6027738"/>
            <a:ext cx="19609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dirty="0">
                <a:solidFill>
                  <a:srgbClr val="231F73"/>
                </a:solidFill>
                <a:latin typeface="Verdana" panose="020B0604030504040204" pitchFamily="34" charset="0"/>
              </a:rPr>
              <a:t>weakness</a:t>
            </a:r>
          </a:p>
        </p:txBody>
      </p:sp>
      <p:sp>
        <p:nvSpPr>
          <p:cNvPr id="15379" name="TextBox 44">
            <a:extLst>
              <a:ext uri="{FF2B5EF4-FFF2-40B4-BE49-F238E27FC236}">
                <a16:creationId xmlns:a16="http://schemas.microsoft.com/office/drawing/2014/main" id="{DC8068FE-77C8-7156-C68F-83A169D6C2F6}"/>
              </a:ext>
            </a:extLst>
          </p:cNvPr>
          <p:cNvSpPr txBox="1">
            <a:spLocks noChangeArrowheads="1"/>
          </p:cNvSpPr>
          <p:nvPr/>
        </p:nvSpPr>
        <p:spPr bwMode="auto">
          <a:xfrm>
            <a:off x="5088330" y="6032363"/>
            <a:ext cx="19018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dirty="0">
                <a:solidFill>
                  <a:srgbClr val="231F73"/>
                </a:solidFill>
                <a:latin typeface="Verdana" panose="020B0604030504040204" pitchFamily="34" charset="0"/>
              </a:rPr>
              <a:t>different</a:t>
            </a:r>
          </a:p>
        </p:txBody>
      </p:sp>
      <p:pic>
        <p:nvPicPr>
          <p:cNvPr id="15380" name="Picture 3" descr="C:\Documents and Settings\MEvans\Local Settings\Temporary Internet Files\Content.IE5\OI2IOR1Z\MC900052719[1].wmf">
            <a:extLst>
              <a:ext uri="{FF2B5EF4-FFF2-40B4-BE49-F238E27FC236}">
                <a16:creationId xmlns:a16="http://schemas.microsoft.com/office/drawing/2014/main" id="{18112F69-CBA6-A74D-9F3B-B1683AEF41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9763" y="2326057"/>
            <a:ext cx="5080000"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1" name="Picture 4" descr="C:\Documents and Settings\MEvans\Local Settings\Temporary Internet Files\Content.IE5\C1VPNEG0\MC900233594[1].wmf">
            <a:extLst>
              <a:ext uri="{FF2B5EF4-FFF2-40B4-BE49-F238E27FC236}">
                <a16:creationId xmlns:a16="http://schemas.microsoft.com/office/drawing/2014/main" id="{F8498746-8C16-1CDD-4185-DDC7EDB218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7494" y="4742655"/>
            <a:ext cx="1728788"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a:extLst>
              <a:ext uri="{FF2B5EF4-FFF2-40B4-BE49-F238E27FC236}">
                <a16:creationId xmlns:a16="http://schemas.microsoft.com/office/drawing/2014/main" id="{81F03F69-130D-E273-B44F-BDCF3A1CBE32}"/>
              </a:ext>
            </a:extLst>
          </p:cNvPr>
          <p:cNvSpPr/>
          <p:nvPr/>
        </p:nvSpPr>
        <p:spPr>
          <a:xfrm>
            <a:off x="178905" y="115888"/>
            <a:ext cx="11847443" cy="6597650"/>
          </a:xfrm>
          <a:prstGeom prst="rect">
            <a:avLst/>
          </a:prstGeom>
          <a:noFill/>
          <a:ln w="38100">
            <a:solidFill>
              <a:srgbClr val="00938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chemeClr val="accent5">
                    <a:lumMod val="75000"/>
                  </a:schemeClr>
                </a:solidFill>
              </a:l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a:extLst>
              <a:ext uri="{FF2B5EF4-FFF2-40B4-BE49-F238E27FC236}">
                <a16:creationId xmlns:a16="http://schemas.microsoft.com/office/drawing/2014/main" id="{468C48A7-D6C2-1741-794E-4148ECED002C}"/>
              </a:ext>
            </a:extLst>
          </p:cNvPr>
          <p:cNvSpPr>
            <a:spLocks noGrp="1"/>
          </p:cNvSpPr>
          <p:nvPr>
            <p:ph type="title"/>
          </p:nvPr>
        </p:nvSpPr>
        <p:spPr>
          <a:xfrm>
            <a:off x="1919288" y="2276474"/>
            <a:ext cx="8229600" cy="1659421"/>
          </a:xfrm>
        </p:spPr>
        <p:txBody>
          <a:bodyPr>
            <a:normAutofit/>
          </a:bodyPr>
          <a:lstStyle/>
          <a:p>
            <a:pPr algn="ctr" eaLnBrk="1" hangingPunct="1"/>
            <a:r>
              <a:rPr lang="en-GB" altLang="en-US" sz="4000" b="1" dirty="0">
                <a:solidFill>
                  <a:srgbClr val="231F73"/>
                </a:solidFill>
                <a:latin typeface="Verdana" panose="020B0604030504040204" pitchFamily="34" charset="0"/>
              </a:rPr>
              <a:t>Q: Where do you think bullying occurs?</a:t>
            </a:r>
          </a:p>
        </p:txBody>
      </p:sp>
      <p:sp>
        <p:nvSpPr>
          <p:cNvPr id="3" name="Rectangle 2">
            <a:extLst>
              <a:ext uri="{FF2B5EF4-FFF2-40B4-BE49-F238E27FC236}">
                <a16:creationId xmlns:a16="http://schemas.microsoft.com/office/drawing/2014/main" id="{26369E0F-A3BE-FB41-421F-86331D4A556B}"/>
              </a:ext>
            </a:extLst>
          </p:cNvPr>
          <p:cNvSpPr/>
          <p:nvPr/>
        </p:nvSpPr>
        <p:spPr>
          <a:xfrm>
            <a:off x="139149" y="115888"/>
            <a:ext cx="11807686" cy="6597650"/>
          </a:xfrm>
          <a:prstGeom prst="rect">
            <a:avLst/>
          </a:prstGeom>
          <a:noFill/>
          <a:ln w="38100">
            <a:solidFill>
              <a:srgbClr val="00938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chemeClr val="accent5">
                    <a:lumMod val="75000"/>
                  </a:schemeClr>
                </a:solidFill>
              </a:l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97DC758D-5CD5-BB4A-AD31-6B1111386B95}"/>
              </a:ext>
            </a:extLst>
          </p:cNvPr>
          <p:cNvSpPr>
            <a:spLocks noGrp="1"/>
          </p:cNvSpPr>
          <p:nvPr>
            <p:ph type="title"/>
          </p:nvPr>
        </p:nvSpPr>
        <p:spPr/>
        <p:txBody>
          <a:bodyPr>
            <a:normAutofit/>
          </a:bodyPr>
          <a:lstStyle/>
          <a:p>
            <a:pPr algn="ctr" eaLnBrk="1" hangingPunct="1"/>
            <a:r>
              <a:rPr lang="en-GB" altLang="en-US" sz="4000" b="1" dirty="0">
                <a:solidFill>
                  <a:srgbClr val="231F73"/>
                </a:solidFill>
                <a:latin typeface="Verdana" panose="020B0604030504040204" pitchFamily="34" charset="0"/>
              </a:rPr>
              <a:t>Where does bullying occur?</a:t>
            </a:r>
          </a:p>
        </p:txBody>
      </p:sp>
      <p:sp>
        <p:nvSpPr>
          <p:cNvPr id="19459" name="Content Placeholder 2">
            <a:extLst>
              <a:ext uri="{FF2B5EF4-FFF2-40B4-BE49-F238E27FC236}">
                <a16:creationId xmlns:a16="http://schemas.microsoft.com/office/drawing/2014/main" id="{0D885B70-5BDD-9EF6-D49B-7355A23FEADB}"/>
              </a:ext>
            </a:extLst>
          </p:cNvPr>
          <p:cNvSpPr>
            <a:spLocks noGrp="1"/>
          </p:cNvSpPr>
          <p:nvPr>
            <p:ph idx="1"/>
          </p:nvPr>
        </p:nvSpPr>
        <p:spPr>
          <a:xfrm>
            <a:off x="1176131" y="1957387"/>
            <a:ext cx="9372600" cy="4784725"/>
          </a:xfrm>
        </p:spPr>
        <p:txBody>
          <a:bodyPr>
            <a:normAutofit/>
          </a:bodyPr>
          <a:lstStyle/>
          <a:p>
            <a:pPr algn="ctr" eaLnBrk="1" hangingPunct="1"/>
            <a:r>
              <a:rPr lang="en-GB" altLang="en-US" sz="3600" dirty="0">
                <a:solidFill>
                  <a:srgbClr val="231F73"/>
                </a:solidFill>
                <a:latin typeface="Verdana" panose="020B0604030504040204" pitchFamily="34" charset="0"/>
              </a:rPr>
              <a:t>In school </a:t>
            </a:r>
          </a:p>
          <a:p>
            <a:pPr algn="ctr" eaLnBrk="1" hangingPunct="1"/>
            <a:r>
              <a:rPr lang="en-GB" altLang="en-US" sz="3600" dirty="0">
                <a:solidFill>
                  <a:srgbClr val="231F73"/>
                </a:solidFill>
                <a:latin typeface="Verdana" panose="020B0604030504040204" pitchFamily="34" charset="0"/>
              </a:rPr>
              <a:t>In lessons</a:t>
            </a:r>
          </a:p>
          <a:p>
            <a:pPr algn="ctr" eaLnBrk="1" hangingPunct="1"/>
            <a:r>
              <a:rPr lang="en-GB" altLang="en-US" sz="3600" dirty="0">
                <a:solidFill>
                  <a:srgbClr val="231F73"/>
                </a:solidFill>
                <a:latin typeface="Verdana" panose="020B0604030504040204" pitchFamily="34" charset="0"/>
              </a:rPr>
              <a:t>In the home</a:t>
            </a:r>
          </a:p>
          <a:p>
            <a:pPr algn="ctr" eaLnBrk="1" hangingPunct="1"/>
            <a:r>
              <a:rPr lang="en-GB" altLang="en-US" sz="3600" dirty="0">
                <a:solidFill>
                  <a:srgbClr val="231F73"/>
                </a:solidFill>
                <a:latin typeface="Verdana" panose="020B0604030504040204" pitchFamily="34" charset="0"/>
              </a:rPr>
              <a:t>On the journeys to and from school</a:t>
            </a:r>
          </a:p>
          <a:p>
            <a:pPr algn="ctr" eaLnBrk="1" hangingPunct="1"/>
            <a:r>
              <a:rPr lang="en-GB" altLang="en-US" sz="3600" dirty="0">
                <a:solidFill>
                  <a:srgbClr val="231F73"/>
                </a:solidFill>
                <a:latin typeface="Verdana" panose="020B0604030504040204" pitchFamily="34" charset="0"/>
              </a:rPr>
              <a:t>In the community </a:t>
            </a:r>
          </a:p>
          <a:p>
            <a:pPr algn="ctr" eaLnBrk="1" hangingPunct="1"/>
            <a:r>
              <a:rPr lang="en-GB" altLang="en-US" sz="3600" dirty="0">
                <a:solidFill>
                  <a:srgbClr val="231F73"/>
                </a:solidFill>
                <a:latin typeface="Verdana" panose="020B0604030504040204" pitchFamily="34" charset="0"/>
              </a:rPr>
              <a:t>Cyber-bullying</a:t>
            </a:r>
          </a:p>
        </p:txBody>
      </p:sp>
      <p:sp>
        <p:nvSpPr>
          <p:cNvPr id="4" name="Rectangle 3">
            <a:extLst>
              <a:ext uri="{FF2B5EF4-FFF2-40B4-BE49-F238E27FC236}">
                <a16:creationId xmlns:a16="http://schemas.microsoft.com/office/drawing/2014/main" id="{D956C4CC-45A1-7F3C-A809-8263F09A0364}"/>
              </a:ext>
            </a:extLst>
          </p:cNvPr>
          <p:cNvSpPr/>
          <p:nvPr/>
        </p:nvSpPr>
        <p:spPr>
          <a:xfrm>
            <a:off x="139148" y="115888"/>
            <a:ext cx="12052851" cy="6597650"/>
          </a:xfrm>
          <a:prstGeom prst="rect">
            <a:avLst/>
          </a:prstGeom>
          <a:noFill/>
          <a:ln w="38100">
            <a:solidFill>
              <a:srgbClr val="00938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chemeClr val="accent5">
                    <a:lumMod val="75000"/>
                  </a:schemeClr>
                </a:solidFill>
              </a:l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3D3D3F06-A40B-A450-1895-87ADFC31A099}"/>
              </a:ext>
            </a:extLst>
          </p:cNvPr>
          <p:cNvSpPr>
            <a:spLocks noGrp="1"/>
          </p:cNvSpPr>
          <p:nvPr>
            <p:ph type="title"/>
          </p:nvPr>
        </p:nvSpPr>
        <p:spPr/>
        <p:txBody>
          <a:bodyPr>
            <a:normAutofit/>
          </a:bodyPr>
          <a:lstStyle/>
          <a:p>
            <a:pPr algn="ctr" eaLnBrk="1" hangingPunct="1"/>
            <a:r>
              <a:rPr lang="en-GB" altLang="en-US" sz="4800" b="1" dirty="0">
                <a:solidFill>
                  <a:srgbClr val="231F73"/>
                </a:solidFill>
                <a:latin typeface="Verdana" panose="020B0604030504040204" pitchFamily="34" charset="0"/>
              </a:rPr>
              <a:t>Mental Health</a:t>
            </a:r>
          </a:p>
        </p:txBody>
      </p:sp>
      <p:sp>
        <p:nvSpPr>
          <p:cNvPr id="23555" name="Content Placeholder 2">
            <a:extLst>
              <a:ext uri="{FF2B5EF4-FFF2-40B4-BE49-F238E27FC236}">
                <a16:creationId xmlns:a16="http://schemas.microsoft.com/office/drawing/2014/main" id="{FFFA6C4E-18EC-87D8-06D3-DF26A9FA0FC1}"/>
              </a:ext>
            </a:extLst>
          </p:cNvPr>
          <p:cNvSpPr>
            <a:spLocks noGrp="1"/>
          </p:cNvSpPr>
          <p:nvPr>
            <p:ph idx="1"/>
          </p:nvPr>
        </p:nvSpPr>
        <p:spPr/>
        <p:txBody>
          <a:bodyPr>
            <a:normAutofit/>
          </a:bodyPr>
          <a:lstStyle/>
          <a:p>
            <a:pPr eaLnBrk="1" hangingPunct="1"/>
            <a:r>
              <a:rPr lang="en-GB" altLang="en-US" sz="3200" dirty="0">
                <a:solidFill>
                  <a:srgbClr val="231F73"/>
                </a:solidFill>
                <a:latin typeface="Verdana" panose="020B0604030504040204" pitchFamily="34" charset="0"/>
              </a:rPr>
              <a:t>1 in 10 children are thought to have mental health problems, such as:</a:t>
            </a:r>
          </a:p>
          <a:p>
            <a:pPr lvl="1" eaLnBrk="1" hangingPunct="1"/>
            <a:r>
              <a:rPr lang="en-GB" altLang="en-US" dirty="0">
                <a:solidFill>
                  <a:srgbClr val="231F73"/>
                </a:solidFill>
                <a:latin typeface="Verdana" panose="020B0604030504040204" pitchFamily="34" charset="0"/>
              </a:rPr>
              <a:t>Depression</a:t>
            </a:r>
          </a:p>
          <a:p>
            <a:pPr lvl="1" eaLnBrk="1" hangingPunct="1"/>
            <a:r>
              <a:rPr lang="en-GB" altLang="en-US" dirty="0">
                <a:solidFill>
                  <a:srgbClr val="231F73"/>
                </a:solidFill>
                <a:latin typeface="Verdana" panose="020B0604030504040204" pitchFamily="34" charset="0"/>
              </a:rPr>
              <a:t>Anxiety</a:t>
            </a:r>
          </a:p>
          <a:p>
            <a:pPr lvl="1" eaLnBrk="1" hangingPunct="1"/>
            <a:r>
              <a:rPr lang="en-GB" altLang="en-US" dirty="0">
                <a:solidFill>
                  <a:srgbClr val="231F73"/>
                </a:solidFill>
                <a:latin typeface="Verdana" panose="020B0604030504040204" pitchFamily="34" charset="0"/>
              </a:rPr>
              <a:t>Eating disorders</a:t>
            </a:r>
          </a:p>
          <a:p>
            <a:pPr lvl="1" eaLnBrk="1" hangingPunct="1"/>
            <a:r>
              <a:rPr lang="en-GB" altLang="en-US" dirty="0">
                <a:solidFill>
                  <a:srgbClr val="231F73"/>
                </a:solidFill>
                <a:latin typeface="Verdana" panose="020B0604030504040204" pitchFamily="34" charset="0"/>
              </a:rPr>
              <a:t>Self-harming</a:t>
            </a:r>
          </a:p>
          <a:p>
            <a:pPr eaLnBrk="1" hangingPunct="1"/>
            <a:r>
              <a:rPr lang="en-GB" altLang="en-US" sz="3200" dirty="0">
                <a:solidFill>
                  <a:srgbClr val="231F73"/>
                </a:solidFill>
                <a:latin typeface="Verdana" panose="020B0604030504040204" pitchFamily="34" charset="0"/>
              </a:rPr>
              <a:t>Parents and children may be reluctant to share information with the school due to stigma</a:t>
            </a:r>
          </a:p>
        </p:txBody>
      </p:sp>
      <p:sp>
        <p:nvSpPr>
          <p:cNvPr id="4" name="Rectangle 3">
            <a:extLst>
              <a:ext uri="{FF2B5EF4-FFF2-40B4-BE49-F238E27FC236}">
                <a16:creationId xmlns:a16="http://schemas.microsoft.com/office/drawing/2014/main" id="{9699F575-6731-7FDF-2D7B-44D27C585581}"/>
              </a:ext>
            </a:extLst>
          </p:cNvPr>
          <p:cNvSpPr/>
          <p:nvPr/>
        </p:nvSpPr>
        <p:spPr>
          <a:xfrm>
            <a:off x="139148" y="115888"/>
            <a:ext cx="11847443" cy="6597650"/>
          </a:xfrm>
          <a:prstGeom prst="rect">
            <a:avLst/>
          </a:prstGeom>
          <a:noFill/>
          <a:ln w="38100">
            <a:solidFill>
              <a:srgbClr val="00938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chemeClr val="accent5">
                    <a:lumMod val="75000"/>
                  </a:schemeClr>
                </a:solidFill>
              </a:l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C43AB-4894-44AB-85CF-1DDB3BB516C7}"/>
              </a:ext>
            </a:extLst>
          </p:cNvPr>
          <p:cNvSpPr>
            <a:spLocks noGrp="1"/>
          </p:cNvSpPr>
          <p:nvPr>
            <p:ph type="title"/>
          </p:nvPr>
        </p:nvSpPr>
        <p:spPr>
          <a:xfrm>
            <a:off x="884583" y="206317"/>
            <a:ext cx="10515600" cy="1325563"/>
          </a:xfrm>
        </p:spPr>
        <p:txBody>
          <a:bodyPr rtlCol="0">
            <a:normAutofit/>
          </a:bodyPr>
          <a:lstStyle/>
          <a:p>
            <a:pPr algn="ctr">
              <a:defRPr/>
            </a:pPr>
            <a:r>
              <a:rPr lang="en-GB" b="1" dirty="0">
                <a:solidFill>
                  <a:srgbClr val="231F73"/>
                </a:solidFill>
                <a:latin typeface="Verdana" pitchFamily="34" charset="0"/>
              </a:rPr>
              <a:t>Possible signs of mental health difficulties</a:t>
            </a:r>
          </a:p>
        </p:txBody>
      </p:sp>
      <p:pic>
        <p:nvPicPr>
          <p:cNvPr id="25603" name="Picture 2" descr="Y:\Admin\1 Logos-images\images\Dad and Young Girl AFC blure.jpg">
            <a:extLst>
              <a:ext uri="{FF2B5EF4-FFF2-40B4-BE49-F238E27FC236}">
                <a16:creationId xmlns:a16="http://schemas.microsoft.com/office/drawing/2014/main" id="{A5DF5D49-467A-1449-8988-22B977401D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5776" y="2840038"/>
            <a:ext cx="3095625" cy="218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a:extLst>
              <a:ext uri="{FF2B5EF4-FFF2-40B4-BE49-F238E27FC236}">
                <a16:creationId xmlns:a16="http://schemas.microsoft.com/office/drawing/2014/main" id="{DA712B1B-AC24-5E9A-0294-F066023C35BD}"/>
              </a:ext>
            </a:extLst>
          </p:cNvPr>
          <p:cNvCxnSpPr/>
          <p:nvPr/>
        </p:nvCxnSpPr>
        <p:spPr>
          <a:xfrm flipV="1">
            <a:off x="6981825" y="2189163"/>
            <a:ext cx="554038" cy="61436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605" name="TextBox 2">
            <a:extLst>
              <a:ext uri="{FF2B5EF4-FFF2-40B4-BE49-F238E27FC236}">
                <a16:creationId xmlns:a16="http://schemas.microsoft.com/office/drawing/2014/main" id="{22752857-8F3E-4BE2-B0E5-1B424450006D}"/>
              </a:ext>
            </a:extLst>
          </p:cNvPr>
          <p:cNvSpPr txBox="1">
            <a:spLocks noChangeArrowheads="1"/>
          </p:cNvSpPr>
          <p:nvPr/>
        </p:nvSpPr>
        <p:spPr bwMode="auto">
          <a:xfrm>
            <a:off x="6548893" y="1371601"/>
            <a:ext cx="31712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a:solidFill>
                  <a:srgbClr val="231F73"/>
                </a:solidFill>
                <a:latin typeface="Verdana" panose="020B0604030504040204" pitchFamily="34" charset="0"/>
              </a:rPr>
              <a:t>Change in school performance</a:t>
            </a:r>
          </a:p>
        </p:txBody>
      </p:sp>
      <p:cxnSp>
        <p:nvCxnSpPr>
          <p:cNvPr id="7" name="Straight Arrow Connector 6">
            <a:extLst>
              <a:ext uri="{FF2B5EF4-FFF2-40B4-BE49-F238E27FC236}">
                <a16:creationId xmlns:a16="http://schemas.microsoft.com/office/drawing/2014/main" id="{056429A5-15AC-E6A0-4191-B671C71E59E3}"/>
              </a:ext>
            </a:extLst>
          </p:cNvPr>
          <p:cNvCxnSpPr/>
          <p:nvPr/>
        </p:nvCxnSpPr>
        <p:spPr>
          <a:xfrm>
            <a:off x="7415213" y="3670300"/>
            <a:ext cx="100806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607" name="TextBox 8">
            <a:extLst>
              <a:ext uri="{FF2B5EF4-FFF2-40B4-BE49-F238E27FC236}">
                <a16:creationId xmlns:a16="http://schemas.microsoft.com/office/drawing/2014/main" id="{5863FA20-5395-DF11-8B9B-4AAB9EE873DA}"/>
              </a:ext>
            </a:extLst>
          </p:cNvPr>
          <p:cNvSpPr txBox="1">
            <a:spLocks noChangeArrowheads="1"/>
          </p:cNvSpPr>
          <p:nvPr/>
        </p:nvSpPr>
        <p:spPr bwMode="auto">
          <a:xfrm>
            <a:off x="8597322" y="3187700"/>
            <a:ext cx="27564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dirty="0">
                <a:solidFill>
                  <a:srgbClr val="231F73"/>
                </a:solidFill>
                <a:latin typeface="Verdana" panose="020B0604030504040204" pitchFamily="34" charset="0"/>
              </a:rPr>
              <a:t>Loss of interest in usual friends</a:t>
            </a:r>
          </a:p>
        </p:txBody>
      </p:sp>
      <p:cxnSp>
        <p:nvCxnSpPr>
          <p:cNvPr id="10" name="Straight Arrow Connector 9">
            <a:extLst>
              <a:ext uri="{FF2B5EF4-FFF2-40B4-BE49-F238E27FC236}">
                <a16:creationId xmlns:a16="http://schemas.microsoft.com/office/drawing/2014/main" id="{C4936949-3E22-0D5E-E8AC-EB39085EB208}"/>
              </a:ext>
            </a:extLst>
          </p:cNvPr>
          <p:cNvCxnSpPr/>
          <p:nvPr/>
        </p:nvCxnSpPr>
        <p:spPr>
          <a:xfrm>
            <a:off x="7391400" y="4656139"/>
            <a:ext cx="920750" cy="4667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609" name="TextBox 11">
            <a:extLst>
              <a:ext uri="{FF2B5EF4-FFF2-40B4-BE49-F238E27FC236}">
                <a16:creationId xmlns:a16="http://schemas.microsoft.com/office/drawing/2014/main" id="{67066DFD-45AC-2F76-15D6-1DC203F234FD}"/>
              </a:ext>
            </a:extLst>
          </p:cNvPr>
          <p:cNvSpPr txBox="1">
            <a:spLocks noChangeArrowheads="1"/>
          </p:cNvSpPr>
          <p:nvPr/>
        </p:nvSpPr>
        <p:spPr bwMode="auto">
          <a:xfrm>
            <a:off x="8014767" y="4851599"/>
            <a:ext cx="275647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dirty="0">
                <a:solidFill>
                  <a:srgbClr val="231F73"/>
                </a:solidFill>
                <a:latin typeface="Verdana" panose="020B0604030504040204" pitchFamily="34" charset="0"/>
              </a:rPr>
              <a:t>Change in behaviour – quieter or more unruly</a:t>
            </a:r>
          </a:p>
        </p:txBody>
      </p:sp>
      <p:sp>
        <p:nvSpPr>
          <p:cNvPr id="25610" name="TextBox 12">
            <a:extLst>
              <a:ext uri="{FF2B5EF4-FFF2-40B4-BE49-F238E27FC236}">
                <a16:creationId xmlns:a16="http://schemas.microsoft.com/office/drawing/2014/main" id="{CE347E70-06A3-1B95-AA61-A21EAA31CB46}"/>
              </a:ext>
            </a:extLst>
          </p:cNvPr>
          <p:cNvSpPr txBox="1">
            <a:spLocks noChangeArrowheads="1"/>
          </p:cNvSpPr>
          <p:nvPr/>
        </p:nvSpPr>
        <p:spPr bwMode="auto">
          <a:xfrm>
            <a:off x="1692275" y="5380039"/>
            <a:ext cx="179648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dirty="0">
                <a:solidFill>
                  <a:srgbClr val="231F73"/>
                </a:solidFill>
                <a:latin typeface="Verdana" panose="020B0604030504040204" pitchFamily="34" charset="0"/>
              </a:rPr>
              <a:t>Change in weight</a:t>
            </a:r>
          </a:p>
        </p:txBody>
      </p:sp>
      <p:sp>
        <p:nvSpPr>
          <p:cNvPr id="25611" name="TextBox 13">
            <a:extLst>
              <a:ext uri="{FF2B5EF4-FFF2-40B4-BE49-F238E27FC236}">
                <a16:creationId xmlns:a16="http://schemas.microsoft.com/office/drawing/2014/main" id="{6144FC9E-4B5D-8582-6B5F-FB317104CB10}"/>
              </a:ext>
            </a:extLst>
          </p:cNvPr>
          <p:cNvSpPr txBox="1">
            <a:spLocks noChangeArrowheads="1"/>
          </p:cNvSpPr>
          <p:nvPr/>
        </p:nvSpPr>
        <p:spPr bwMode="auto">
          <a:xfrm>
            <a:off x="1669774" y="1630364"/>
            <a:ext cx="24512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dirty="0">
                <a:solidFill>
                  <a:srgbClr val="231F73"/>
                </a:solidFill>
                <a:latin typeface="Verdana" panose="020B0604030504040204" pitchFamily="34" charset="0"/>
              </a:rPr>
              <a:t>Signs of self-harming</a:t>
            </a:r>
          </a:p>
        </p:txBody>
      </p:sp>
      <p:cxnSp>
        <p:nvCxnSpPr>
          <p:cNvPr id="15" name="Straight Arrow Connector 14">
            <a:extLst>
              <a:ext uri="{FF2B5EF4-FFF2-40B4-BE49-F238E27FC236}">
                <a16:creationId xmlns:a16="http://schemas.microsoft.com/office/drawing/2014/main" id="{3E35A12A-83A4-C7E9-542F-70FB8E85797E}"/>
              </a:ext>
            </a:extLst>
          </p:cNvPr>
          <p:cNvCxnSpPr/>
          <p:nvPr/>
        </p:nvCxnSpPr>
        <p:spPr>
          <a:xfrm flipH="1" flipV="1">
            <a:off x="3465513" y="2532064"/>
            <a:ext cx="830262" cy="49053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068406D-4F6A-40D3-CB6D-00298052868B}"/>
              </a:ext>
            </a:extLst>
          </p:cNvPr>
          <p:cNvCxnSpPr/>
          <p:nvPr/>
        </p:nvCxnSpPr>
        <p:spPr>
          <a:xfrm flipH="1">
            <a:off x="3521076" y="4765676"/>
            <a:ext cx="606425" cy="6143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62BF09CC-7CC5-F765-6694-6FA3FE8E25DA}"/>
              </a:ext>
            </a:extLst>
          </p:cNvPr>
          <p:cNvSpPr/>
          <p:nvPr/>
        </p:nvSpPr>
        <p:spPr>
          <a:xfrm>
            <a:off x="298175" y="115888"/>
            <a:ext cx="11688416" cy="6597650"/>
          </a:xfrm>
          <a:prstGeom prst="rect">
            <a:avLst/>
          </a:prstGeom>
          <a:noFill/>
          <a:ln w="38100">
            <a:solidFill>
              <a:srgbClr val="00938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chemeClr val="accent5">
                    <a:lumMod val="75000"/>
                  </a:schemeClr>
                </a:solidFill>
              </a:ln>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4864</TotalTime>
  <Words>415</Words>
  <Application>Microsoft Macintosh PowerPoint</Application>
  <PresentationFormat>Widescreen</PresentationFormat>
  <Paragraphs>72</Paragraphs>
  <Slides>13</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Century Gothic</vt:lpstr>
      <vt:lpstr>Helvetica</vt:lpstr>
      <vt:lpstr>Verdana</vt:lpstr>
      <vt:lpstr>Office Theme</vt:lpstr>
      <vt:lpstr>PowerPoint Presentation</vt:lpstr>
      <vt:lpstr>PowerPoint Presentation</vt:lpstr>
      <vt:lpstr>PowerPoint Presentation</vt:lpstr>
      <vt:lpstr>PowerPoint Presentation</vt:lpstr>
      <vt:lpstr>Characteristics of those involved</vt:lpstr>
      <vt:lpstr>Q: Where do you think bullying occurs?</vt:lpstr>
      <vt:lpstr>Where does bullying occur?</vt:lpstr>
      <vt:lpstr>Mental Health</vt:lpstr>
      <vt:lpstr>Possible signs of mental health difficulties</vt:lpstr>
      <vt:lpstr>Impact of bullying on mental health</vt:lpstr>
      <vt:lpstr>PowerPoint Presentation</vt:lpstr>
      <vt:lpstr>What Now?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Delali Mortty</dc:creator>
  <cp:lastModifiedBy>Mona Mohamed Arshe</cp:lastModifiedBy>
  <cp:revision>179</cp:revision>
  <dcterms:created xsi:type="dcterms:W3CDTF">2017-01-05T12:01:41Z</dcterms:created>
  <dcterms:modified xsi:type="dcterms:W3CDTF">2024-11-04T18:53:30Z</dcterms:modified>
</cp:coreProperties>
</file>