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17"/>
  </p:notesMasterIdLst>
  <p:sldIdLst>
    <p:sldId id="271" r:id="rId5"/>
    <p:sldId id="265" r:id="rId6"/>
    <p:sldId id="272" r:id="rId7"/>
    <p:sldId id="266" r:id="rId8"/>
    <p:sldId id="267" r:id="rId9"/>
    <p:sldId id="282" r:id="rId10"/>
    <p:sldId id="284" r:id="rId11"/>
    <p:sldId id="285" r:id="rId12"/>
    <p:sldId id="287" r:id="rId13"/>
    <p:sldId id="283" r:id="rId14"/>
    <p:sldId id="268" r:id="rId15"/>
    <p:sldId id="273"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ill Sans MT" panose="020B0502020104020203" pitchFamily="34" charset="77"/>
      <p:regular r:id="rId24"/>
      <p:bold r:id="rId25"/>
      <p:italic r:id="rId26"/>
      <p:boldItalic r:id="rId27"/>
    </p:embeddedFont>
    <p:embeddedFont>
      <p:font typeface="Glacial Indifference" pitchFamily="2" charset="0"/>
      <p:regular r:id="rId28"/>
      <p:bold r:id="rId29"/>
      <p:italic r:id="rId30"/>
    </p:embeddedFont>
    <p:embeddedFont>
      <p:font typeface="Lato" panose="020F0502020204030203" pitchFamily="34" charset="0"/>
      <p:regular r:id="rId31"/>
      <p:bold r:id="rId32"/>
      <p:italic r:id="rId33"/>
      <p:boldItalic r:id="rId34"/>
    </p:embeddedFont>
    <p:embeddedFont>
      <p:font typeface="Lato Light" panose="020F0302020204030204" pitchFamily="34" charset="0"/>
      <p:regular r:id="rId35"/>
      <p:italic r:id="rId36"/>
    </p:embeddedFont>
    <p:embeddedFont>
      <p:font typeface="League Spartan" pitchFamily="2" charset="77"/>
      <p:bold r:id="rId37"/>
    </p:embeddedFont>
    <p:embeddedFont>
      <p:font typeface="Open Sans Light" panose="020B0306030504020204" pitchFamily="34"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ection>
        <p14:section name="Pupil facing slides" id="{6426DDC9-3476-4499-A402-C5047D3C9974}">
          <p14:sldIdLst>
            <p14:sldId id="271"/>
            <p14:sldId id="265"/>
            <p14:sldId id="272"/>
            <p14:sldId id="266"/>
            <p14:sldId id="267"/>
            <p14:sldId id="282"/>
            <p14:sldId id="284"/>
            <p14:sldId id="285"/>
            <p14:sldId id="287"/>
            <p14:sldId id="283"/>
            <p14:sldId id="268"/>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92" clrIdx="0"/>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7" clrIdx="3">
    <p:extLst>
      <p:ext uri="{19B8F6BF-5375-455C-9EA6-DF929625EA0E}">
        <p15:presenceInfo xmlns:p15="http://schemas.microsoft.com/office/powerpoint/2012/main" userId="S-1-5-21-1285066173-1815393381-3561576999-2620" providerId="AD"/>
      </p:ext>
    </p:extLst>
  </p:cmAuthor>
  <p:cmAuthor id="5" name="Helen Emerson" initials="HE" lastIdx="3" clrIdx="4">
    <p:extLst>
      <p:ext uri="{19B8F6BF-5375-455C-9EA6-DF929625EA0E}">
        <p15:presenceInfo xmlns:p15="http://schemas.microsoft.com/office/powerpoint/2012/main" userId="S-1-5-21-1285066173-1815393381-3561576999-2635" providerId="AD"/>
      </p:ext>
    </p:extLst>
  </p:cmAuthor>
  <p:cmAuthor id="6" name="Elizabeth Laming" initials="EL" lastIdx="1" clrIdx="5">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9151" autoAdjust="0"/>
  </p:normalViewPr>
  <p:slideViewPr>
    <p:cSldViewPr snapToGrid="0">
      <p:cViewPr varScale="1">
        <p:scale>
          <a:sx n="72" d="100"/>
          <a:sy n="72" d="100"/>
        </p:scale>
        <p:origin x="1616"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02/10/2022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kuknow.co.u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hildline.org.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Plenary: Feel-good note-cards? (10 </a:t>
            </a:r>
            <a:r>
              <a:rPr lang="en-GB" b="1" baseline="0" dirty="0" err="1"/>
              <a:t>mins</a:t>
            </a:r>
            <a:r>
              <a:rPr lang="en-GB" b="1" baseline="0" dirty="0"/>
              <a:t>) </a:t>
            </a:r>
          </a:p>
          <a:p>
            <a:r>
              <a:rPr lang="en-US" sz="1200" kern="1200" dirty="0">
                <a:solidFill>
                  <a:schemeClr val="tx1"/>
                </a:solidFill>
                <a:effectLst/>
                <a:latin typeface="+mn-lt"/>
                <a:ea typeface="+mn-ea"/>
                <a:cs typeface="+mn-cs"/>
              </a:rPr>
              <a:t>Ask the pupils to write a reminder message to Ziggy suggesting one idea to manage feelings positively every day.  Use the sticky-notes or pieces of card.  Pupils can think back to the timeline activity to help them think of suitable ideas for Ziggy. </a:t>
            </a:r>
          </a:p>
          <a:p>
            <a:endParaRPr lang="en-GB" dirty="0">
              <a:effectLs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304769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End-point assessment (10 </a:t>
            </a:r>
            <a:r>
              <a:rPr lang="en-GB" b="1" baseline="0" dirty="0" err="1"/>
              <a:t>mins</a:t>
            </a:r>
            <a:r>
              <a:rPr lang="en-GB" b="1" baseline="0" dirty="0"/>
              <a:t>)</a:t>
            </a:r>
          </a:p>
          <a:p>
            <a:r>
              <a:rPr lang="en-GB" sz="1200" kern="1200" dirty="0">
                <a:solidFill>
                  <a:schemeClr val="tx1"/>
                </a:solidFill>
                <a:effectLst/>
                <a:latin typeface="+mn-lt"/>
                <a:ea typeface="+mn-ea"/>
                <a:cs typeface="+mn-cs"/>
              </a:rPr>
              <a:t>Give each pupil their </a:t>
            </a:r>
            <a:r>
              <a:rPr lang="en-GB" sz="1200" i="1" kern="1200" dirty="0">
                <a:solidFill>
                  <a:schemeClr val="tx1"/>
                </a:solidFill>
                <a:effectLst/>
                <a:latin typeface="+mn-lt"/>
                <a:ea typeface="+mn-ea"/>
                <a:cs typeface="+mn-cs"/>
              </a:rPr>
              <a:t>Feeling good </a:t>
            </a:r>
            <a:r>
              <a:rPr lang="en-GB" sz="1200" i="0" kern="1200" dirty="0">
                <a:solidFill>
                  <a:schemeClr val="tx1"/>
                </a:solidFill>
                <a:effectLst/>
                <a:latin typeface="+mn-lt"/>
                <a:ea typeface="+mn-ea"/>
                <a:cs typeface="+mn-cs"/>
              </a:rPr>
              <a:t>draw and write</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activity from the beginning of the lesson and a different coloured pen or pencil. </a:t>
            </a:r>
            <a:r>
              <a:rPr lang="en-US" sz="1200" kern="1200" dirty="0">
                <a:solidFill>
                  <a:schemeClr val="tx1"/>
                </a:solidFill>
                <a:effectLst/>
                <a:latin typeface="+mn-lt"/>
                <a:ea typeface="+mn-ea"/>
                <a:cs typeface="+mn-cs"/>
              </a:rPr>
              <a:t>Ask pupils to amend their original ideas or add their new learning to their work. </a:t>
            </a: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activities</a:t>
            </a:r>
            <a:r>
              <a:rPr kumimoji="0" lang="en-GB" sz="1200" b="0" i="1"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These activities</a:t>
            </a:r>
            <a:r>
              <a:rPr lang="en-GB" i="0" baseline="0" dirty="0"/>
              <a:t> can be included if you have additional time in the lesson or afterwards, to challenge pupils who need to be stretched or for pupils who demonstrate a particular interest in this topic.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Pupils write a story using </a:t>
            </a:r>
            <a:r>
              <a:rPr lang="en-GB" sz="1200" b="1" i="0" kern="1200" dirty="0">
                <a:solidFill>
                  <a:schemeClr val="tx1"/>
                </a:solidFill>
                <a:effectLst/>
                <a:latin typeface="+mn-lt"/>
                <a:ea typeface="+mn-ea"/>
                <a:cs typeface="+mn-cs"/>
              </a:rPr>
              <a:t>Resource 2: Ziggy’s day </a:t>
            </a:r>
            <a:r>
              <a:rPr lang="en-GB" sz="1200" kern="1200" dirty="0">
                <a:solidFill>
                  <a:schemeClr val="tx1"/>
                </a:solidFill>
                <a:effectLst/>
                <a:latin typeface="+mn-lt"/>
                <a:ea typeface="+mn-ea"/>
                <a:cs typeface="+mn-cs"/>
              </a:rPr>
              <a:t>as a story planning tool.  They describe the feelings Ziggy experiences and explain why Ziggy feels like that at different times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 feelings draw</a:t>
            </a:r>
            <a:r>
              <a:rPr lang="en-US" b="1" baseline="0" dirty="0"/>
              <a:t> and write</a:t>
            </a:r>
            <a:r>
              <a:rPr lang="en-US" b="1" dirty="0"/>
              <a:t> (10 </a:t>
            </a:r>
            <a:r>
              <a:rPr lang="en-US" b="1" dirty="0" err="1"/>
              <a:t>mins</a:t>
            </a:r>
            <a:r>
              <a:rPr lang="en-US" b="1" dirty="0"/>
              <a:t>).</a:t>
            </a:r>
            <a:r>
              <a:rPr lang="en-US"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effectLst/>
                <a:latin typeface="Calibri" panose="020F0502020204030204" pitchFamily="34" charset="0"/>
              </a:rPr>
              <a:t>Ensure this activity is completed before delivering the lesson. </a:t>
            </a:r>
            <a:r>
              <a:rPr lang="en-GB" dirty="0">
                <a:effectLst/>
              </a:rPr>
              <a:t> </a:t>
            </a:r>
          </a:p>
          <a:p>
            <a:pPr algn="l">
              <a:lnSpc>
                <a:spcPct val="115000"/>
              </a:lnSpc>
              <a:spcAft>
                <a:spcPts val="0"/>
              </a:spcAft>
            </a:pPr>
            <a:r>
              <a:rPr lang="en-GB" dirty="0">
                <a:effectLst/>
                <a:latin typeface="Calibri" panose="020F0502020204030204" pitchFamily="34" charset="0"/>
              </a:rPr>
              <a:t>Provide pupils with a piece of blank A4 paper</a:t>
            </a:r>
            <a:r>
              <a:rPr lang="en-GB" baseline="0" dirty="0">
                <a:effectLst/>
                <a:latin typeface="Calibri" panose="020F0502020204030204" pitchFamily="34" charset="0"/>
              </a:rPr>
              <a:t> on which to respond.  </a:t>
            </a:r>
            <a:r>
              <a:rPr lang="en-GB" dirty="0">
                <a:effectLst/>
                <a:latin typeface="Calibri" panose="020F0502020204030204" pitchFamily="34" charset="0"/>
              </a:rPr>
              <a:t>The purpose of this activity is to enable the you to find out the pupils’ existing knowledge, skills and attitudes towards choosing what to watch.  Pupils should work individually. Whilst they are working, do not prompt them in any way.  When complete, ensure pupils write their name at the top of their paper.  Collect in and check pupil responses, noting any </a:t>
            </a:r>
            <a:r>
              <a:rPr lang="en-GB" dirty="0">
                <a:effectLst/>
              </a:rPr>
              <a:t>responses and any misconceptions that need addressing through the lesson.  Keep the papers - pupils will return to this activity at the end of the lesson and the results used to assess their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What is a feeling? (5 </a:t>
            </a:r>
            <a:r>
              <a:rPr lang="en-GB" b="1" baseline="0" dirty="0" err="1"/>
              <a:t>mins</a:t>
            </a:r>
            <a:r>
              <a:rPr lang="en-GB" b="1" baseline="0" dirty="0"/>
              <a:t>)</a:t>
            </a:r>
            <a:endParaRPr lang="en-GB" b="1" dirty="0"/>
          </a:p>
          <a:p>
            <a:pPr>
              <a:lnSpc>
                <a:spcPts val="1500"/>
              </a:lnSpc>
              <a:spcAft>
                <a:spcPts val="0"/>
              </a:spcAft>
            </a:pP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In small groups pupils talk about feelings: what a feeling is and does, then d</a:t>
            </a:r>
            <a:r>
              <a:rPr lang="en-GB" sz="1200" dirty="0">
                <a:effectLst/>
                <a:latin typeface="Calibri" panose="020F0502020204030204" pitchFamily="34" charset="0"/>
                <a:ea typeface="Calibri" panose="020F0502020204030204" pitchFamily="34" charset="0"/>
                <a:cs typeface="Times New Roman" panose="02020603050405020304" pitchFamily="18" charset="0"/>
              </a:rPr>
              <a:t>isplay</a:t>
            </a:r>
            <a:r>
              <a:rPr lang="en-GB" sz="1200" baseline="0" dirty="0">
                <a:effectLst/>
                <a:latin typeface="Calibri" panose="020F0502020204030204" pitchFamily="34" charset="0"/>
                <a:ea typeface="Calibri" panose="020F0502020204030204" pitchFamily="34" charset="0"/>
                <a:cs typeface="Times New Roman" panose="02020603050405020304" pitchFamily="18" charset="0"/>
              </a:rPr>
              <a:t> the definition and discuss with the class. </a:t>
            </a:r>
          </a:p>
          <a:p>
            <a:pPr>
              <a:lnSpc>
                <a:spcPts val="15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We</a:t>
            </a:r>
            <a:r>
              <a:rPr lang="en-GB" sz="1200" i="1" baseline="0" dirty="0">
                <a:effectLst/>
                <a:latin typeface="Calibri" panose="020F0502020204030204" pitchFamily="34" charset="0"/>
                <a:ea typeface="Calibri" panose="020F0502020204030204" pitchFamily="34" charset="0"/>
                <a:cs typeface="Times New Roman" panose="02020603050405020304" pitchFamily="18" charset="0"/>
              </a:rPr>
              <a:t> suggest using the terms feelings and emotions interchangeably as their definition is similar, but for information these words can be defined as:</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b="1" i="1" kern="1200" dirty="0">
                <a:solidFill>
                  <a:schemeClr val="tx1"/>
                </a:solidFill>
                <a:effectLst/>
                <a:latin typeface="+mn-lt"/>
                <a:ea typeface="+mn-ea"/>
                <a:cs typeface="+mn-cs"/>
              </a:rPr>
              <a:t>Emotion:</a:t>
            </a:r>
            <a:r>
              <a:rPr lang="en-GB" sz="1200" i="1" kern="1200" dirty="0">
                <a:solidFill>
                  <a:schemeClr val="tx1"/>
                </a:solidFill>
                <a:effectLst/>
                <a:latin typeface="+mn-lt"/>
                <a:ea typeface="+mn-ea"/>
                <a:cs typeface="+mn-cs"/>
              </a:rPr>
              <a:t> a strong feeling deriving from one's circumstances, mood, or relationships with others; an instinctive or intuitive feeling as distinguished from reasoning or knowledge</a:t>
            </a:r>
          </a:p>
          <a:p>
            <a:r>
              <a:rPr lang="en-GB" sz="1200" b="1" i="1" kern="1200" dirty="0">
                <a:solidFill>
                  <a:schemeClr val="tx1"/>
                </a:solidFill>
                <a:effectLst/>
                <a:latin typeface="+mn-lt"/>
                <a:ea typeface="+mn-ea"/>
                <a:cs typeface="+mn-cs"/>
              </a:rPr>
              <a:t>Feeling:</a:t>
            </a:r>
            <a:r>
              <a:rPr lang="en-GB" sz="1200" i="1" kern="1200" dirty="0">
                <a:solidFill>
                  <a:schemeClr val="tx1"/>
                </a:solidFill>
                <a:effectLst/>
                <a:latin typeface="+mn-lt"/>
                <a:ea typeface="+mn-ea"/>
                <a:cs typeface="+mn-cs"/>
              </a:rPr>
              <a:t> an emotional state or reaction, an idea or belief, especially a vague or irrational one,</a:t>
            </a:r>
            <a:r>
              <a:rPr lang="en-GB" sz="1200" i="1" kern="1200" baseline="0" dirty="0">
                <a:solidFill>
                  <a:schemeClr val="tx1"/>
                </a:solidFill>
                <a:effectLst/>
                <a:latin typeface="+mn-lt"/>
                <a:ea typeface="+mn-ea"/>
                <a:cs typeface="+mn-cs"/>
              </a:rPr>
              <a:t> or the a</a:t>
            </a:r>
            <a:r>
              <a:rPr lang="en-GB" sz="1200" i="1" kern="1200" dirty="0">
                <a:solidFill>
                  <a:schemeClr val="tx1"/>
                </a:solidFill>
                <a:effectLst/>
                <a:latin typeface="+mn-lt"/>
                <a:ea typeface="+mn-ea"/>
                <a:cs typeface="+mn-cs"/>
              </a:rPr>
              <a:t>djective </a:t>
            </a:r>
            <a:r>
              <a:rPr lang="en-GB" sz="1200" b="1" i="1" kern="1200" dirty="0">
                <a:solidFill>
                  <a:schemeClr val="tx1"/>
                </a:solidFill>
                <a:effectLst/>
                <a:latin typeface="+mn-lt"/>
                <a:ea typeface="+mn-ea"/>
                <a:cs typeface="+mn-cs"/>
              </a:rPr>
              <a:t>feeling</a:t>
            </a:r>
            <a:r>
              <a:rPr lang="en-GB" sz="1200" i="1" kern="1200" dirty="0">
                <a:solidFill>
                  <a:schemeClr val="tx1"/>
                </a:solidFill>
                <a:effectLst/>
                <a:latin typeface="+mn-lt"/>
                <a:ea typeface="+mn-ea"/>
                <a:cs typeface="+mn-cs"/>
              </a:rPr>
              <a:t>: showing emotion or sensitivity</a:t>
            </a:r>
            <a:endParaRPr lang="en-US" i="1" dirty="0"/>
          </a:p>
          <a:p>
            <a:endParaRPr lang="en-US" dirty="0"/>
          </a:p>
          <a:p>
            <a:r>
              <a:rPr lang="en-US" b="0" dirty="0"/>
              <a:t>(*)</a:t>
            </a:r>
            <a:r>
              <a:rPr lang="en-GB" b="0" dirty="0"/>
              <a:t> ©Google dictionary definition (accessed: 05/06/2019)</a:t>
            </a:r>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Timeline of feelings (10 </a:t>
            </a:r>
            <a:r>
              <a:rPr lang="en-GB" b="1" baseline="0" dirty="0" err="1"/>
              <a:t>mins</a:t>
            </a:r>
            <a:r>
              <a:rPr lang="en-GB" b="1" baseline="0" dirty="0"/>
              <a:t>) </a:t>
            </a:r>
          </a:p>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Remind the pupils of their learning from KS1; that we have lots of different feelings all the time and that different things can influence and affect our feelings; that our feelings change often.  </a:t>
            </a:r>
          </a:p>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Using Resource 1: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Ziggy’s day</a:t>
            </a:r>
            <a:r>
              <a:rPr lang="en-US" sz="1200" dirty="0">
                <a:effectLst/>
                <a:latin typeface="Calibri" panose="020F0502020204030204" pitchFamily="34" charset="0"/>
                <a:ea typeface="Calibri" panose="020F0502020204030204" pitchFamily="34" charset="0"/>
                <a:cs typeface="Times New Roman" panose="02020603050405020304" pitchFamily="18" charset="0"/>
              </a:rPr>
              <a:t>, pupils demonstrate their understanding of this by working in pairs to plot a character’s possible changing feelings at different times of the day. </a:t>
            </a:r>
          </a:p>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 how much Ziggy’s feelings changed throughout the day.  Compare the different feelings they thought Ziggy might experience at different times. </a:t>
            </a:r>
          </a:p>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Pupils may have different responses and you may need to reiterate that people often feel differently about different things (Refer back to KS1, Year 1 and 2: lesson 2).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Provide printed cards (pictorial or written) showing a range of feelings – pupils match appropriate cards to the timeline.  Some pupils may need additional adult support to talk about Ziggy’s feelings at different times of the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Pupils describe the feelings Ziggy experiences in more detail and explain why Ziggy feels like that at different times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28084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Card sort: How does it feel? (15 </a:t>
            </a:r>
            <a:r>
              <a:rPr lang="en-GB" b="1" baseline="0" dirty="0" err="1"/>
              <a:t>mins</a:t>
            </a:r>
            <a:r>
              <a:rPr lang="en-GB" b="1" baseline="0" dirty="0"/>
              <a:t>) </a:t>
            </a:r>
          </a:p>
          <a:p>
            <a:r>
              <a:rPr lang="en-GB" sz="1200" kern="1200" dirty="0">
                <a:solidFill>
                  <a:schemeClr val="tx1"/>
                </a:solidFill>
                <a:effectLst/>
                <a:latin typeface="+mn-lt"/>
                <a:ea typeface="+mn-ea"/>
                <a:cs typeface="+mn-cs"/>
              </a:rPr>
              <a:t>Reflecting on the previous activity, briefly highlight how Ziggy’s feelings were influenced by or in response to things happening.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explore this concept further, provide groups of pupils with envelopes containing a set each of </a:t>
            </a:r>
            <a:r>
              <a:rPr lang="en-GB" sz="1200" b="1" kern="1200" dirty="0">
                <a:solidFill>
                  <a:schemeClr val="tx1"/>
                </a:solidFill>
                <a:effectLst/>
                <a:latin typeface="+mn-lt"/>
                <a:ea typeface="+mn-ea"/>
                <a:cs typeface="+mn-cs"/>
              </a:rPr>
              <a:t>Resource 2:</a:t>
            </a:r>
            <a:r>
              <a:rPr lang="en-GB" sz="1200" b="1" i="1" kern="1200" dirty="0">
                <a:solidFill>
                  <a:schemeClr val="tx1"/>
                </a:solidFill>
                <a:effectLst/>
                <a:latin typeface="+mn-lt"/>
                <a:ea typeface="+mn-ea"/>
                <a:cs typeface="+mn-cs"/>
              </a:rPr>
              <a:t> Moments cards. </a:t>
            </a: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Pupils take it in turns to draw a card from the envelope, then decide as a group whether it would give a good, not-so-good or neutral feeling, and place the card in groups on their table.  </a:t>
            </a:r>
            <a:r>
              <a:rPr lang="en-GB" sz="1200" i="1" kern="1200" dirty="0">
                <a:solidFill>
                  <a:schemeClr val="tx1"/>
                </a:solidFill>
                <a:effectLst/>
                <a:latin typeface="+mn-lt"/>
                <a:ea typeface="+mn-ea"/>
                <a:cs typeface="+mn-cs"/>
              </a:rPr>
              <a:t> As for the previous activity, note that people might feel differently about different things.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After a short time, stop the group work (they may not have used all the cards from the envelope).  Ask them to assess whether, according to the moments cards, it was a good day or not-so-good day, so far.   Discuss the types of things that made the day better or worse; things we can control and things we can’t.   Allow the pupils to continue the activity until they have used all the cards.  </a:t>
            </a: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Point out that some of the examples on the cards can be interpreted as online </a:t>
            </a:r>
            <a:r>
              <a:rPr lang="en-US" sz="1200" i="1" kern="1200" dirty="0" err="1">
                <a:solidFill>
                  <a:schemeClr val="tx1"/>
                </a:solidFill>
                <a:effectLst/>
                <a:latin typeface="+mn-lt"/>
                <a:ea typeface="+mn-ea"/>
                <a:cs typeface="+mn-cs"/>
              </a:rPr>
              <a:t>behaviour</a:t>
            </a:r>
            <a:r>
              <a:rPr lang="en-US" sz="1200" i="1" kern="1200" dirty="0">
                <a:solidFill>
                  <a:schemeClr val="tx1"/>
                </a:solidFill>
                <a:effectLst/>
                <a:latin typeface="+mn-lt"/>
                <a:ea typeface="+mn-ea"/>
                <a:cs typeface="+mn-cs"/>
              </a:rPr>
              <a:t> as well as offline; the emphasis on this will depend on the experience of the pupils in the class and teaching should be adapted as necessary. Examples include: there is an argument in the group; someone says something nasty to someone else; no-one wants to play today; someone is not included.</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114108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Feeling good everyday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 with the class that there are some ways we can help to make our days feel better, or to help recover if something happens that doesn’t make us feel good and that this is all part of looking after our feelings and emotions (our mental health). </a:t>
            </a:r>
            <a:endParaRPr lang="en-GB" sz="14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245254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Blog stimulus and signposting support (10 </a:t>
            </a:r>
            <a:r>
              <a:rPr lang="en-GB" b="1" baseline="0" dirty="0" err="1"/>
              <a:t>mins</a:t>
            </a:r>
            <a:r>
              <a:rPr lang="en-GB" b="1" baseline="0" dirty="0"/>
              <a:t>) </a:t>
            </a:r>
          </a:p>
          <a:p>
            <a:pPr algn="l">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In pairs, pupils read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Resource 3: </a:t>
            </a:r>
            <a:r>
              <a:rPr lang="en-GB" sz="1200" b="1" i="1" dirty="0" err="1">
                <a:effectLst/>
                <a:latin typeface="Calibri" panose="020F0502020204030204" pitchFamily="34" charset="0"/>
                <a:ea typeface="Calibri" panose="020F0502020204030204" pitchFamily="34" charset="0"/>
                <a:cs typeface="Times New Roman" panose="02020603050405020304" pitchFamily="18" charset="0"/>
              </a:rPr>
              <a:t>Sammi’s</a:t>
            </a:r>
            <a:r>
              <a:rPr lang="en-GB" sz="1200" b="1" i="1" dirty="0">
                <a:effectLst/>
                <a:latin typeface="Calibri" panose="020F0502020204030204" pitchFamily="34" charset="0"/>
                <a:ea typeface="Calibri" panose="020F0502020204030204" pitchFamily="34" charset="0"/>
                <a:cs typeface="Times New Roman" panose="02020603050405020304" pitchFamily="18" charset="0"/>
              </a:rPr>
              <a:t> blog post</a:t>
            </a:r>
            <a:r>
              <a:rPr lang="en-GB" sz="1200" b="1" i="0" dirty="0">
                <a:effectLst/>
                <a:latin typeface="Calibri" panose="020F0502020204030204" pitchFamily="34" charset="0"/>
                <a:ea typeface="Calibri" panose="020F0502020204030204" pitchFamily="34" charset="0"/>
                <a:cs typeface="Times New Roman" panose="02020603050405020304" pitchFamily="18" charset="0"/>
              </a:rPr>
              <a:t>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and </a:t>
            </a:r>
            <a:r>
              <a:rPr lang="en-GB" sz="1200" dirty="0">
                <a:effectLst/>
                <a:latin typeface="Calibri" panose="020F0502020204030204" pitchFamily="34" charset="0"/>
                <a:ea typeface="Calibri" panose="020F0502020204030204" pitchFamily="34" charset="0"/>
                <a:cs typeface="Times New Roman" panose="02020603050405020304" pitchFamily="18" charset="0"/>
              </a:rPr>
              <a:t>identify the different ways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Sammi</a:t>
            </a:r>
            <a:r>
              <a:rPr lang="en-GB" sz="1200" dirty="0">
                <a:effectLst/>
                <a:latin typeface="Calibri" panose="020F0502020204030204" pitchFamily="34" charset="0"/>
                <a:ea typeface="Calibri" panose="020F0502020204030204" pitchFamily="34" charset="0"/>
                <a:cs typeface="Times New Roman" panose="02020603050405020304" pitchFamily="18" charset="0"/>
              </a:rPr>
              <a:t> suggests people can feel good every day (or better, if something feels not-so-good).  Discuss their opinions on the blog. Do they like the ideas?  Have they got any others to suggest?</a:t>
            </a:r>
            <a:endParaRPr lang="en-GB" sz="1400" dirty="0">
              <a:effectLst/>
              <a:latin typeface="Times New Roman" panose="02020603050405020304" pitchFamily="18" charset="0"/>
              <a:ea typeface="Times New Roman" panose="02020603050405020304" pitchFamily="18" charset="0"/>
            </a:endParaRPr>
          </a:p>
          <a:p>
            <a:pPr algn="l">
              <a:spcAft>
                <a:spcPts val="0"/>
              </a:spcAft>
            </a:pPr>
            <a:r>
              <a:rPr lang="en-GB" sz="1400" i="1" kern="1200" dirty="0">
                <a:solidFill>
                  <a:schemeClr val="tx1"/>
                </a:solidFill>
                <a:effectLst/>
                <a:latin typeface="Times New Roman" panose="02020603050405020304" pitchFamily="18" charset="0"/>
                <a:ea typeface="+mn-ea"/>
                <a:cs typeface="+mn-cs"/>
              </a:rPr>
              <a:t>T</a:t>
            </a:r>
            <a:r>
              <a:rPr lang="en-GB" sz="1200" i="1" kern="1200" dirty="0">
                <a:solidFill>
                  <a:srgbClr val="000000"/>
                </a:solidFill>
                <a:effectLst/>
                <a:latin typeface="Calibri" panose="020F0502020204030204" pitchFamily="34" charset="0"/>
                <a:ea typeface="+mn-ea"/>
                <a:cs typeface="+mn-cs"/>
              </a:rPr>
              <a:t>his might include things like: having a hug; thinking of something or somewhere nice; healthy food or talking to mum/dad.</a:t>
            </a:r>
            <a:r>
              <a:rPr lang="en-GB" sz="1200" kern="1200" dirty="0">
                <a:solidFill>
                  <a:srgbClr val="000000"/>
                </a:solidFill>
                <a:effectLst/>
                <a:latin typeface="Calibri" panose="020F0502020204030204" pitchFamily="34" charset="0"/>
                <a:ea typeface="+mn-ea"/>
                <a:cs typeface="+mn-cs"/>
              </a:rPr>
              <a:t>  </a:t>
            </a:r>
            <a:endParaRPr lang="en-GB" sz="14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76938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Blog stimulus and signposting support (10 </a:t>
            </a:r>
            <a:r>
              <a:rPr lang="en-GB" b="1" baseline="0" dirty="0" err="1"/>
              <a:t>mins</a:t>
            </a:r>
            <a:r>
              <a:rPr lang="en-GB" b="1" baseline="0" dirty="0"/>
              <a:t>) </a:t>
            </a:r>
          </a:p>
          <a:p>
            <a:pPr algn="l">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Ensure pupils are aware to tell someone if something happens that makes them feel not</a:t>
            </a:r>
            <a:r>
              <a:rPr lang="en-GB" sz="12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so</a:t>
            </a:r>
            <a:r>
              <a:rPr lang="en-GB" sz="12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good often (every day or most days) or if a one-off moment makes them feel bad.  </a:t>
            </a:r>
            <a:endParaRPr lang="en-GB" sz="14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Signpost to:</a:t>
            </a:r>
            <a:endParaRPr lang="en-GB" sz="14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Parents, carers, teachers or other trusted adult in the first instance </a:t>
            </a:r>
            <a:endParaRPr lang="en-GB" sz="14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CEOP </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https://www.thinkuknow.co.uk/</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report issues online</a:t>
            </a:r>
            <a:endParaRPr lang="en-GB" sz="14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ChildLine</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https://www.childline.org.uk/</a:t>
            </a:r>
            <a:r>
              <a:rPr lang="en-GB" sz="1200" dirty="0">
                <a:effectLst/>
                <a:latin typeface="Calibri" panose="020F0502020204030204" pitchFamily="34" charset="0"/>
                <a:ea typeface="Calibri" panose="020F0502020204030204" pitchFamily="34" charset="0"/>
                <a:cs typeface="Times New Roman" panose="02020603050405020304" pitchFamily="18" charset="0"/>
              </a:rPr>
              <a:t>  0800 1111 </a:t>
            </a:r>
            <a:endParaRPr lang="en-GB" sz="1400" dirty="0">
              <a:effectLst/>
              <a:latin typeface="Times New Roman" panose="02020603050405020304" pitchFamily="18" charset="0"/>
              <a:ea typeface="Times New Roman" panose="02020603050405020304" pitchFamily="18" charset="0"/>
            </a:endParaRPr>
          </a:p>
          <a:p>
            <a:pPr algn="l">
              <a:spcAft>
                <a:spcPts val="0"/>
              </a:spcAft>
            </a:pP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426689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02/10/2022</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02/10/2022</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02/10/2022</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02/10/2022</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02/10/2022</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02/10/2022</a:t>
            </a:fld>
            <a:endParaRPr lang="en-GB"/>
          </a:p>
        </p:txBody>
      </p:sp>
      <p:sp>
        <p:nvSpPr>
          <p:cNvPr id="8" name="Footer Placeholder 7"/>
          <p:cNvSpPr>
            <a:spLocks noGrp="1"/>
          </p:cNvSpPr>
          <p:nvPr>
            <p:ph type="ftr" sz="quarter" idx="11"/>
          </p:nvPr>
        </p:nvSpPr>
        <p:spPr/>
        <p:txBody>
          <a:bodyPr/>
          <a:lstStyle/>
          <a:p>
            <a:r>
              <a:rPr lang="en-GB"/>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02/10/2022</a:t>
            </a:fld>
            <a:endParaRPr lang="en-GB"/>
          </a:p>
        </p:txBody>
      </p:sp>
      <p:sp>
        <p:nvSpPr>
          <p:cNvPr id="4" name="Footer Placeholder 3"/>
          <p:cNvSpPr>
            <a:spLocks noGrp="1"/>
          </p:cNvSpPr>
          <p:nvPr>
            <p:ph type="ftr" sz="quarter" idx="11"/>
          </p:nvPr>
        </p:nvSpPr>
        <p:spPr/>
        <p:txBody>
          <a:bodyPr/>
          <a:lstStyle/>
          <a:p>
            <a:r>
              <a:rPr lang="en-GB"/>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02/10/2022</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02/10/2022</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80115" y="3938593"/>
            <a:ext cx="10096499" cy="30162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latin typeface="League Spartan" panose="00000800000000000000" pitchFamily="50" charset="0"/>
              </a:rPr>
              <a:t>Mental Health Awareness Lesson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srgbClr val="95519E"/>
                </a:solidFill>
                <a:latin typeface="League Spartan" panose="00000800000000000000" pitchFamily="50" charset="0"/>
              </a:rPr>
              <a:t>Everyday Feelings</a:t>
            </a:r>
            <a:endParaRPr kumimoji="0" lang="en-GB" sz="5400" b="1" i="0" u="none" strike="noStrike" kern="1200" cap="none" spc="0" normalizeH="0" baseline="0" noProof="0" dirty="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pic>
        <p:nvPicPr>
          <p:cNvPr id="1026" name="Picture 2" descr="Emoticons, Smilies, Set, Smiley, Blue, Expression, Face"/>
          <p:cNvPicPr>
            <a:picLocks noChangeAspect="1" noChangeArrowheads="1"/>
          </p:cNvPicPr>
          <p:nvPr/>
        </p:nvPicPr>
        <p:blipFill rotWithShape="1">
          <a:blip r:embed="rId3">
            <a:extLst>
              <a:ext uri="{28A0092B-C50C-407E-A947-70E740481C1C}">
                <a14:useLocalDpi xmlns:a14="http://schemas.microsoft.com/office/drawing/2010/main" val="0"/>
              </a:ext>
            </a:extLst>
          </a:blip>
          <a:srcRect t="18689"/>
          <a:stretch/>
        </p:blipFill>
        <p:spPr bwMode="auto">
          <a:xfrm>
            <a:off x="4670935" y="484094"/>
            <a:ext cx="2514860" cy="3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1448" y="1984973"/>
            <a:ext cx="6265368" cy="1815882"/>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Help Ziggy feel good…</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What can Ziggy do to feel good or better throughout the day?</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10</a:t>
            </a:fld>
            <a:endParaRPr lang="en-GB" dirty="0"/>
          </a:p>
        </p:txBody>
      </p:sp>
      <p:sp>
        <p:nvSpPr>
          <p:cNvPr id="13" name="TextBox 12"/>
          <p:cNvSpPr txBox="1"/>
          <p:nvPr/>
        </p:nvSpPr>
        <p:spPr>
          <a:xfrm>
            <a:off x="503693" y="650008"/>
            <a:ext cx="6787756"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Feel-good note-cards</a:t>
            </a:r>
          </a:p>
        </p:txBody>
      </p:sp>
      <p:pic>
        <p:nvPicPr>
          <p:cNvPr id="3" name="Picture 2"/>
          <p:cNvPicPr>
            <a:picLocks noChangeAspect="1"/>
          </p:cNvPicPr>
          <p:nvPr/>
        </p:nvPicPr>
        <p:blipFill rotWithShape="1">
          <a:blip r:embed="rId3"/>
          <a:srcRect l="21741"/>
          <a:stretch/>
        </p:blipFill>
        <p:spPr>
          <a:xfrm>
            <a:off x="7184571" y="1088359"/>
            <a:ext cx="5007429" cy="4265706"/>
          </a:xfrm>
          <a:prstGeom prst="rect">
            <a:avLst/>
          </a:prstGeom>
        </p:spPr>
      </p:pic>
      <p:sp>
        <p:nvSpPr>
          <p:cNvPr id="12" name="TextBox 11"/>
          <p:cNvSpPr txBox="1"/>
          <p:nvPr/>
        </p:nvSpPr>
        <p:spPr>
          <a:xfrm>
            <a:off x="669885" y="4036813"/>
            <a:ext cx="6265368" cy="954107"/>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Write a note-card for Ziggy to keep in his pocket or wallet as reminder!</a:t>
            </a:r>
          </a:p>
        </p:txBody>
      </p:sp>
      <p:sp>
        <p:nvSpPr>
          <p:cNvPr id="9" name="Footer Placeholder 3">
            <a:extLst>
              <a:ext uri="{FF2B5EF4-FFF2-40B4-BE49-F238E27FC236}">
                <a16:creationId xmlns:a16="http://schemas.microsoft.com/office/drawing/2014/main" id="{D3AC75C9-361B-482F-AEE8-D8FA46847660}"/>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21175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Every day feelings: </a:t>
            </a:r>
          </a:p>
          <a:p>
            <a:r>
              <a:rPr lang="en-GB" sz="4400" b="1" dirty="0">
                <a:solidFill>
                  <a:srgbClr val="95519E"/>
                </a:solidFill>
                <a:latin typeface="League Spartan" panose="00000800000000000000" pitchFamily="50" charset="0"/>
              </a:rPr>
              <a:t>Where are we now?</a:t>
            </a:r>
          </a:p>
        </p:txBody>
      </p:sp>
      <p:sp>
        <p:nvSpPr>
          <p:cNvPr id="8" name="TextBox 7"/>
          <p:cNvSpPr txBox="1"/>
          <p:nvPr/>
        </p:nvSpPr>
        <p:spPr>
          <a:xfrm>
            <a:off x="841433" y="1991159"/>
            <a:ext cx="10012615" cy="1969770"/>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Go back to the  ‘What’s our starting point?’ activity</a:t>
            </a:r>
          </a:p>
          <a:p>
            <a:endParaRPr lang="en-US" sz="1600" dirty="0"/>
          </a:p>
          <a:p>
            <a:r>
              <a:rPr lang="en-US" sz="2400" dirty="0">
                <a:latin typeface="Lato" panose="020F0502020204030203" pitchFamily="34" charset="0"/>
                <a:ea typeface="Lato" panose="020F0502020204030203" pitchFamily="34" charset="0"/>
                <a:cs typeface="Lato" panose="020F0502020204030203" pitchFamily="34" charset="0"/>
              </a:rPr>
              <a:t>Is there anything you would like to change?</a:t>
            </a:r>
          </a:p>
          <a:p>
            <a:endParaRPr lang="en-US" sz="6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Is there anything you would like to add?</a:t>
            </a:r>
          </a:p>
          <a:p>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2052" name="Picture 4" descr="Artistic, Bright, Color, Colored"/>
          <p:cNvPicPr>
            <a:picLocks noChangeAspect="1" noChangeArrowheads="1"/>
          </p:cNvPicPr>
          <p:nvPr/>
        </p:nvPicPr>
        <p:blipFill rotWithShape="1">
          <a:blip r:embed="rId3">
            <a:extLst>
              <a:ext uri="{28A0092B-C50C-407E-A947-70E740481C1C}">
                <a14:useLocalDpi xmlns:a14="http://schemas.microsoft.com/office/drawing/2010/main" val="0"/>
              </a:ext>
            </a:extLst>
          </a:blip>
          <a:srcRect l="28108" t="15930" r="4510"/>
          <a:stretch/>
        </p:blipFill>
        <p:spPr bwMode="auto">
          <a:xfrm>
            <a:off x="1145138" y="3850633"/>
            <a:ext cx="3002692" cy="25025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10" name="TextBox 9"/>
          <p:cNvSpPr txBox="1"/>
          <p:nvPr/>
        </p:nvSpPr>
        <p:spPr>
          <a:xfrm>
            <a:off x="4340203" y="4379354"/>
            <a:ext cx="6877672" cy="1200329"/>
          </a:xfrm>
          <a:prstGeom prst="rect">
            <a:avLst/>
          </a:prstGeom>
          <a:solidFill>
            <a:schemeClr val="bg1"/>
          </a:solidFill>
          <a:ln>
            <a:noFill/>
          </a:ln>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Use a different </a:t>
            </a:r>
            <a:r>
              <a:rPr lang="en-US" sz="2400" dirty="0" err="1">
                <a:latin typeface="Lato" panose="020F0502020204030203" pitchFamily="34" charset="0"/>
                <a:ea typeface="Lato" panose="020F0502020204030203" pitchFamily="34" charset="0"/>
                <a:cs typeface="Lato" panose="020F0502020204030203" pitchFamily="34" charset="0"/>
              </a:rPr>
              <a:t>colour</a:t>
            </a:r>
            <a:r>
              <a:rPr lang="en-US" sz="2400" dirty="0">
                <a:latin typeface="Lato" panose="020F0502020204030203" pitchFamily="34" charset="0"/>
                <a:ea typeface="Lato" panose="020F0502020204030203" pitchFamily="34" charset="0"/>
                <a:cs typeface="Lato" panose="020F0502020204030203" pitchFamily="34" charset="0"/>
              </a:rPr>
              <a:t> pen or pencil to amend your draw and write and show how your thinking has developed or changed. </a:t>
            </a:r>
            <a:endParaRPr lang="en-GB" sz="2400"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8896" y="281682"/>
            <a:ext cx="1642787" cy="1686261"/>
          </a:xfrm>
          <a:prstGeom prst="rect">
            <a:avLst/>
          </a:prstGeom>
        </p:spPr>
      </p:pic>
      <p:sp>
        <p:nvSpPr>
          <p:cNvPr id="9" name="Footer Placeholder 3">
            <a:extLst>
              <a:ext uri="{FF2B5EF4-FFF2-40B4-BE49-F238E27FC236}">
                <a16:creationId xmlns:a16="http://schemas.microsoft.com/office/drawing/2014/main" id="{B215C0B4-92C6-40F9-B2AD-BACB892D8DCD}"/>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The Board, Book, Students, Clipart, Cartoon, Kids"/>
          <p:cNvPicPr>
            <a:picLocks noChangeAspect="1" noChangeArrowheads="1"/>
          </p:cNvPicPr>
          <p:nvPr/>
        </p:nvPicPr>
        <p:blipFill rotWithShape="1">
          <a:blip r:embed="rId3">
            <a:extLst>
              <a:ext uri="{28A0092B-C50C-407E-A947-70E740481C1C}">
                <a14:useLocalDpi xmlns:a14="http://schemas.microsoft.com/office/drawing/2010/main" val="0"/>
              </a:ext>
            </a:extLst>
          </a:blip>
          <a:srcRect l="6610" t="8713" r="5988" b="7969"/>
          <a:stretch/>
        </p:blipFill>
        <p:spPr bwMode="auto">
          <a:xfrm>
            <a:off x="6440629" y="1338003"/>
            <a:ext cx="5012462" cy="44848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Additional activity</a:t>
            </a:r>
          </a:p>
        </p:txBody>
      </p:sp>
      <p:sp>
        <p:nvSpPr>
          <p:cNvPr id="8" name="TextBox 7"/>
          <p:cNvSpPr txBox="1"/>
          <p:nvPr/>
        </p:nvSpPr>
        <p:spPr>
          <a:xfrm>
            <a:off x="738909" y="1857137"/>
            <a:ext cx="5596841" cy="3108543"/>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Write a story about Ziggy’s day. </a:t>
            </a:r>
            <a:r>
              <a:rPr lang="en-US" sz="2800" dirty="0">
                <a:latin typeface="Lato" panose="020B0604020202020204" charset="0"/>
                <a:ea typeface="Lato" panose="020B0604020202020204" charset="0"/>
                <a:cs typeface="Lato" panose="020B0604020202020204" charset="0"/>
              </a:rPr>
              <a:t>Tell your reader about all the different feelings Ziggy has in one day, which things make him feel good and which things make him feel not-so-good.  Write about what he does to feel better.</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pic>
        <p:nvPicPr>
          <p:cNvPr id="4098" name="Picture 2" descr="Pencil, Pen, Orange, Red, Eraser, Graphic, Draw, Wr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871" y="1444648"/>
            <a:ext cx="1229659" cy="123480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081B2769-E4CB-428B-AFC4-81AB4631FFAA}"/>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Everyday feelings: </a:t>
            </a:r>
          </a:p>
          <a:p>
            <a:r>
              <a:rPr lang="en-GB" sz="4000" b="1" dirty="0">
                <a:solidFill>
                  <a:srgbClr val="95519E"/>
                </a:solidFill>
                <a:latin typeface="League Spartan" panose="00000800000000000000" pitchFamily="50" charset="0"/>
              </a:rPr>
              <a:t>What’s our starting point?</a:t>
            </a:r>
          </a:p>
        </p:txBody>
      </p:sp>
      <p:sp>
        <p:nvSpPr>
          <p:cNvPr id="8" name="TextBox 7"/>
          <p:cNvSpPr txBox="1"/>
          <p:nvPr/>
        </p:nvSpPr>
        <p:spPr>
          <a:xfrm>
            <a:off x="601767" y="2113448"/>
            <a:ext cx="5398654" cy="1200329"/>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Imagine a person, about your age (or a bit older than you), who goes to a school like ours, somewhere near here.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9" name="TextBox 8"/>
          <p:cNvSpPr txBox="1"/>
          <p:nvPr/>
        </p:nvSpPr>
        <p:spPr>
          <a:xfrm>
            <a:off x="780473" y="3664328"/>
            <a:ext cx="4979058" cy="2246769"/>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Draw and write about:</a:t>
            </a:r>
          </a:p>
          <a:p>
            <a:pPr marL="342900" indent="-342900">
              <a:buFont typeface="Arial" panose="020B0604020202020204" pitchFamily="34" charset="0"/>
              <a:buChar char="•"/>
            </a:pPr>
            <a:r>
              <a:rPr lang="en-US" sz="2800" b="1" dirty="0">
                <a:latin typeface="Lato" panose="020B0604020202020204" charset="0"/>
                <a:ea typeface="Lato" panose="020B0604020202020204" charset="0"/>
                <a:cs typeface="Lato" panose="020B0604020202020204" charset="0"/>
              </a:rPr>
              <a:t>the feelings they have most days</a:t>
            </a:r>
          </a:p>
          <a:p>
            <a:pPr marL="342900" indent="-342900">
              <a:buFont typeface="Arial" panose="020B0604020202020204" pitchFamily="34" charset="0"/>
              <a:buChar char="•"/>
            </a:pPr>
            <a:r>
              <a:rPr lang="en-US" sz="2800" b="1" dirty="0">
                <a:latin typeface="Lato" panose="020B0604020202020204" charset="0"/>
                <a:ea typeface="Lato" panose="020B0604020202020204" charset="0"/>
                <a:cs typeface="Lato" panose="020B0604020202020204" charset="0"/>
              </a:rPr>
              <a:t>what helps them to feel good every day </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199" y="2455053"/>
            <a:ext cx="48577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een, Flag, Pennon, Waving, Pennant,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998831" y="369643"/>
            <a:ext cx="1552917" cy="1444158"/>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53B63505-FFB1-4C32-9C43-455FEDD0BAA4}"/>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57663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3049" y="2845269"/>
            <a:ext cx="10965901" cy="3308598"/>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28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identify that feelings/emotions are part of our health and wellbeing</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recognise that feelings usually change throughout the day</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give examples of everyday things that can affect feelings</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describe what can help people feel good/better</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376518" y="594311"/>
            <a:ext cx="11485968" cy="1384995"/>
          </a:xfrm>
          <a:prstGeom prst="rect">
            <a:avLst/>
          </a:prstGeom>
          <a:solidFill>
            <a:schemeClr val="bg1"/>
          </a:solidFill>
        </p:spPr>
        <p:txBody>
          <a:bodyPr wrap="square" rtlCol="0">
            <a:spAutoFit/>
          </a:bodyPr>
          <a:lstStyle/>
          <a:p>
            <a:pPr lvl="3"/>
            <a:r>
              <a:rPr lang="en-GB" sz="2800" b="1" dirty="0">
                <a:latin typeface="League Spartan" panose="00000800000000000000" pitchFamily="50" charset="0"/>
              </a:rPr>
              <a:t>We are learning </a:t>
            </a:r>
            <a:r>
              <a:rPr lang="en-US" sz="2800" b="1" dirty="0">
                <a:latin typeface="League Spartan" panose="020B0604020202020204" charset="0"/>
                <a:ea typeface="Lato" panose="020F0502020204030203" pitchFamily="34" charset="0"/>
                <a:cs typeface="Lato" panose="020F0502020204030203" pitchFamily="34" charset="0"/>
              </a:rPr>
              <a:t>about the different feelings and emotions people experience; how feelings and emotions change and what helps people to feel good</a:t>
            </a: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49" y="594311"/>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31689" y="2605859"/>
            <a:ext cx="877333" cy="1001704"/>
          </a:xfrm>
          <a:prstGeom prst="rect">
            <a:avLst/>
          </a:prstGeom>
        </p:spPr>
      </p:pic>
      <p:sp>
        <p:nvSpPr>
          <p:cNvPr id="8" name="Footer Placeholder 3">
            <a:extLst>
              <a:ext uri="{FF2B5EF4-FFF2-40B4-BE49-F238E27FC236}">
                <a16:creationId xmlns:a16="http://schemas.microsoft.com/office/drawing/2014/main" id="{DA5C16F9-0790-4BFD-A336-755D3527BA5D}"/>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6298" y="786057"/>
            <a:ext cx="5958909"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What is a feeling?</a:t>
            </a:r>
          </a:p>
        </p:txBody>
      </p:sp>
      <p:sp>
        <p:nvSpPr>
          <p:cNvPr id="8" name="TextBox 7"/>
          <p:cNvSpPr txBox="1"/>
          <p:nvPr/>
        </p:nvSpPr>
        <p:spPr>
          <a:xfrm>
            <a:off x="5581271" y="2097841"/>
            <a:ext cx="5958909" cy="3970318"/>
          </a:xfrm>
          <a:prstGeom prst="rect">
            <a:avLst/>
          </a:prstGeom>
          <a:noFill/>
          <a:ln w="57150">
            <a:solidFill>
              <a:srgbClr val="95519E"/>
            </a:solidFill>
          </a:ln>
        </p:spPr>
        <p:txBody>
          <a:bodyPr wrap="square" rtlCol="0">
            <a:spAutoFit/>
          </a:bodyPr>
          <a:lstStyle/>
          <a:p>
            <a:pPr algn="ctr"/>
            <a:endParaRPr lang="en-US" sz="2800" b="1" dirty="0">
              <a:latin typeface="League Spartan" panose="00000800000000000000" pitchFamily="50" charset="0"/>
            </a:endParaRPr>
          </a:p>
          <a:p>
            <a:pPr algn="ctr"/>
            <a:r>
              <a:rPr lang="en-US" sz="2800" b="1" dirty="0">
                <a:latin typeface="Lato" panose="020B0604020202020204" charset="0"/>
                <a:ea typeface="Lato" panose="020B0604020202020204" charset="0"/>
                <a:cs typeface="Lato" panose="020B0604020202020204" charset="0"/>
              </a:rPr>
              <a:t>A feeling is an emotional state or our reaction to something.  Feelings are important because they help us to manage different situations and look after ourselves. Feelings and emotions are about our minds but we might also experience them in our bodies.</a:t>
            </a:r>
            <a:r>
              <a:rPr lang="en-US" b="1" dirty="0">
                <a:latin typeface="Lato Light" panose="020F0502020204030203" pitchFamily="34" charset="0"/>
                <a:ea typeface="Lato Light" panose="020F0502020204030203" pitchFamily="34" charset="0"/>
                <a:cs typeface="Lato Light" panose="020F0502020204030203" pitchFamily="34" charset="0"/>
              </a:rPr>
              <a:t>*</a:t>
            </a:r>
            <a:endParaRPr lang="en-US" sz="1200" b="1"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6" name="Footer Placeholder 3">
            <a:extLst>
              <a:ext uri="{FF2B5EF4-FFF2-40B4-BE49-F238E27FC236}">
                <a16:creationId xmlns:a16="http://schemas.microsoft.com/office/drawing/2014/main" id="{6E0F4933-7905-4B93-A523-D60375C49550}"/>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pic>
        <p:nvPicPr>
          <p:cNvPr id="4" name="Picture 3" descr="Graphical user interface, application&#10;&#10;Description automatically generated">
            <a:extLst>
              <a:ext uri="{FF2B5EF4-FFF2-40B4-BE49-F238E27FC236}">
                <a16:creationId xmlns:a16="http://schemas.microsoft.com/office/drawing/2014/main" id="{3810F0F6-18E0-BAF4-E8FE-3EFBBBD2D090}"/>
              </a:ext>
            </a:extLst>
          </p:cNvPr>
          <p:cNvPicPr>
            <a:picLocks noChangeAspect="1"/>
          </p:cNvPicPr>
          <p:nvPr/>
        </p:nvPicPr>
        <p:blipFill rotWithShape="1">
          <a:blip r:embed="rId3">
            <a:extLst>
              <a:ext uri="{28A0092B-C50C-407E-A947-70E740481C1C}">
                <a14:useLocalDpi xmlns:a14="http://schemas.microsoft.com/office/drawing/2010/main" val="0"/>
              </a:ext>
            </a:extLst>
          </a:blip>
          <a:srcRect t="3968"/>
          <a:stretch/>
        </p:blipFill>
        <p:spPr>
          <a:xfrm>
            <a:off x="329514" y="1813369"/>
            <a:ext cx="4708651" cy="4666550"/>
          </a:xfrm>
          <a:prstGeom prst="rect">
            <a:avLst/>
          </a:prstGeom>
        </p:spPr>
      </p:pic>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3693" y="1399559"/>
            <a:ext cx="6262337" cy="1985159"/>
          </a:xfrm>
          <a:prstGeom prst="rect">
            <a:avLst/>
          </a:prstGeom>
          <a:noFill/>
        </p:spPr>
        <p:txBody>
          <a:bodyPr wrap="square" rtlCol="0">
            <a:spAutoFit/>
          </a:bodyPr>
          <a:lstStyle/>
          <a:p>
            <a:endParaRPr lang="en-US" sz="1100" dirty="0"/>
          </a:p>
          <a:p>
            <a:r>
              <a:rPr lang="en-US" sz="2800" b="1" dirty="0">
                <a:latin typeface="Glacial Indifference" pitchFamily="50" charset="0"/>
                <a:ea typeface="Lato" panose="020F0502020204030203" pitchFamily="34" charset="0"/>
                <a:cs typeface="Lato" panose="020F0502020204030203" pitchFamily="34" charset="0"/>
              </a:rPr>
              <a:t>Everyday, we have different feelings! </a:t>
            </a:r>
          </a:p>
          <a:p>
            <a:endParaRPr lang="en-US" sz="2800" b="1" dirty="0">
              <a:latin typeface="Glacial Indifference" pitchFamily="50" charset="0"/>
              <a:ea typeface="Lato" panose="020F0502020204030203" pitchFamily="34" charset="0"/>
              <a:cs typeface="Lato" panose="020F0502020204030203" pitchFamily="34" charset="0"/>
            </a:endParaRPr>
          </a:p>
          <a:p>
            <a:r>
              <a:rPr lang="en-US" sz="2800" dirty="0">
                <a:latin typeface="Lato" panose="020F0502020204030203" pitchFamily="34" charset="0"/>
                <a:ea typeface="Lato" panose="020F0502020204030203" pitchFamily="34" charset="0"/>
                <a:cs typeface="Lato" panose="020F0502020204030203" pitchFamily="34" charset="0"/>
              </a:rPr>
              <a:t>What different types of feelings might someone experience in one day?</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5</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0" name="TextBox 9"/>
          <p:cNvSpPr txBox="1"/>
          <p:nvPr/>
        </p:nvSpPr>
        <p:spPr>
          <a:xfrm>
            <a:off x="503693" y="3728641"/>
            <a:ext cx="4760876" cy="954107"/>
          </a:xfrm>
          <a:prstGeom prst="rect">
            <a:avLst/>
          </a:prstGeom>
          <a:solidFill>
            <a:schemeClr val="bg1">
              <a:alpha val="64000"/>
            </a:schemeClr>
          </a:solid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Work in pairs to add Ziggy’s feelings to the timeline.</a:t>
            </a:r>
            <a:endParaRPr lang="en-US" sz="28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3" name="TextBox 12"/>
          <p:cNvSpPr txBox="1"/>
          <p:nvPr/>
        </p:nvSpPr>
        <p:spPr>
          <a:xfrm>
            <a:off x="503693" y="569308"/>
            <a:ext cx="586111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Ziggy’s day</a:t>
            </a:r>
          </a:p>
        </p:txBody>
      </p:sp>
      <p:sp>
        <p:nvSpPr>
          <p:cNvPr id="14" name="TextBox 13"/>
          <p:cNvSpPr txBox="1"/>
          <p:nvPr/>
        </p:nvSpPr>
        <p:spPr>
          <a:xfrm>
            <a:off x="2611793" y="5077277"/>
            <a:ext cx="5457162" cy="1123384"/>
          </a:xfrm>
          <a:prstGeom prst="rect">
            <a:avLst/>
          </a:prstGeom>
          <a:noFill/>
        </p:spPr>
        <p:txBody>
          <a:bodyPr wrap="square" rtlCol="0">
            <a:spAutoFit/>
          </a:bodyPr>
          <a:lstStyle/>
          <a:p>
            <a:endParaRPr lang="en-US" sz="1100" dirty="0"/>
          </a:p>
          <a:p>
            <a:r>
              <a:rPr lang="en-US" sz="2800" dirty="0">
                <a:latin typeface="Lato" panose="020F0502020204030203" pitchFamily="34" charset="0"/>
                <a:ea typeface="Lato" panose="020F0502020204030203" pitchFamily="34" charset="0"/>
                <a:cs typeface="Lato" panose="020F0502020204030203" pitchFamily="34" charset="0"/>
              </a:rPr>
              <a:t>How much do Ziggy’s feelings change throughout the day?</a:t>
            </a:r>
          </a:p>
        </p:txBody>
      </p:sp>
      <p:pic>
        <p:nvPicPr>
          <p:cNvPr id="7" name="Picture 6"/>
          <p:cNvPicPr>
            <a:picLocks noChangeAspect="1"/>
          </p:cNvPicPr>
          <p:nvPr/>
        </p:nvPicPr>
        <p:blipFill>
          <a:blip r:embed="rId5"/>
          <a:stretch>
            <a:fillRect/>
          </a:stretch>
        </p:blipFill>
        <p:spPr>
          <a:xfrm>
            <a:off x="7301352" y="320918"/>
            <a:ext cx="4418503" cy="2945668"/>
          </a:xfrm>
          <a:prstGeom prst="rect">
            <a:avLst/>
          </a:prstGeom>
        </p:spPr>
      </p:pic>
      <p:pic>
        <p:nvPicPr>
          <p:cNvPr id="2054" name="Picture 6" descr="The Board, Book, Students, Clipart, Cartoon, Kids"/>
          <p:cNvPicPr>
            <a:picLocks noChangeAspect="1" noChangeArrowheads="1"/>
          </p:cNvPicPr>
          <p:nvPr/>
        </p:nvPicPr>
        <p:blipFill rotWithShape="1">
          <a:blip r:embed="rId6">
            <a:extLst>
              <a:ext uri="{28A0092B-C50C-407E-A947-70E740481C1C}">
                <a14:useLocalDpi xmlns:a14="http://schemas.microsoft.com/office/drawing/2010/main" val="0"/>
              </a:ext>
            </a:extLst>
          </a:blip>
          <a:srcRect l="6610" t="8713" r="5988" b="7969"/>
          <a:stretch/>
        </p:blipFill>
        <p:spPr bwMode="auto">
          <a:xfrm>
            <a:off x="7301352" y="3313322"/>
            <a:ext cx="3618896" cy="32379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65915">
            <a:off x="9108866" y="3428687"/>
            <a:ext cx="2117964" cy="2995957"/>
          </a:xfrm>
          <a:prstGeom prst="rect">
            <a:avLst/>
          </a:prstGeom>
        </p:spPr>
      </p:pic>
      <p:sp>
        <p:nvSpPr>
          <p:cNvPr id="15" name="Footer Placeholder 3">
            <a:extLst>
              <a:ext uri="{FF2B5EF4-FFF2-40B4-BE49-F238E27FC236}">
                <a16:creationId xmlns:a16="http://schemas.microsoft.com/office/drawing/2014/main" id="{3C4180D2-8BA0-46E3-B4C4-221D88C80D89}"/>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5999" y="1386074"/>
            <a:ext cx="6025768" cy="2046714"/>
          </a:xfrm>
          <a:prstGeom prst="rect">
            <a:avLst/>
          </a:prstGeom>
          <a:noFill/>
        </p:spPr>
        <p:txBody>
          <a:bodyPr wrap="square" rtlCol="0">
            <a:spAutoFit/>
          </a:bodyPr>
          <a:lstStyle/>
          <a:p>
            <a:r>
              <a:rPr lang="en-US" sz="3200" b="1" dirty="0">
                <a:latin typeface="Lato" panose="020B0604020202020204" charset="0"/>
                <a:ea typeface="Lato" panose="020B0604020202020204" charset="0"/>
                <a:cs typeface="Lato" panose="020B0604020202020204" charset="0"/>
              </a:rPr>
              <a:t>Card sort…</a:t>
            </a:r>
          </a:p>
          <a:p>
            <a:endParaRPr lang="en-US" sz="1100" dirty="0"/>
          </a:p>
          <a:p>
            <a:r>
              <a:rPr lang="en-US" sz="2800" dirty="0">
                <a:latin typeface="Lato" panose="020F0502020204030203" pitchFamily="34" charset="0"/>
                <a:ea typeface="Lato" panose="020F0502020204030203" pitchFamily="34" charset="0"/>
                <a:cs typeface="Lato" panose="020F0502020204030203" pitchFamily="34" charset="0"/>
              </a:rPr>
              <a:t>Take turns to choose a card and decide whether it would give a good, not-so-good or neutral feeling.</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6</a:t>
            </a:fld>
            <a:endParaRPr lang="en-GB" dirty="0"/>
          </a:p>
        </p:txBody>
      </p:sp>
      <p:sp>
        <p:nvSpPr>
          <p:cNvPr id="13" name="TextBox 12"/>
          <p:cNvSpPr txBox="1"/>
          <p:nvPr/>
        </p:nvSpPr>
        <p:spPr>
          <a:xfrm>
            <a:off x="503693" y="650008"/>
            <a:ext cx="586111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How does it feel?</a:t>
            </a:r>
          </a:p>
        </p:txBody>
      </p:sp>
      <p:sp>
        <p:nvSpPr>
          <p:cNvPr id="14" name="TextBox 13"/>
          <p:cNvSpPr txBox="1"/>
          <p:nvPr/>
        </p:nvSpPr>
        <p:spPr>
          <a:xfrm>
            <a:off x="812324" y="5051680"/>
            <a:ext cx="5061527" cy="992579"/>
          </a:xfrm>
          <a:prstGeom prst="rect">
            <a:avLst/>
          </a:prstGeom>
          <a:noFill/>
        </p:spPr>
        <p:txBody>
          <a:bodyPr wrap="square" rtlCol="0">
            <a:spAutoFit/>
          </a:bodyPr>
          <a:lstStyle/>
          <a:p>
            <a:endParaRPr lang="en-US" sz="1050" dirty="0"/>
          </a:p>
          <a:p>
            <a:r>
              <a:rPr lang="en-US" sz="2400" dirty="0">
                <a:solidFill>
                  <a:srgbClr val="95519E"/>
                </a:solidFill>
                <a:latin typeface="Lato" panose="020F0502020204030203" pitchFamily="34" charset="0"/>
                <a:ea typeface="Lato" panose="020F0502020204030203" pitchFamily="34" charset="0"/>
                <a:cs typeface="Lato" panose="020F0502020204030203" pitchFamily="34" charset="0"/>
              </a:rPr>
              <a:t>Remember, we might feel differently about different things</a:t>
            </a:r>
          </a:p>
        </p:txBody>
      </p:sp>
      <p:sp>
        <p:nvSpPr>
          <p:cNvPr id="11" name="TextBox 10"/>
          <p:cNvSpPr txBox="1"/>
          <p:nvPr/>
        </p:nvSpPr>
        <p:spPr>
          <a:xfrm>
            <a:off x="6095999" y="4700050"/>
            <a:ext cx="4979245" cy="1554272"/>
          </a:xfrm>
          <a:prstGeom prst="rect">
            <a:avLst/>
          </a:prstGeom>
          <a:noFill/>
        </p:spPr>
        <p:txBody>
          <a:bodyPr wrap="square" rtlCol="0">
            <a:spAutoFit/>
          </a:bodyPr>
          <a:lstStyle/>
          <a:p>
            <a:endParaRPr lang="en-US" sz="1100" dirty="0"/>
          </a:p>
          <a:p>
            <a:r>
              <a:rPr lang="en-US" sz="2800" dirty="0">
                <a:latin typeface="Lato" panose="020F0502020204030203" pitchFamily="34" charset="0"/>
                <a:ea typeface="Lato" panose="020F0502020204030203" pitchFamily="34" charset="0"/>
                <a:cs typeface="Lato" panose="020F0502020204030203" pitchFamily="34" charset="0"/>
              </a:rPr>
              <a:t>Which things made the day feel better?</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15" name="TextBox 14"/>
          <p:cNvSpPr txBox="1"/>
          <p:nvPr/>
        </p:nvSpPr>
        <p:spPr>
          <a:xfrm>
            <a:off x="6096000" y="3758267"/>
            <a:ext cx="6025767" cy="1138773"/>
          </a:xfrm>
          <a:prstGeom prst="rect">
            <a:avLst/>
          </a:prstGeom>
          <a:noFill/>
        </p:spPr>
        <p:txBody>
          <a:bodyPr wrap="square" rtlCol="0">
            <a:spAutoFit/>
          </a:bodyPr>
          <a:lstStyle/>
          <a:p>
            <a:endParaRPr lang="en-US" sz="1200" dirty="0"/>
          </a:p>
          <a:p>
            <a:r>
              <a:rPr lang="en-US" sz="2800" b="1" dirty="0">
                <a:latin typeface="Lato" panose="020F0502020204030203" pitchFamily="34" charset="0"/>
                <a:ea typeface="Lato" panose="020F0502020204030203" pitchFamily="34" charset="0"/>
                <a:cs typeface="Lato" panose="020F0502020204030203" pitchFamily="34" charset="0"/>
              </a:rPr>
              <a:t>Is it a good day or not-so-good day?</a:t>
            </a:r>
          </a:p>
          <a:p>
            <a:endParaRPr lang="en-US" sz="2800" dirty="0">
              <a:latin typeface="Lato" panose="020F0502020204030203" pitchFamily="34" charset="0"/>
              <a:ea typeface="Lato" panose="020F0502020204030203" pitchFamily="34" charset="0"/>
              <a:cs typeface="Lato" panose="020F0502020204030203" pitchFamily="34" charset="0"/>
            </a:endParaRPr>
          </a:p>
        </p:txBody>
      </p:sp>
      <p:grpSp>
        <p:nvGrpSpPr>
          <p:cNvPr id="4" name="Group 3"/>
          <p:cNvGrpSpPr/>
          <p:nvPr/>
        </p:nvGrpSpPr>
        <p:grpSpPr>
          <a:xfrm>
            <a:off x="633030" y="1629512"/>
            <a:ext cx="3893857" cy="3316942"/>
            <a:chOff x="812324" y="1702022"/>
            <a:chExt cx="3893857" cy="3316942"/>
          </a:xfrm>
        </p:grpSpPr>
        <p:pic>
          <p:nvPicPr>
            <p:cNvPr id="3076" name="Picture 4" descr="Friend, Ball, Label, Friendship, Kids, Clipart, Cute"/>
            <p:cNvPicPr>
              <a:picLocks noChangeAspect="1" noChangeArrowheads="1"/>
            </p:cNvPicPr>
            <p:nvPr/>
          </p:nvPicPr>
          <p:blipFill rotWithShape="1">
            <a:blip r:embed="rId3">
              <a:extLst>
                <a:ext uri="{28A0092B-C50C-407E-A947-70E740481C1C}">
                  <a14:useLocalDpi xmlns:a14="http://schemas.microsoft.com/office/drawing/2010/main" val="0"/>
                </a:ext>
              </a:extLst>
            </a:blip>
            <a:srcRect t="4947" b="9869"/>
            <a:stretch/>
          </p:blipFill>
          <p:spPr bwMode="auto">
            <a:xfrm>
              <a:off x="812324" y="1702022"/>
              <a:ext cx="3893857" cy="331694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77036" y="3414859"/>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3353565" y="3856405"/>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2008095" y="3685381"/>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878505" y="3150052"/>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124345" y="3402808"/>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2447365" y="3616844"/>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2097742" y="3969737"/>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ooter Placeholder 3">
            <a:extLst>
              <a:ext uri="{FF2B5EF4-FFF2-40B4-BE49-F238E27FC236}">
                <a16:creationId xmlns:a16="http://schemas.microsoft.com/office/drawing/2014/main" id="{49BF0A96-F771-41C6-9ED9-54BCB3CDAE8E}"/>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62647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2171" y="1723316"/>
            <a:ext cx="10813142" cy="1115690"/>
          </a:xfrm>
          <a:prstGeom prst="rect">
            <a:avLst/>
          </a:prstGeom>
          <a:noFill/>
        </p:spPr>
        <p:txBody>
          <a:bodyPr wrap="square" rtlCol="0">
            <a:spAutoFit/>
          </a:bodyPr>
          <a:lstStyle/>
          <a:p>
            <a:endParaRPr lang="en-US" sz="1050" dirty="0"/>
          </a:p>
          <a:p>
            <a:r>
              <a:rPr lang="en-US" sz="2800" dirty="0">
                <a:latin typeface="Lato" panose="020F0502020204030203" pitchFamily="34" charset="0"/>
                <a:ea typeface="Lato" panose="020F0502020204030203" pitchFamily="34" charset="0"/>
                <a:cs typeface="Lato" panose="020F0502020204030203" pitchFamily="34" charset="0"/>
              </a:rPr>
              <a:t>There are different ways we can help make our days feel better even if it’s not going so well.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7</a:t>
            </a:fld>
            <a:endParaRPr lang="en-GB" dirty="0"/>
          </a:p>
        </p:txBody>
      </p:sp>
      <p:sp>
        <p:nvSpPr>
          <p:cNvPr id="13" name="TextBox 12"/>
          <p:cNvSpPr txBox="1"/>
          <p:nvPr/>
        </p:nvSpPr>
        <p:spPr>
          <a:xfrm>
            <a:off x="503693" y="650008"/>
            <a:ext cx="740527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Feeling good every day</a:t>
            </a:r>
          </a:p>
        </p:txBody>
      </p:sp>
      <p:pic>
        <p:nvPicPr>
          <p:cNvPr id="2050" name="Picture 2" descr="Thumbs Up, Smiley Face, Emoji,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612" y="3186704"/>
            <a:ext cx="3092260" cy="216331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EBDE9AC3-A96C-4F9F-8D7F-5CA55FB26C09}"/>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23405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59980" y="1534441"/>
            <a:ext cx="5061527" cy="1985159"/>
          </a:xfrm>
          <a:prstGeom prst="rect">
            <a:avLst/>
          </a:prstGeom>
          <a:noFill/>
        </p:spPr>
        <p:txBody>
          <a:bodyPr wrap="square" rtlCol="0">
            <a:spAutoFit/>
          </a:bodyPr>
          <a:lstStyle/>
          <a:p>
            <a:endParaRPr lang="en-US" sz="1100" dirty="0"/>
          </a:p>
          <a:p>
            <a:r>
              <a:rPr lang="en-US" sz="2800" dirty="0">
                <a:latin typeface="Lato" panose="020F0502020204030203" pitchFamily="34" charset="0"/>
                <a:ea typeface="Lato" panose="020F0502020204030203" pitchFamily="34" charset="0"/>
                <a:cs typeface="Lato" panose="020F0502020204030203" pitchFamily="34" charset="0"/>
              </a:rPr>
              <a:t>Ziggy’s older brother, </a:t>
            </a:r>
            <a:r>
              <a:rPr lang="en-US" sz="2800" dirty="0" err="1">
                <a:latin typeface="Lato" panose="020F0502020204030203" pitchFamily="34" charset="0"/>
                <a:ea typeface="Lato" panose="020F0502020204030203" pitchFamily="34" charset="0"/>
                <a:cs typeface="Lato" panose="020F0502020204030203" pitchFamily="34" charset="0"/>
              </a:rPr>
              <a:t>Sammi</a:t>
            </a:r>
            <a:r>
              <a:rPr lang="en-US" sz="2800" dirty="0">
                <a:latin typeface="Lato" panose="020F0502020204030203" pitchFamily="34" charset="0"/>
                <a:ea typeface="Lato" panose="020F0502020204030203" pitchFamily="34" charset="0"/>
                <a:cs typeface="Lato" panose="020F0502020204030203" pitchFamily="34" charset="0"/>
              </a:rPr>
              <a:t> has written an online article about different ways to feel better every day.</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8</a:t>
            </a:fld>
            <a:endParaRPr lang="en-GB" dirty="0"/>
          </a:p>
        </p:txBody>
      </p:sp>
      <p:sp>
        <p:nvSpPr>
          <p:cNvPr id="13" name="TextBox 12"/>
          <p:cNvSpPr txBox="1"/>
          <p:nvPr/>
        </p:nvSpPr>
        <p:spPr>
          <a:xfrm>
            <a:off x="503693" y="650008"/>
            <a:ext cx="7405273" cy="769441"/>
          </a:xfrm>
          <a:prstGeom prst="rect">
            <a:avLst/>
          </a:prstGeom>
          <a:noFill/>
        </p:spPr>
        <p:txBody>
          <a:bodyPr wrap="square" rtlCol="0">
            <a:spAutoFit/>
          </a:bodyPr>
          <a:lstStyle/>
          <a:p>
            <a:r>
              <a:rPr lang="en-GB" sz="4400" b="1" dirty="0" err="1">
                <a:solidFill>
                  <a:srgbClr val="95519E"/>
                </a:solidFill>
                <a:latin typeface="League Spartan" panose="00000800000000000000" pitchFamily="50" charset="0"/>
              </a:rPr>
              <a:t>Sammi’s</a:t>
            </a:r>
            <a:r>
              <a:rPr lang="en-GB" sz="4400" b="1" dirty="0">
                <a:solidFill>
                  <a:srgbClr val="95519E"/>
                </a:solidFill>
                <a:latin typeface="League Spartan" panose="00000800000000000000" pitchFamily="50" charset="0"/>
              </a:rPr>
              <a:t> blog</a:t>
            </a:r>
          </a:p>
        </p:txBody>
      </p:sp>
      <p:sp>
        <p:nvSpPr>
          <p:cNvPr id="11" name="TextBox 10"/>
          <p:cNvSpPr txBox="1"/>
          <p:nvPr/>
        </p:nvSpPr>
        <p:spPr>
          <a:xfrm>
            <a:off x="6559981" y="3790819"/>
            <a:ext cx="5061527" cy="1762021"/>
          </a:xfrm>
          <a:prstGeom prst="rect">
            <a:avLst/>
          </a:prstGeom>
          <a:noFill/>
        </p:spPr>
        <p:txBody>
          <a:bodyPr wrap="square" rtlCol="0">
            <a:spAutoFit/>
          </a:bodyPr>
          <a:lstStyle/>
          <a:p>
            <a:endParaRPr lang="en-US" sz="1050" dirty="0"/>
          </a:p>
          <a:p>
            <a:r>
              <a:rPr lang="en-US" sz="2800" b="1" dirty="0">
                <a:latin typeface="Lato" panose="020B0604020202020204" charset="0"/>
                <a:ea typeface="Lato" panose="020B0604020202020204" charset="0"/>
                <a:cs typeface="Lato" panose="020B0604020202020204" charset="0"/>
              </a:rPr>
              <a:t>Read the blog.</a:t>
            </a:r>
          </a:p>
          <a:p>
            <a:endParaRPr lang="en-US" sz="1400" b="1" dirty="0">
              <a:latin typeface="Lato" panose="020B0604020202020204" charset="0"/>
              <a:ea typeface="Lato" panose="020B0604020202020204" charset="0"/>
              <a:cs typeface="Lato" panose="020B0604020202020204" charset="0"/>
            </a:endParaRPr>
          </a:p>
          <a:p>
            <a:r>
              <a:rPr lang="en-US" sz="2800" b="1" dirty="0">
                <a:latin typeface="Lato" panose="020B0604020202020204" charset="0"/>
                <a:ea typeface="Lato" panose="020B0604020202020204" charset="0"/>
                <a:cs typeface="Lato" panose="020B0604020202020204" charset="0"/>
              </a:rPr>
              <a:t>What ideas does he suggest?</a:t>
            </a:r>
          </a:p>
          <a:p>
            <a:endParaRPr lang="en-US" sz="2800" dirty="0">
              <a:latin typeface="Lato" panose="020F0502020204030203" pitchFamily="34" charset="0"/>
              <a:ea typeface="Lato" panose="020F0502020204030203" pitchFamily="34" charset="0"/>
              <a:cs typeface="Lato" panose="020F0502020204030203" pitchFamily="34" charset="0"/>
            </a:endParaRPr>
          </a:p>
        </p:txBody>
      </p:sp>
      <p:pic>
        <p:nvPicPr>
          <p:cNvPr id="5122" name="Picture 2" descr="https://t3.ftcdn.net/jpg/01/90/35/60/240_F_190356059_6hxV6VGfNWtKOfXzAJRqEMbELyhSPn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099" y="1824572"/>
            <a:ext cx="4841007" cy="37238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300" y="283664"/>
            <a:ext cx="941328" cy="1249896"/>
          </a:xfrm>
          <a:prstGeom prst="rect">
            <a:avLst/>
          </a:prstGeom>
        </p:spPr>
      </p:pic>
      <p:sp>
        <p:nvSpPr>
          <p:cNvPr id="9" name="Footer Placeholder 3">
            <a:extLst>
              <a:ext uri="{FF2B5EF4-FFF2-40B4-BE49-F238E27FC236}">
                <a16:creationId xmlns:a16="http://schemas.microsoft.com/office/drawing/2014/main" id="{8502BEC7-48B6-43D9-8AD1-77C04154374F}"/>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Tree>
    <p:extLst>
      <p:ext uri="{BB962C8B-B14F-4D97-AF65-F5344CB8AC3E}">
        <p14:creationId xmlns:p14="http://schemas.microsoft.com/office/powerpoint/2010/main" val="12255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88418" y="3890638"/>
            <a:ext cx="4762923" cy="1569660"/>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If you feel bad, sad, upset or just not so good… or if something happens that worries you, you can always talk about it.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9</a:t>
            </a:fld>
            <a:endParaRPr lang="en-GB" dirty="0"/>
          </a:p>
        </p:txBody>
      </p:sp>
      <p:sp>
        <p:nvSpPr>
          <p:cNvPr id="13" name="TextBox 12"/>
          <p:cNvSpPr txBox="1"/>
          <p:nvPr/>
        </p:nvSpPr>
        <p:spPr>
          <a:xfrm>
            <a:off x="460150" y="466836"/>
            <a:ext cx="740527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Remember!</a:t>
            </a:r>
          </a:p>
        </p:txBody>
      </p:sp>
      <p:sp>
        <p:nvSpPr>
          <p:cNvPr id="3" name="Rectangle 2"/>
          <p:cNvSpPr/>
          <p:nvPr/>
        </p:nvSpPr>
        <p:spPr>
          <a:xfrm>
            <a:off x="6503132" y="696636"/>
            <a:ext cx="4936237" cy="1815882"/>
          </a:xfrm>
          <a:prstGeom prst="rect">
            <a:avLst/>
          </a:prstGeom>
        </p:spPr>
        <p:txBody>
          <a:bodyPr wrap="square">
            <a:spAutoFit/>
          </a:bodyPr>
          <a:lstStyle/>
          <a:p>
            <a:pPr lvl="0"/>
            <a:r>
              <a:rPr lang="en-US" sz="2800" b="1" dirty="0">
                <a:solidFill>
                  <a:prstClr val="black"/>
                </a:solidFill>
                <a:latin typeface="Lato" panose="020B0604020202020204" charset="0"/>
                <a:ea typeface="Lato" panose="020B0604020202020204" charset="0"/>
                <a:cs typeface="Lato" panose="020B0604020202020204" charset="0"/>
              </a:rPr>
              <a:t>For more help and advice, or to find out more about your feelings, talk to an adult you trust.</a:t>
            </a:r>
          </a:p>
        </p:txBody>
      </p:sp>
      <p:grpSp>
        <p:nvGrpSpPr>
          <p:cNvPr id="4" name="Group 3"/>
          <p:cNvGrpSpPr/>
          <p:nvPr/>
        </p:nvGrpSpPr>
        <p:grpSpPr>
          <a:xfrm>
            <a:off x="-555447" y="1239371"/>
            <a:ext cx="8816752" cy="4415025"/>
            <a:chOff x="-569223" y="1206698"/>
            <a:chExt cx="7975051" cy="3347571"/>
          </a:xfrm>
        </p:grpSpPr>
        <p:pic>
          <p:nvPicPr>
            <p:cNvPr id="9" name="Picture 6" descr="Directory, Wood, Shield, Signpo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23" y="1206698"/>
              <a:ext cx="7975051" cy="33475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17292" y="2250263"/>
              <a:ext cx="4429944" cy="350045"/>
            </a:xfrm>
            <a:prstGeom prst="rect">
              <a:avLst/>
            </a:prstGeom>
            <a:solidFill>
              <a:srgbClr val="FFFF00"/>
            </a:solidFill>
          </p:spPr>
          <p:txBody>
            <a:bodyPr wrap="square" rtlCol="0">
              <a:spAutoFit/>
            </a:bodyPr>
            <a:lstStyle/>
            <a:p>
              <a:pPr algn="ctr"/>
              <a:r>
                <a:rPr lang="en-GB" sz="2400" b="1" dirty="0">
                  <a:latin typeface="Lato" panose="020B0604020202020204" charset="0"/>
                  <a:ea typeface="Lato" panose="020B0604020202020204" charset="0"/>
                  <a:cs typeface="Lato" panose="020B0604020202020204" charset="0"/>
                </a:rPr>
                <a:t>Talk to a trusted adult at home</a:t>
              </a:r>
            </a:p>
          </p:txBody>
        </p:sp>
      </p:grpSp>
      <p:sp>
        <p:nvSpPr>
          <p:cNvPr id="12" name="Footer Placeholder 3">
            <a:extLst>
              <a:ext uri="{FF2B5EF4-FFF2-40B4-BE49-F238E27FC236}">
                <a16:creationId xmlns:a16="http://schemas.microsoft.com/office/drawing/2014/main" id="{19249E26-3D4E-4985-B678-30A5749D681E}"/>
              </a:ext>
            </a:extLst>
          </p:cNvPr>
          <p:cNvSpPr>
            <a:spLocks noGrp="1"/>
          </p:cNvSpPr>
          <p:nvPr>
            <p:ph type="ftr" sz="quarter" idx="11"/>
          </p:nvPr>
        </p:nvSpPr>
        <p:spPr>
          <a:xfrm>
            <a:off x="0" y="6492875"/>
            <a:ext cx="12192000" cy="365125"/>
          </a:xfrm>
        </p:spPr>
        <p:txBody>
          <a:bodyPr/>
          <a:lstStyle/>
          <a:p>
            <a:r>
              <a:rPr lang="en-GB" sz="1050" dirty="0"/>
              <a:t>© PSHE Association 2021</a:t>
            </a:r>
            <a:r>
              <a:rPr lang="en-GB" dirty="0"/>
              <a:t>	 </a:t>
            </a:r>
          </a:p>
        </p:txBody>
      </p:sp>
      <p:sp>
        <p:nvSpPr>
          <p:cNvPr id="5" name="TextBox 4">
            <a:extLst>
              <a:ext uri="{FF2B5EF4-FFF2-40B4-BE49-F238E27FC236}">
                <a16:creationId xmlns:a16="http://schemas.microsoft.com/office/drawing/2014/main" id="{43D0B1A9-02AD-EE83-63A2-CFC80DD14DEE}"/>
              </a:ext>
            </a:extLst>
          </p:cNvPr>
          <p:cNvSpPr txBox="1"/>
          <p:nvPr/>
        </p:nvSpPr>
        <p:spPr>
          <a:xfrm>
            <a:off x="1394706" y="3815207"/>
            <a:ext cx="4916447" cy="1015663"/>
          </a:xfrm>
          <a:prstGeom prst="rect">
            <a:avLst/>
          </a:prstGeom>
          <a:solidFill>
            <a:srgbClr val="FFFF00"/>
          </a:solidFill>
        </p:spPr>
        <p:txBody>
          <a:bodyPr wrap="square" rtlCol="0">
            <a:spAutoFit/>
          </a:bodyPr>
          <a:lstStyle/>
          <a:p>
            <a:pPr algn="ctr"/>
            <a:r>
              <a:rPr lang="en-GB" sz="2000" b="1" dirty="0">
                <a:latin typeface="Lato" panose="020B0604020202020204" charset="0"/>
                <a:ea typeface="Lato" panose="020B0604020202020204" charset="0"/>
                <a:cs typeface="Lato" panose="020B0604020202020204" charset="0"/>
              </a:rPr>
              <a:t>Talk to a trusted adult at school: You have your teachers, Head of Section and your social worker.</a:t>
            </a:r>
          </a:p>
        </p:txBody>
      </p:sp>
    </p:spTree>
    <p:extLst>
      <p:ext uri="{BB962C8B-B14F-4D97-AF65-F5344CB8AC3E}">
        <p14:creationId xmlns:p14="http://schemas.microsoft.com/office/powerpoint/2010/main" val="40049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EDAA41-50B0-4B32-8EBD-8DCD038D2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4F3BAB-FF74-4FC0-A609-1E803084EE32}">
  <ds:schemaRefs>
    <ds:schemaRef ds:uri="http://schemas.microsoft.com/sharepoint/v3/contenttype/forms"/>
  </ds:schemaRefs>
</ds:datastoreItem>
</file>

<file path=customXml/itemProps3.xml><?xml version="1.0" encoding="utf-8"?>
<ds:datastoreItem xmlns:ds="http://schemas.openxmlformats.org/officeDocument/2006/customXml" ds:itemID="{36FDC279-2917-437B-8B30-6E02A9654999}">
  <ds:schemaRefs>
    <ds:schemaRef ds:uri="http://purl.org/dc/elements/1.1/"/>
    <ds:schemaRef ds:uri="http://schemas.microsoft.com/office/2006/metadata/properties"/>
    <ds:schemaRef ds:uri="6ded5182-507a-430e-922d-50a9575e5a4a"/>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88f9c89a-407a-49b7-9ca1-7578c3d06dfc"/>
    <ds:schemaRef ds:uri="http://purl.org/dc/terms/"/>
    <ds:schemaRef ds:uri="24b2b1f2-60e9-4873-a720-0da2f5bde98a"/>
    <ds:schemaRef ds:uri="c219d832-1076-4c15-87a4-e4c3e333e237"/>
  </ds:schemaRefs>
</ds:datastoreItem>
</file>

<file path=docProps/app.xml><?xml version="1.0" encoding="utf-8"?>
<Properties xmlns="http://schemas.openxmlformats.org/officeDocument/2006/extended-properties" xmlns:vt="http://schemas.openxmlformats.org/officeDocument/2006/docPropsVTypes">
  <TotalTime>8</TotalTime>
  <Words>1847</Words>
  <Application>Microsoft Macintosh PowerPoint</Application>
  <PresentationFormat>Widescreen</PresentationFormat>
  <Paragraphs>158</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Glacial Indifference</vt:lpstr>
      <vt:lpstr>Calibri Light</vt:lpstr>
      <vt:lpstr>Symbol</vt:lpstr>
      <vt:lpstr>Times New Roman</vt:lpstr>
      <vt:lpstr>Gill Sans MT</vt:lpstr>
      <vt:lpstr>League Spartan</vt:lpstr>
      <vt:lpstr>Calibri</vt:lpstr>
      <vt:lpstr>Lato</vt:lpstr>
      <vt:lpstr>Open Sans Light</vt:lpstr>
      <vt:lpstr>Arial</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Mona Mohamed Arshe</cp:lastModifiedBy>
  <cp:revision>288</cp:revision>
  <dcterms:created xsi:type="dcterms:W3CDTF">2018-11-29T11:01:12Z</dcterms:created>
  <dcterms:modified xsi:type="dcterms:W3CDTF">2022-10-02T15:24:46Z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2804800</vt:r8>
  </property>
</Properties>
</file>